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xls" ContentType="application/vnd.ms-excel"/>
  <Default Extension="rels" ContentType="application/vnd.openxmlformats-package.relationships+xml"/>
  <Default Extension="xml" ContentType="application/xml"/>
  <Default Extension="gif" ContentType="image/gif"/>
  <Default Extension="tiff" ContentType="image/tiff"/>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1" r:id="rId1"/>
  </p:sldMasterIdLst>
  <p:notesMasterIdLst>
    <p:notesMasterId r:id="rId62"/>
  </p:notesMasterIdLst>
  <p:handoutMasterIdLst>
    <p:handoutMasterId r:id="rId63"/>
  </p:handoutMasterIdLst>
  <p:sldIdLst>
    <p:sldId id="1140" r:id="rId2"/>
    <p:sldId id="1152" r:id="rId3"/>
    <p:sldId id="1153" r:id="rId4"/>
    <p:sldId id="1253" r:id="rId5"/>
    <p:sldId id="1157" r:id="rId6"/>
    <p:sldId id="1165" r:id="rId7"/>
    <p:sldId id="1158" r:id="rId8"/>
    <p:sldId id="1160" r:id="rId9"/>
    <p:sldId id="1159" r:id="rId10"/>
    <p:sldId id="1192" r:id="rId11"/>
    <p:sldId id="1254" r:id="rId12"/>
    <p:sldId id="1162" r:id="rId13"/>
    <p:sldId id="1193" r:id="rId14"/>
    <p:sldId id="1235" r:id="rId15"/>
    <p:sldId id="1257" r:id="rId16"/>
    <p:sldId id="1237" r:id="rId17"/>
    <p:sldId id="1239" r:id="rId18"/>
    <p:sldId id="1225" r:id="rId19"/>
    <p:sldId id="1219" r:id="rId20"/>
    <p:sldId id="1220" r:id="rId21"/>
    <p:sldId id="1221" r:id="rId22"/>
    <p:sldId id="1169" r:id="rId23"/>
    <p:sldId id="1170" r:id="rId24"/>
    <p:sldId id="1172" r:id="rId25"/>
    <p:sldId id="1173" r:id="rId26"/>
    <p:sldId id="1222" r:id="rId27"/>
    <p:sldId id="1171" r:id="rId28"/>
    <p:sldId id="1194" r:id="rId29"/>
    <p:sldId id="1174" r:id="rId30"/>
    <p:sldId id="1230" r:id="rId31"/>
    <p:sldId id="1258" r:id="rId32"/>
    <p:sldId id="1241" r:id="rId33"/>
    <p:sldId id="1242" r:id="rId34"/>
    <p:sldId id="1247" r:id="rId35"/>
    <p:sldId id="1176" r:id="rId36"/>
    <p:sldId id="1248" r:id="rId37"/>
    <p:sldId id="1178" r:id="rId38"/>
    <p:sldId id="1285" r:id="rId39"/>
    <p:sldId id="1179" r:id="rId40"/>
    <p:sldId id="1223" r:id="rId41"/>
    <p:sldId id="1224" r:id="rId42"/>
    <p:sldId id="1180" r:id="rId43"/>
    <p:sldId id="1195" r:id="rId44"/>
    <p:sldId id="1182" r:id="rId45"/>
    <p:sldId id="1251" r:id="rId46"/>
    <p:sldId id="1226" r:id="rId47"/>
    <p:sldId id="1214" r:id="rId48"/>
    <p:sldId id="1256" r:id="rId49"/>
    <p:sldId id="1184" r:id="rId50"/>
    <p:sldId id="1250" r:id="rId51"/>
    <p:sldId id="1186" r:id="rId52"/>
    <p:sldId id="1228" r:id="rId53"/>
    <p:sldId id="1187" r:id="rId54"/>
    <p:sldId id="1199" r:id="rId55"/>
    <p:sldId id="1287" r:id="rId56"/>
    <p:sldId id="1288" r:id="rId57"/>
    <p:sldId id="1164" r:id="rId58"/>
    <p:sldId id="1207" r:id="rId59"/>
    <p:sldId id="1255" r:id="rId60"/>
    <p:sldId id="1289" r:id="rId61"/>
  </p:sldIdLst>
  <p:sldSz cx="9144000" cy="6858000" type="screen4x3"/>
  <p:notesSz cx="9083675" cy="6858000"/>
  <p:defaultTextStyle>
    <a:defPPr>
      <a:defRPr lang="en-US"/>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nne Curtis" initials="abc" lastIdx="29" clrIdx="0"/>
  <p:cmAuthor id="1" name="Laura" initials="L" lastIdx="6" clrIdx="1"/>
  <p:cmAuthor id="2" name="abcurtis" initials="a" lastIdx="12" clrIdx="2"/>
  <p:cmAuthor id="3" name="UB" initials="U" lastIdx="2"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9FF2F"/>
    <a:srgbClr val="EF7DD1"/>
    <a:srgbClr val="50D24A"/>
    <a:srgbClr val="0066CC"/>
    <a:srgbClr val="0033CC"/>
    <a:srgbClr val="0000CC"/>
    <a:srgbClr val="CC0000"/>
    <a:srgbClr val="A20000"/>
    <a:srgbClr val="990033"/>
    <a:srgbClr val="CE483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10" autoAdjust="0"/>
    <p:restoredTop sz="94675" autoAdjust="0"/>
  </p:normalViewPr>
  <p:slideViewPr>
    <p:cSldViewPr snapToGrid="0">
      <p:cViewPr>
        <p:scale>
          <a:sx n="120" d="100"/>
          <a:sy n="120" d="100"/>
        </p:scale>
        <p:origin x="936" y="912"/>
      </p:cViewPr>
      <p:guideLst>
        <p:guide orient="horz" pos="2160"/>
        <p:guide pos="2880"/>
      </p:guideLst>
    </p:cSldViewPr>
  </p:slideViewPr>
  <p:outlineViewPr>
    <p:cViewPr>
      <p:scale>
        <a:sx n="66" d="100"/>
        <a:sy n="66" d="100"/>
      </p:scale>
      <p:origin x="0" y="0"/>
    </p:cViewPr>
    <p:sldLst>
      <p:sld r:id="rId1" collapse="1"/>
    </p:sldLst>
  </p:outlineViewPr>
  <p:notesTextViewPr>
    <p:cViewPr>
      <p:scale>
        <a:sx n="100" d="100"/>
        <a:sy n="100" d="100"/>
      </p:scale>
      <p:origin x="0" y="0"/>
    </p:cViewPr>
  </p:notesTextViewPr>
  <p:sorterViewPr>
    <p:cViewPr>
      <p:scale>
        <a:sx n="200" d="100"/>
        <a:sy n="200" d="100"/>
      </p:scale>
      <p:origin x="0" y="16242"/>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handoutMaster" Target="handoutMasters/handoutMaster1.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commentAuthors" Target="commentAuthor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BD236C8-1082-4F2A-B559-4552E9229E45}" type="doc">
      <dgm:prSet loTypeId="urn:microsoft.com/office/officeart/2005/8/layout/radial4" loCatId="relationship" qsTypeId="urn:microsoft.com/office/officeart/2005/8/quickstyle/simple1" qsCatId="simple" csTypeId="urn:microsoft.com/office/officeart/2005/8/colors/accent0_3" csCatId="mainScheme" phldr="1"/>
      <dgm:spPr/>
      <dgm:t>
        <a:bodyPr/>
        <a:lstStyle/>
        <a:p>
          <a:endParaRPr lang="en-US"/>
        </a:p>
      </dgm:t>
    </dgm:pt>
    <dgm:pt modelId="{43789F16-041D-4AB3-B6B2-8A709CECFD65}">
      <dgm:prSet custT="1"/>
      <dgm:spPr/>
      <dgm:t>
        <a:bodyPr/>
        <a:lstStyle/>
        <a:p>
          <a:pPr rtl="0"/>
          <a:r>
            <a:rPr lang="en-US" sz="1200" b="1" dirty="0" smtClean="0">
              <a:latin typeface="Arial" pitchFamily="34" charset="0"/>
              <a:cs typeface="Arial" pitchFamily="34" charset="0"/>
            </a:rPr>
            <a:t>Goal 1: </a:t>
          </a:r>
          <a:r>
            <a:rPr lang="en-US" sz="1200" dirty="0" smtClean="0">
              <a:latin typeface="Arial" pitchFamily="34" charset="0"/>
              <a:cs typeface="Arial" pitchFamily="34" charset="0"/>
            </a:rPr>
            <a:t>Strategically build a clinical practice that will be known as a major provider of excellent clinical care.</a:t>
          </a:r>
          <a:endParaRPr lang="en-US" sz="1200" dirty="0">
            <a:latin typeface="Arial" pitchFamily="34" charset="0"/>
            <a:cs typeface="Arial" pitchFamily="34" charset="0"/>
          </a:endParaRPr>
        </a:p>
      </dgm:t>
    </dgm:pt>
    <dgm:pt modelId="{4DBB992C-7979-4353-A090-2CEED7CBB9FE}" type="parTrans" cxnId="{B7588712-BE03-411D-B1B4-A0D6FAF7FF6C}">
      <dgm:prSet/>
      <dgm:spPr>
        <a:solidFill>
          <a:schemeClr val="bg1"/>
        </a:solidFill>
      </dgm:spPr>
      <dgm:t>
        <a:bodyPr/>
        <a:lstStyle/>
        <a:p>
          <a:endParaRPr lang="en-US" sz="3200"/>
        </a:p>
      </dgm:t>
    </dgm:pt>
    <dgm:pt modelId="{2E502DB7-4C45-47F8-B29D-FA83A44DD326}" type="sibTrans" cxnId="{B7588712-BE03-411D-B1B4-A0D6FAF7FF6C}">
      <dgm:prSet/>
      <dgm:spPr/>
      <dgm:t>
        <a:bodyPr/>
        <a:lstStyle/>
        <a:p>
          <a:endParaRPr lang="en-US" sz="3200"/>
        </a:p>
      </dgm:t>
    </dgm:pt>
    <dgm:pt modelId="{9D6ADAFE-DBBE-4B01-828E-A0F1D28CA551}">
      <dgm:prSet custT="1"/>
      <dgm:spPr/>
      <dgm:t>
        <a:bodyPr/>
        <a:lstStyle/>
        <a:p>
          <a:pPr rtl="0"/>
          <a:r>
            <a:rPr lang="en-US" sz="1200" b="1" dirty="0" smtClean="0">
              <a:latin typeface="Arial" pitchFamily="34" charset="0"/>
              <a:cs typeface="Arial" pitchFamily="34" charset="0"/>
            </a:rPr>
            <a:t>Goal 2</a:t>
          </a:r>
          <a:r>
            <a:rPr lang="en-US" sz="1200" b="0" dirty="0" smtClean="0">
              <a:latin typeface="Arial" pitchFamily="34" charset="0"/>
              <a:cs typeface="Arial" pitchFamily="34" charset="0"/>
            </a:rPr>
            <a:t>: </a:t>
          </a:r>
          <a:r>
            <a:rPr lang="en-US" sz="1200" dirty="0" smtClean="0">
              <a:latin typeface="Arial" pitchFamily="34" charset="0"/>
              <a:cs typeface="Arial" pitchFamily="34" charset="0"/>
            </a:rPr>
            <a:t>Improve the quality and reputation of the residency and fellowship training programs in order to attract and retain the best candidates.</a:t>
          </a:r>
        </a:p>
      </dgm:t>
    </dgm:pt>
    <dgm:pt modelId="{68F20B43-0610-4BAC-A9E9-0CB148E58AA0}" type="parTrans" cxnId="{D60224AD-DE45-405C-916D-1A25AC8731B7}">
      <dgm:prSet/>
      <dgm:spPr>
        <a:solidFill>
          <a:schemeClr val="bg1"/>
        </a:solidFill>
      </dgm:spPr>
      <dgm:t>
        <a:bodyPr/>
        <a:lstStyle/>
        <a:p>
          <a:endParaRPr lang="en-US"/>
        </a:p>
      </dgm:t>
    </dgm:pt>
    <dgm:pt modelId="{B4BFEAE7-C723-4D79-AF11-0F5FB5C17DF9}" type="sibTrans" cxnId="{D60224AD-DE45-405C-916D-1A25AC8731B7}">
      <dgm:prSet/>
      <dgm:spPr/>
      <dgm:t>
        <a:bodyPr/>
        <a:lstStyle/>
        <a:p>
          <a:endParaRPr lang="en-US" sz="3200"/>
        </a:p>
      </dgm:t>
    </dgm:pt>
    <dgm:pt modelId="{B29C30E3-04FB-4A5A-94FD-A7503658DEF2}">
      <dgm:prSet custT="1"/>
      <dgm:spPr/>
      <dgm:t>
        <a:bodyPr/>
        <a:lstStyle/>
        <a:p>
          <a:pPr rtl="0"/>
          <a:r>
            <a:rPr lang="en-US" sz="1200" b="1" dirty="0" smtClean="0">
              <a:latin typeface="Arial" pitchFamily="34" charset="0"/>
              <a:cs typeface="Arial" pitchFamily="34" charset="0"/>
            </a:rPr>
            <a:t>Goal 3</a:t>
          </a:r>
          <a:r>
            <a:rPr lang="en-US" sz="1200" dirty="0" smtClean="0">
              <a:latin typeface="Arial" pitchFamily="34" charset="0"/>
              <a:cs typeface="Arial" pitchFamily="34" charset="0"/>
            </a:rPr>
            <a:t>: Expand clinical and  translational  research.</a:t>
          </a:r>
          <a:endParaRPr lang="en-US" sz="1200" dirty="0">
            <a:latin typeface="Arial" pitchFamily="34" charset="0"/>
            <a:cs typeface="Arial" pitchFamily="34" charset="0"/>
          </a:endParaRPr>
        </a:p>
      </dgm:t>
    </dgm:pt>
    <dgm:pt modelId="{A79F43AB-30E8-464D-9A25-D98164E98683}" type="parTrans" cxnId="{2B78BB3B-9CA9-4910-97E3-7B6D08C564D0}">
      <dgm:prSet/>
      <dgm:spPr>
        <a:solidFill>
          <a:schemeClr val="bg1"/>
        </a:solidFill>
      </dgm:spPr>
      <dgm:t>
        <a:bodyPr/>
        <a:lstStyle/>
        <a:p>
          <a:endParaRPr lang="en-US" sz="3200"/>
        </a:p>
      </dgm:t>
    </dgm:pt>
    <dgm:pt modelId="{90BE50D5-8302-4A81-9A12-6D1CD6F46C1D}" type="sibTrans" cxnId="{2B78BB3B-9CA9-4910-97E3-7B6D08C564D0}">
      <dgm:prSet/>
      <dgm:spPr/>
      <dgm:t>
        <a:bodyPr/>
        <a:lstStyle/>
        <a:p>
          <a:endParaRPr lang="en-US" sz="3200"/>
        </a:p>
      </dgm:t>
    </dgm:pt>
    <dgm:pt modelId="{FA0ADE2F-A9F6-4E06-B71F-C49A4E4637DE}">
      <dgm:prSet custT="1"/>
      <dgm:spPr/>
      <dgm:t>
        <a:bodyPr/>
        <a:lstStyle/>
        <a:p>
          <a:pPr rtl="0"/>
          <a:r>
            <a:rPr lang="en-US" sz="1200" b="1" dirty="0" smtClean="0">
              <a:latin typeface="Arial" pitchFamily="34" charset="0"/>
              <a:cs typeface="Arial" pitchFamily="34" charset="0"/>
            </a:rPr>
            <a:t>Goal 4</a:t>
          </a:r>
          <a:r>
            <a:rPr lang="en-US" sz="1200" dirty="0" smtClean="0">
              <a:latin typeface="Arial" pitchFamily="34" charset="0"/>
              <a:cs typeface="Arial" pitchFamily="34" charset="0"/>
            </a:rPr>
            <a:t>: Attract and retain talented faculty and staff to support all mission areas. </a:t>
          </a:r>
          <a:endParaRPr lang="en-US" sz="1200" dirty="0">
            <a:latin typeface="Arial" pitchFamily="34" charset="0"/>
            <a:cs typeface="Arial" pitchFamily="34" charset="0"/>
          </a:endParaRPr>
        </a:p>
      </dgm:t>
    </dgm:pt>
    <dgm:pt modelId="{28C4E971-D61E-439B-BBF7-FD57311401D6}" type="parTrans" cxnId="{146EDA6B-FE33-46E5-AC73-17C0E2E150B9}">
      <dgm:prSet/>
      <dgm:spPr>
        <a:solidFill>
          <a:schemeClr val="bg1"/>
        </a:solidFill>
      </dgm:spPr>
      <dgm:t>
        <a:bodyPr/>
        <a:lstStyle/>
        <a:p>
          <a:endParaRPr lang="en-US" sz="3200"/>
        </a:p>
      </dgm:t>
    </dgm:pt>
    <dgm:pt modelId="{0B5FCC56-1C74-4BFC-959D-2279B11411BE}" type="sibTrans" cxnId="{146EDA6B-FE33-46E5-AC73-17C0E2E150B9}">
      <dgm:prSet/>
      <dgm:spPr/>
      <dgm:t>
        <a:bodyPr/>
        <a:lstStyle/>
        <a:p>
          <a:endParaRPr lang="en-US" sz="3200"/>
        </a:p>
      </dgm:t>
    </dgm:pt>
    <dgm:pt modelId="{1A255F9F-CD59-408A-AA01-62FCAC52FA3B}">
      <dgm:prSet custT="1"/>
      <dgm:spPr/>
      <dgm:t>
        <a:bodyPr/>
        <a:lstStyle/>
        <a:p>
          <a:pPr rtl="0"/>
          <a:r>
            <a:rPr lang="en-US" sz="1200" b="1" dirty="0" smtClean="0">
              <a:latin typeface="Arial" pitchFamily="34" charset="0"/>
              <a:cs typeface="Arial" pitchFamily="34" charset="0"/>
            </a:rPr>
            <a:t>Goal 5: </a:t>
          </a:r>
          <a:r>
            <a:rPr lang="en-US" sz="1200" dirty="0" smtClean="0">
              <a:latin typeface="Arial" pitchFamily="34" charset="0"/>
              <a:cs typeface="Arial" pitchFamily="34" charset="0"/>
            </a:rPr>
            <a:t>Forge a strong departmental identity founded on excellence, collaboration and innovation.  </a:t>
          </a:r>
          <a:endParaRPr lang="en-US" sz="1200" dirty="0">
            <a:latin typeface="Arial" pitchFamily="34" charset="0"/>
            <a:cs typeface="Arial" pitchFamily="34" charset="0"/>
          </a:endParaRPr>
        </a:p>
      </dgm:t>
    </dgm:pt>
    <dgm:pt modelId="{82F4A82A-4A63-4259-981B-357E7387E393}" type="parTrans" cxnId="{C03AA615-BB23-4E5F-A2A9-E9F02B9E622D}">
      <dgm:prSet/>
      <dgm:spPr>
        <a:solidFill>
          <a:schemeClr val="bg1"/>
        </a:solidFill>
      </dgm:spPr>
      <dgm:t>
        <a:bodyPr/>
        <a:lstStyle/>
        <a:p>
          <a:endParaRPr lang="en-US" sz="3200"/>
        </a:p>
      </dgm:t>
    </dgm:pt>
    <dgm:pt modelId="{C2184E30-B147-4AAA-99E1-CFBA67F75534}" type="sibTrans" cxnId="{C03AA615-BB23-4E5F-A2A9-E9F02B9E622D}">
      <dgm:prSet/>
      <dgm:spPr/>
      <dgm:t>
        <a:bodyPr/>
        <a:lstStyle/>
        <a:p>
          <a:endParaRPr lang="en-US" sz="3200"/>
        </a:p>
      </dgm:t>
    </dgm:pt>
    <dgm:pt modelId="{6B05602E-8180-4A72-A44C-6D0116A74042}">
      <dgm:prSet custT="1"/>
      <dgm:spPr/>
      <dgm:t>
        <a:bodyPr/>
        <a:lstStyle/>
        <a:p>
          <a:pPr rtl="0"/>
          <a:r>
            <a:rPr lang="en-US" sz="1200" b="1" dirty="0" smtClean="0">
              <a:latin typeface="Arial" pitchFamily="34" charset="0"/>
              <a:cs typeface="Arial" pitchFamily="34" charset="0"/>
            </a:rPr>
            <a:t>Goal 6</a:t>
          </a:r>
          <a:r>
            <a:rPr lang="en-US" sz="1200" dirty="0" smtClean="0">
              <a:latin typeface="Arial" pitchFamily="34" charset="0"/>
              <a:cs typeface="Arial" pitchFamily="34" charset="0"/>
            </a:rPr>
            <a:t>: Develop a sound business model to provide sustainable resources to achieve our vision for the future.</a:t>
          </a:r>
          <a:endParaRPr lang="en-US" sz="1200" dirty="0">
            <a:latin typeface="Arial" pitchFamily="34" charset="0"/>
            <a:cs typeface="Arial" pitchFamily="34" charset="0"/>
          </a:endParaRPr>
        </a:p>
      </dgm:t>
    </dgm:pt>
    <dgm:pt modelId="{2A41E3AF-68AE-4F81-9EC6-3961595EB90B}" type="parTrans" cxnId="{723E4C17-5DA7-491B-AB71-18487E2EACB5}">
      <dgm:prSet/>
      <dgm:spPr>
        <a:solidFill>
          <a:schemeClr val="bg1"/>
        </a:solidFill>
      </dgm:spPr>
      <dgm:t>
        <a:bodyPr/>
        <a:lstStyle/>
        <a:p>
          <a:endParaRPr lang="en-US" sz="3200"/>
        </a:p>
      </dgm:t>
    </dgm:pt>
    <dgm:pt modelId="{405249C9-D663-4B73-8F7C-1A1A2CBF1868}" type="sibTrans" cxnId="{723E4C17-5DA7-491B-AB71-18487E2EACB5}">
      <dgm:prSet/>
      <dgm:spPr/>
      <dgm:t>
        <a:bodyPr/>
        <a:lstStyle/>
        <a:p>
          <a:endParaRPr lang="en-US" sz="3200"/>
        </a:p>
      </dgm:t>
    </dgm:pt>
    <dgm:pt modelId="{5C356C3C-2D90-4464-9190-FE9EFBA5FBDF}">
      <dgm:prSet custT="1"/>
      <dgm:spPr>
        <a:solidFill>
          <a:schemeClr val="tx1">
            <a:lumMod val="85000"/>
            <a:lumOff val="15000"/>
          </a:schemeClr>
        </a:solidFill>
      </dgm:spPr>
      <dgm:t>
        <a:bodyPr/>
        <a:lstStyle/>
        <a:p>
          <a:pPr rtl="0"/>
          <a:r>
            <a:rPr lang="en-US" sz="1600" b="1" u="none" kern="1200" dirty="0" smtClean="0">
              <a:solidFill>
                <a:schemeClr val="bg1"/>
              </a:solidFill>
              <a:latin typeface="Arial" pitchFamily="34" charset="0"/>
              <a:ea typeface="+mn-ea"/>
              <a:cs typeface="Arial" pitchFamily="34" charset="0"/>
            </a:rPr>
            <a:t>UBMD Internal Medicine</a:t>
          </a:r>
          <a:r>
            <a:rPr lang="en-US" sz="1800" b="1" u="none" kern="1200" dirty="0" smtClean="0">
              <a:solidFill>
                <a:schemeClr val="bg1"/>
              </a:solidFill>
              <a:latin typeface="Arial" pitchFamily="34" charset="0"/>
              <a:ea typeface="+mn-ea"/>
              <a:cs typeface="Arial" pitchFamily="34" charset="0"/>
            </a:rPr>
            <a:t/>
          </a:r>
          <a:br>
            <a:rPr lang="en-US" sz="1800" b="1" u="none" kern="1200" dirty="0" smtClean="0">
              <a:solidFill>
                <a:schemeClr val="bg1"/>
              </a:solidFill>
              <a:latin typeface="Arial" pitchFamily="34" charset="0"/>
              <a:ea typeface="+mn-ea"/>
              <a:cs typeface="Arial" pitchFamily="34" charset="0"/>
            </a:rPr>
          </a:br>
          <a:r>
            <a:rPr lang="en-US" sz="1600" b="1" i="1" u="sng" kern="1200" dirty="0" smtClean="0">
              <a:latin typeface="Arial" pitchFamily="34" charset="0"/>
              <a:cs typeface="Arial" pitchFamily="34" charset="0"/>
            </a:rPr>
            <a:t>VISION</a:t>
          </a:r>
          <a:br>
            <a:rPr lang="en-US" sz="1600" b="1" i="1" u="sng" kern="1200" dirty="0" smtClean="0">
              <a:latin typeface="Arial" pitchFamily="34" charset="0"/>
              <a:cs typeface="Arial" pitchFamily="34" charset="0"/>
            </a:rPr>
          </a:br>
          <a:r>
            <a:rPr lang="en-US" sz="1400" i="1" kern="1200" dirty="0" smtClean="0">
              <a:latin typeface="Arial" pitchFamily="34" charset="0"/>
              <a:cs typeface="Arial" pitchFamily="34" charset="0"/>
            </a:rPr>
            <a:t/>
          </a:r>
          <a:br>
            <a:rPr lang="en-US" sz="1400" i="1" kern="1200" dirty="0" smtClean="0">
              <a:latin typeface="Arial" pitchFamily="34" charset="0"/>
              <a:cs typeface="Arial" pitchFamily="34" charset="0"/>
            </a:rPr>
          </a:br>
          <a:r>
            <a:rPr lang="en-US" sz="1400" i="1" kern="1200" dirty="0" smtClean="0">
              <a:latin typeface="Arial" pitchFamily="34" charset="0"/>
              <a:cs typeface="Arial" pitchFamily="34" charset="0"/>
            </a:rPr>
            <a:t>Become a premier Department of Medicine among public institutions, achieving a level of excellence that will serve as a magnet for the regional community and distinguish the department nationally. </a:t>
          </a:r>
          <a:endParaRPr lang="en-US" sz="1400" kern="1200" dirty="0">
            <a:latin typeface="Arial" pitchFamily="34" charset="0"/>
            <a:cs typeface="Arial" pitchFamily="34" charset="0"/>
          </a:endParaRPr>
        </a:p>
      </dgm:t>
    </dgm:pt>
    <dgm:pt modelId="{62265228-01D2-4CD2-8EDA-A72E38FDDE46}" type="parTrans" cxnId="{EB351C5C-8498-4838-92F1-7D36672FD2B8}">
      <dgm:prSet/>
      <dgm:spPr/>
      <dgm:t>
        <a:bodyPr/>
        <a:lstStyle/>
        <a:p>
          <a:endParaRPr lang="en-US" sz="3200"/>
        </a:p>
      </dgm:t>
    </dgm:pt>
    <dgm:pt modelId="{607258E0-74CD-4543-A167-1A6B647BFD62}" type="sibTrans" cxnId="{EB351C5C-8498-4838-92F1-7D36672FD2B8}">
      <dgm:prSet/>
      <dgm:spPr/>
      <dgm:t>
        <a:bodyPr/>
        <a:lstStyle/>
        <a:p>
          <a:endParaRPr lang="en-US" sz="3200"/>
        </a:p>
      </dgm:t>
    </dgm:pt>
    <dgm:pt modelId="{D7486E1C-A8DD-49BD-B847-B8AE5A591CB8}" type="pres">
      <dgm:prSet presAssocID="{2BD236C8-1082-4F2A-B559-4552E9229E45}" presName="cycle" presStyleCnt="0">
        <dgm:presLayoutVars>
          <dgm:chMax val="1"/>
          <dgm:dir/>
          <dgm:animLvl val="ctr"/>
          <dgm:resizeHandles val="exact"/>
        </dgm:presLayoutVars>
      </dgm:prSet>
      <dgm:spPr/>
      <dgm:t>
        <a:bodyPr/>
        <a:lstStyle/>
        <a:p>
          <a:endParaRPr lang="en-US"/>
        </a:p>
      </dgm:t>
    </dgm:pt>
    <dgm:pt modelId="{2BB127FD-A9B4-4D95-A0F1-82048D0E2F83}" type="pres">
      <dgm:prSet presAssocID="{5C356C3C-2D90-4464-9190-FE9EFBA5FBDF}" presName="centerShape" presStyleLbl="node0" presStyleIdx="0" presStyleCnt="1" custScaleX="156564" custScaleY="110043" custLinFactNeighborX="-523" custLinFactNeighborY="-43813"/>
      <dgm:spPr/>
      <dgm:t>
        <a:bodyPr/>
        <a:lstStyle/>
        <a:p>
          <a:endParaRPr lang="en-US"/>
        </a:p>
      </dgm:t>
    </dgm:pt>
    <dgm:pt modelId="{FD9C43D1-DD33-48D5-A267-68C4B19CA3F6}" type="pres">
      <dgm:prSet presAssocID="{4DBB992C-7979-4353-A090-2CEED7CBB9FE}" presName="parTrans" presStyleLbl="bgSibTrans2D1" presStyleIdx="0" presStyleCnt="6" custAng="9898898" custScaleX="59295" custLinFactY="-100000" custLinFactNeighborX="-63614" custLinFactNeighborY="-159347"/>
      <dgm:spPr/>
      <dgm:t>
        <a:bodyPr/>
        <a:lstStyle/>
        <a:p>
          <a:endParaRPr lang="en-US"/>
        </a:p>
      </dgm:t>
    </dgm:pt>
    <dgm:pt modelId="{833ECDB9-1C6B-4BF7-BF8E-2D5A721594E4}" type="pres">
      <dgm:prSet presAssocID="{43789F16-041D-4AB3-B6B2-8A709CECFD65}" presName="node" presStyleLbl="node1" presStyleIdx="0" presStyleCnt="6" custRadScaleRad="105139" custRadScaleInc="79471">
        <dgm:presLayoutVars>
          <dgm:bulletEnabled val="1"/>
        </dgm:presLayoutVars>
      </dgm:prSet>
      <dgm:spPr/>
      <dgm:t>
        <a:bodyPr/>
        <a:lstStyle/>
        <a:p>
          <a:endParaRPr lang="en-US"/>
        </a:p>
      </dgm:t>
    </dgm:pt>
    <dgm:pt modelId="{F56FEB2C-DFEF-411B-8B6B-E2805CB132C8}" type="pres">
      <dgm:prSet presAssocID="{68F20B43-0610-4BAC-A9E9-0CB148E58AA0}" presName="parTrans" presStyleLbl="bgSibTrans2D1" presStyleIdx="1" presStyleCnt="6" custFlipHor="0" custScaleX="8447" custLinFactY="-200000" custLinFactNeighborX="-67927" custLinFactNeighborY="-271504" custRadScaleRad="0"/>
      <dgm:spPr/>
      <dgm:t>
        <a:bodyPr/>
        <a:lstStyle/>
        <a:p>
          <a:endParaRPr lang="en-US"/>
        </a:p>
      </dgm:t>
    </dgm:pt>
    <dgm:pt modelId="{72B8FCB4-8419-47A7-AA77-CC2586C7EC59}" type="pres">
      <dgm:prSet presAssocID="{9D6ADAFE-DBBE-4B01-828E-A0F1D28CA551}" presName="node" presStyleLbl="node1" presStyleIdx="1" presStyleCnt="6" custScaleY="107179" custRadScaleRad="81653" custRadScaleInc="-138985">
        <dgm:presLayoutVars>
          <dgm:bulletEnabled val="1"/>
        </dgm:presLayoutVars>
      </dgm:prSet>
      <dgm:spPr/>
      <dgm:t>
        <a:bodyPr/>
        <a:lstStyle/>
        <a:p>
          <a:endParaRPr lang="en-US"/>
        </a:p>
      </dgm:t>
    </dgm:pt>
    <dgm:pt modelId="{1F14BB45-84F4-4B52-8C17-8848E4121A6A}" type="pres">
      <dgm:prSet presAssocID="{A79F43AB-30E8-464D-9A25-D98164E98683}" presName="parTrans" presStyleLbl="bgSibTrans2D1" presStyleIdx="2" presStyleCnt="6" custFlipHor="1" custScaleX="10984" custLinFactX="-62823" custLinFactY="-200000" custLinFactNeighborX="-100000" custLinFactNeighborY="-251467"/>
      <dgm:spPr/>
      <dgm:t>
        <a:bodyPr/>
        <a:lstStyle/>
        <a:p>
          <a:endParaRPr lang="en-US"/>
        </a:p>
      </dgm:t>
    </dgm:pt>
    <dgm:pt modelId="{3C8FFA96-BAD7-4D37-9F11-BBD8764C4766}" type="pres">
      <dgm:prSet presAssocID="{B29C30E3-04FB-4A5A-94FD-A7503658DEF2}" presName="node" presStyleLbl="node1" presStyleIdx="2" presStyleCnt="6" custRadScaleRad="29770" custRadScaleInc="-330447">
        <dgm:presLayoutVars>
          <dgm:bulletEnabled val="1"/>
        </dgm:presLayoutVars>
      </dgm:prSet>
      <dgm:spPr/>
      <dgm:t>
        <a:bodyPr/>
        <a:lstStyle/>
        <a:p>
          <a:endParaRPr lang="en-US"/>
        </a:p>
      </dgm:t>
    </dgm:pt>
    <dgm:pt modelId="{FD9E1CCB-BE6E-4660-9AF6-D226DFDB2492}" type="pres">
      <dgm:prSet presAssocID="{28C4E971-D61E-439B-BBF7-FD57311401D6}" presName="parTrans" presStyleLbl="bgSibTrans2D1" presStyleIdx="3" presStyleCnt="6" custFlipHor="1" custScaleX="4711" custLinFactX="-100000" custLinFactY="-200000" custLinFactNeighborX="-116987" custLinFactNeighborY="-288416"/>
      <dgm:spPr/>
      <dgm:t>
        <a:bodyPr/>
        <a:lstStyle/>
        <a:p>
          <a:endParaRPr lang="en-US"/>
        </a:p>
      </dgm:t>
    </dgm:pt>
    <dgm:pt modelId="{F586BACE-6F47-46A6-B34E-C5D1983B7B81}" type="pres">
      <dgm:prSet presAssocID="{FA0ADE2F-A9F6-4E06-B71F-C49A4E4637DE}" presName="node" presStyleLbl="node1" presStyleIdx="3" presStyleCnt="6" custRadScaleRad="31022" custRadScaleInc="321776">
        <dgm:presLayoutVars>
          <dgm:bulletEnabled val="1"/>
        </dgm:presLayoutVars>
      </dgm:prSet>
      <dgm:spPr/>
      <dgm:t>
        <a:bodyPr/>
        <a:lstStyle/>
        <a:p>
          <a:endParaRPr lang="en-US"/>
        </a:p>
      </dgm:t>
    </dgm:pt>
    <dgm:pt modelId="{AD206D28-DB6E-4C25-B60F-17A9757D9F66}" type="pres">
      <dgm:prSet presAssocID="{82F4A82A-4A63-4259-981B-357E7387E393}" presName="parTrans" presStyleLbl="bgSibTrans2D1" presStyleIdx="4" presStyleCnt="6" custFlipHor="1" custScaleX="4902" custLinFactX="-100000" custLinFactY="-200000" custLinFactNeighborX="-111471" custLinFactNeighborY="-213818"/>
      <dgm:spPr/>
      <dgm:t>
        <a:bodyPr/>
        <a:lstStyle/>
        <a:p>
          <a:endParaRPr lang="en-US"/>
        </a:p>
      </dgm:t>
    </dgm:pt>
    <dgm:pt modelId="{B1640E14-40CB-4273-B54B-8C8ADB2A6073}" type="pres">
      <dgm:prSet presAssocID="{1A255F9F-CD59-408A-AA01-62FCAC52FA3B}" presName="node" presStyleLbl="node1" presStyleIdx="4" presStyleCnt="6" custRadScaleRad="81677" custRadScaleInc="128362">
        <dgm:presLayoutVars>
          <dgm:bulletEnabled val="1"/>
        </dgm:presLayoutVars>
      </dgm:prSet>
      <dgm:spPr/>
      <dgm:t>
        <a:bodyPr/>
        <a:lstStyle/>
        <a:p>
          <a:endParaRPr lang="en-US"/>
        </a:p>
      </dgm:t>
    </dgm:pt>
    <dgm:pt modelId="{1796358A-0143-4896-B6C4-33356FA097CC}" type="pres">
      <dgm:prSet presAssocID="{2A41E3AF-68AE-4F81-9EC6-3961595EB90B}" presName="parTrans" presStyleLbl="bgSibTrans2D1" presStyleIdx="5" presStyleCnt="6" custScaleX="11658" custLinFactX="-125897" custLinFactY="-100000" custLinFactNeighborX="-200000" custLinFactNeighborY="-149506"/>
      <dgm:spPr/>
      <dgm:t>
        <a:bodyPr/>
        <a:lstStyle/>
        <a:p>
          <a:endParaRPr lang="en-US"/>
        </a:p>
      </dgm:t>
    </dgm:pt>
    <dgm:pt modelId="{25618C7F-91CB-47BE-97C5-624FE118B567}" type="pres">
      <dgm:prSet presAssocID="{6B05602E-8180-4A72-A44C-6D0116A74042}" presName="node" presStyleLbl="node1" presStyleIdx="5" presStyleCnt="6" custRadScaleRad="105840" custRadScaleInc="-85136">
        <dgm:presLayoutVars>
          <dgm:bulletEnabled val="1"/>
        </dgm:presLayoutVars>
      </dgm:prSet>
      <dgm:spPr/>
      <dgm:t>
        <a:bodyPr/>
        <a:lstStyle/>
        <a:p>
          <a:endParaRPr lang="en-US"/>
        </a:p>
      </dgm:t>
    </dgm:pt>
  </dgm:ptLst>
  <dgm:cxnLst>
    <dgm:cxn modelId="{EB351C5C-8498-4838-92F1-7D36672FD2B8}" srcId="{2BD236C8-1082-4F2A-B559-4552E9229E45}" destId="{5C356C3C-2D90-4464-9190-FE9EFBA5FBDF}" srcOrd="0" destOrd="0" parTransId="{62265228-01D2-4CD2-8EDA-A72E38FDDE46}" sibTransId="{607258E0-74CD-4543-A167-1A6B647BFD62}"/>
    <dgm:cxn modelId="{BF5D39C5-1C3B-458E-BB98-686667A9A1FE}" type="presOf" srcId="{2A41E3AF-68AE-4F81-9EC6-3961595EB90B}" destId="{1796358A-0143-4896-B6C4-33356FA097CC}" srcOrd="0" destOrd="0" presId="urn:microsoft.com/office/officeart/2005/8/layout/radial4"/>
    <dgm:cxn modelId="{60370E14-CFB2-4A80-87EA-E7CD67B5BAE4}" type="presOf" srcId="{28C4E971-D61E-439B-BBF7-FD57311401D6}" destId="{FD9E1CCB-BE6E-4660-9AF6-D226DFDB2492}" srcOrd="0" destOrd="0" presId="urn:microsoft.com/office/officeart/2005/8/layout/radial4"/>
    <dgm:cxn modelId="{817BAB70-D5FE-4217-869A-E35F98C27202}" type="presOf" srcId="{6B05602E-8180-4A72-A44C-6D0116A74042}" destId="{25618C7F-91CB-47BE-97C5-624FE118B567}" srcOrd="0" destOrd="0" presId="urn:microsoft.com/office/officeart/2005/8/layout/radial4"/>
    <dgm:cxn modelId="{A5B14975-4601-44F4-8BC2-10F064275B19}" type="presOf" srcId="{1A255F9F-CD59-408A-AA01-62FCAC52FA3B}" destId="{B1640E14-40CB-4273-B54B-8C8ADB2A6073}" srcOrd="0" destOrd="0" presId="urn:microsoft.com/office/officeart/2005/8/layout/radial4"/>
    <dgm:cxn modelId="{7F60FB6D-255C-496D-A94C-1D6DDE58536D}" type="presOf" srcId="{5C356C3C-2D90-4464-9190-FE9EFBA5FBDF}" destId="{2BB127FD-A9B4-4D95-A0F1-82048D0E2F83}" srcOrd="0" destOrd="0" presId="urn:microsoft.com/office/officeart/2005/8/layout/radial4"/>
    <dgm:cxn modelId="{B7588712-BE03-411D-B1B4-A0D6FAF7FF6C}" srcId="{5C356C3C-2D90-4464-9190-FE9EFBA5FBDF}" destId="{43789F16-041D-4AB3-B6B2-8A709CECFD65}" srcOrd="0" destOrd="0" parTransId="{4DBB992C-7979-4353-A090-2CEED7CBB9FE}" sibTransId="{2E502DB7-4C45-47F8-B29D-FA83A44DD326}"/>
    <dgm:cxn modelId="{5D2B1849-F1C5-4BC1-AA25-7CAE9B4AB428}" type="presOf" srcId="{43789F16-041D-4AB3-B6B2-8A709CECFD65}" destId="{833ECDB9-1C6B-4BF7-BF8E-2D5A721594E4}" srcOrd="0" destOrd="0" presId="urn:microsoft.com/office/officeart/2005/8/layout/radial4"/>
    <dgm:cxn modelId="{E6966CB3-DFAB-45AE-BF3F-6032A3622EFB}" type="presOf" srcId="{4DBB992C-7979-4353-A090-2CEED7CBB9FE}" destId="{FD9C43D1-DD33-48D5-A267-68C4B19CA3F6}" srcOrd="0" destOrd="0" presId="urn:microsoft.com/office/officeart/2005/8/layout/radial4"/>
    <dgm:cxn modelId="{D58F0B5C-0AAA-4CF0-B59C-4A8A16A77B8C}" type="presOf" srcId="{9D6ADAFE-DBBE-4B01-828E-A0F1D28CA551}" destId="{72B8FCB4-8419-47A7-AA77-CC2586C7EC59}" srcOrd="0" destOrd="0" presId="urn:microsoft.com/office/officeart/2005/8/layout/radial4"/>
    <dgm:cxn modelId="{F14217DC-5B6E-49F0-8355-95E2BF742586}" type="presOf" srcId="{FA0ADE2F-A9F6-4E06-B71F-C49A4E4637DE}" destId="{F586BACE-6F47-46A6-B34E-C5D1983B7B81}" srcOrd="0" destOrd="0" presId="urn:microsoft.com/office/officeart/2005/8/layout/radial4"/>
    <dgm:cxn modelId="{A4F547EA-3E9E-40F6-A1F3-7F3F4F46DFE5}" type="presOf" srcId="{B29C30E3-04FB-4A5A-94FD-A7503658DEF2}" destId="{3C8FFA96-BAD7-4D37-9F11-BBD8764C4766}" srcOrd="0" destOrd="0" presId="urn:microsoft.com/office/officeart/2005/8/layout/radial4"/>
    <dgm:cxn modelId="{C03AA615-BB23-4E5F-A2A9-E9F02B9E622D}" srcId="{5C356C3C-2D90-4464-9190-FE9EFBA5FBDF}" destId="{1A255F9F-CD59-408A-AA01-62FCAC52FA3B}" srcOrd="4" destOrd="0" parTransId="{82F4A82A-4A63-4259-981B-357E7387E393}" sibTransId="{C2184E30-B147-4AAA-99E1-CFBA67F75534}"/>
    <dgm:cxn modelId="{0D431925-DA64-45B0-8911-6A2694479640}" type="presOf" srcId="{68F20B43-0610-4BAC-A9E9-0CB148E58AA0}" destId="{F56FEB2C-DFEF-411B-8B6B-E2805CB132C8}" srcOrd="0" destOrd="0" presId="urn:microsoft.com/office/officeart/2005/8/layout/radial4"/>
    <dgm:cxn modelId="{723E4C17-5DA7-491B-AB71-18487E2EACB5}" srcId="{5C356C3C-2D90-4464-9190-FE9EFBA5FBDF}" destId="{6B05602E-8180-4A72-A44C-6D0116A74042}" srcOrd="5" destOrd="0" parTransId="{2A41E3AF-68AE-4F81-9EC6-3961595EB90B}" sibTransId="{405249C9-D663-4B73-8F7C-1A1A2CBF1868}"/>
    <dgm:cxn modelId="{5D6F3604-8905-41D0-94A7-F9CC6A6551F3}" type="presOf" srcId="{A79F43AB-30E8-464D-9A25-D98164E98683}" destId="{1F14BB45-84F4-4B52-8C17-8848E4121A6A}" srcOrd="0" destOrd="0" presId="urn:microsoft.com/office/officeart/2005/8/layout/radial4"/>
    <dgm:cxn modelId="{D60224AD-DE45-405C-916D-1A25AC8731B7}" srcId="{5C356C3C-2D90-4464-9190-FE9EFBA5FBDF}" destId="{9D6ADAFE-DBBE-4B01-828E-A0F1D28CA551}" srcOrd="1" destOrd="0" parTransId="{68F20B43-0610-4BAC-A9E9-0CB148E58AA0}" sibTransId="{B4BFEAE7-C723-4D79-AF11-0F5FB5C17DF9}"/>
    <dgm:cxn modelId="{F8F26405-1DF4-4609-96BF-2F5F6D579757}" type="presOf" srcId="{82F4A82A-4A63-4259-981B-357E7387E393}" destId="{AD206D28-DB6E-4C25-B60F-17A9757D9F66}" srcOrd="0" destOrd="0" presId="urn:microsoft.com/office/officeart/2005/8/layout/radial4"/>
    <dgm:cxn modelId="{2B78BB3B-9CA9-4910-97E3-7B6D08C564D0}" srcId="{5C356C3C-2D90-4464-9190-FE9EFBA5FBDF}" destId="{B29C30E3-04FB-4A5A-94FD-A7503658DEF2}" srcOrd="2" destOrd="0" parTransId="{A79F43AB-30E8-464D-9A25-D98164E98683}" sibTransId="{90BE50D5-8302-4A81-9A12-6D1CD6F46C1D}"/>
    <dgm:cxn modelId="{146EDA6B-FE33-46E5-AC73-17C0E2E150B9}" srcId="{5C356C3C-2D90-4464-9190-FE9EFBA5FBDF}" destId="{FA0ADE2F-A9F6-4E06-B71F-C49A4E4637DE}" srcOrd="3" destOrd="0" parTransId="{28C4E971-D61E-439B-BBF7-FD57311401D6}" sibTransId="{0B5FCC56-1C74-4BFC-959D-2279B11411BE}"/>
    <dgm:cxn modelId="{17CC282D-0189-4C18-85CD-C5DD2049A569}" type="presOf" srcId="{2BD236C8-1082-4F2A-B559-4552E9229E45}" destId="{D7486E1C-A8DD-49BD-B847-B8AE5A591CB8}" srcOrd="0" destOrd="0" presId="urn:microsoft.com/office/officeart/2005/8/layout/radial4"/>
    <dgm:cxn modelId="{981A2514-4C29-4E60-8ECB-8C684752CF0E}" type="presParOf" srcId="{D7486E1C-A8DD-49BD-B847-B8AE5A591CB8}" destId="{2BB127FD-A9B4-4D95-A0F1-82048D0E2F83}" srcOrd="0" destOrd="0" presId="urn:microsoft.com/office/officeart/2005/8/layout/radial4"/>
    <dgm:cxn modelId="{A47FCB86-9AB7-49E4-B169-3C758BCB2B2A}" type="presParOf" srcId="{D7486E1C-A8DD-49BD-B847-B8AE5A591CB8}" destId="{FD9C43D1-DD33-48D5-A267-68C4B19CA3F6}" srcOrd="1" destOrd="0" presId="urn:microsoft.com/office/officeart/2005/8/layout/radial4"/>
    <dgm:cxn modelId="{7F6C5EDE-3F9C-4621-A083-D170A61AED3E}" type="presParOf" srcId="{D7486E1C-A8DD-49BD-B847-B8AE5A591CB8}" destId="{833ECDB9-1C6B-4BF7-BF8E-2D5A721594E4}" srcOrd="2" destOrd="0" presId="urn:microsoft.com/office/officeart/2005/8/layout/radial4"/>
    <dgm:cxn modelId="{2EF6D5FF-0BAB-46BD-A674-CDB1A85B5C40}" type="presParOf" srcId="{D7486E1C-A8DD-49BD-B847-B8AE5A591CB8}" destId="{F56FEB2C-DFEF-411B-8B6B-E2805CB132C8}" srcOrd="3" destOrd="0" presId="urn:microsoft.com/office/officeart/2005/8/layout/radial4"/>
    <dgm:cxn modelId="{5ACEA3FC-909D-41FD-B6EE-52857F4A6D92}" type="presParOf" srcId="{D7486E1C-A8DD-49BD-B847-B8AE5A591CB8}" destId="{72B8FCB4-8419-47A7-AA77-CC2586C7EC59}" srcOrd="4" destOrd="0" presId="urn:microsoft.com/office/officeart/2005/8/layout/radial4"/>
    <dgm:cxn modelId="{709A55FE-08F0-4244-B44A-0C4BD6A4B2DB}" type="presParOf" srcId="{D7486E1C-A8DD-49BD-B847-B8AE5A591CB8}" destId="{1F14BB45-84F4-4B52-8C17-8848E4121A6A}" srcOrd="5" destOrd="0" presId="urn:microsoft.com/office/officeart/2005/8/layout/radial4"/>
    <dgm:cxn modelId="{8795A531-80E7-483C-BDDD-427E637471B1}" type="presParOf" srcId="{D7486E1C-A8DD-49BD-B847-B8AE5A591CB8}" destId="{3C8FFA96-BAD7-4D37-9F11-BBD8764C4766}" srcOrd="6" destOrd="0" presId="urn:microsoft.com/office/officeart/2005/8/layout/radial4"/>
    <dgm:cxn modelId="{1E4211CA-1C81-430A-B92B-7AF292B9A9D5}" type="presParOf" srcId="{D7486E1C-A8DD-49BD-B847-B8AE5A591CB8}" destId="{FD9E1CCB-BE6E-4660-9AF6-D226DFDB2492}" srcOrd="7" destOrd="0" presId="urn:microsoft.com/office/officeart/2005/8/layout/radial4"/>
    <dgm:cxn modelId="{AC031A11-B662-434E-9BCE-4EF1B6AE9A1B}" type="presParOf" srcId="{D7486E1C-A8DD-49BD-B847-B8AE5A591CB8}" destId="{F586BACE-6F47-46A6-B34E-C5D1983B7B81}" srcOrd="8" destOrd="0" presId="urn:microsoft.com/office/officeart/2005/8/layout/radial4"/>
    <dgm:cxn modelId="{17C83F7C-9917-41BA-A2D1-1AAC0F7349ED}" type="presParOf" srcId="{D7486E1C-A8DD-49BD-B847-B8AE5A591CB8}" destId="{AD206D28-DB6E-4C25-B60F-17A9757D9F66}" srcOrd="9" destOrd="0" presId="urn:microsoft.com/office/officeart/2005/8/layout/radial4"/>
    <dgm:cxn modelId="{B747B70E-0142-4C42-8EF7-6622B7CA7037}" type="presParOf" srcId="{D7486E1C-A8DD-49BD-B847-B8AE5A591CB8}" destId="{B1640E14-40CB-4273-B54B-8C8ADB2A6073}" srcOrd="10" destOrd="0" presId="urn:microsoft.com/office/officeart/2005/8/layout/radial4"/>
    <dgm:cxn modelId="{5892681A-1295-4AB7-9629-F2C7B7F825ED}" type="presParOf" srcId="{D7486E1C-A8DD-49BD-B847-B8AE5A591CB8}" destId="{1796358A-0143-4896-B6C4-33356FA097CC}" srcOrd="11" destOrd="0" presId="urn:microsoft.com/office/officeart/2005/8/layout/radial4"/>
    <dgm:cxn modelId="{CCA7732E-245B-481D-ADC0-B5C540CAAFD1}" type="presParOf" srcId="{D7486E1C-A8DD-49BD-B847-B8AE5A591CB8}" destId="{25618C7F-91CB-47BE-97C5-624FE118B567}" srcOrd="12" destOrd="0" presId="urn:microsoft.com/office/officeart/2005/8/layout/radial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B127FD-A9B4-4D95-A0F1-82048D0E2F83}">
      <dsp:nvSpPr>
        <dsp:cNvPr id="0" name=""/>
        <dsp:cNvSpPr/>
      </dsp:nvSpPr>
      <dsp:spPr>
        <a:xfrm>
          <a:off x="2465047" y="0"/>
          <a:ext cx="3614475" cy="2540480"/>
        </a:xfrm>
        <a:prstGeom prst="ellipse">
          <a:avLst/>
        </a:prstGeom>
        <a:solidFill>
          <a:schemeClr val="tx1">
            <a:lumMod val="85000"/>
            <a:lumOff val="1500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rtl="0">
            <a:lnSpc>
              <a:spcPct val="90000"/>
            </a:lnSpc>
            <a:spcBef>
              <a:spcPct val="0"/>
            </a:spcBef>
            <a:spcAft>
              <a:spcPct val="35000"/>
            </a:spcAft>
          </a:pPr>
          <a:r>
            <a:rPr lang="en-US" sz="1600" b="1" u="none" kern="1200" dirty="0" smtClean="0">
              <a:solidFill>
                <a:schemeClr val="bg1"/>
              </a:solidFill>
              <a:latin typeface="Arial" pitchFamily="34" charset="0"/>
              <a:ea typeface="+mn-ea"/>
              <a:cs typeface="Arial" pitchFamily="34" charset="0"/>
            </a:rPr>
            <a:t>UBMD Internal Medicine</a:t>
          </a:r>
          <a:r>
            <a:rPr lang="en-US" sz="1800" b="1" u="none" kern="1200" dirty="0" smtClean="0">
              <a:solidFill>
                <a:schemeClr val="bg1"/>
              </a:solidFill>
              <a:latin typeface="Arial" pitchFamily="34" charset="0"/>
              <a:ea typeface="+mn-ea"/>
              <a:cs typeface="Arial" pitchFamily="34" charset="0"/>
            </a:rPr>
            <a:t/>
          </a:r>
          <a:br>
            <a:rPr lang="en-US" sz="1800" b="1" u="none" kern="1200" dirty="0" smtClean="0">
              <a:solidFill>
                <a:schemeClr val="bg1"/>
              </a:solidFill>
              <a:latin typeface="Arial" pitchFamily="34" charset="0"/>
              <a:ea typeface="+mn-ea"/>
              <a:cs typeface="Arial" pitchFamily="34" charset="0"/>
            </a:rPr>
          </a:br>
          <a:r>
            <a:rPr lang="en-US" sz="1600" b="1" i="1" u="sng" kern="1200" dirty="0" smtClean="0">
              <a:latin typeface="Arial" pitchFamily="34" charset="0"/>
              <a:cs typeface="Arial" pitchFamily="34" charset="0"/>
            </a:rPr>
            <a:t>VISION</a:t>
          </a:r>
          <a:br>
            <a:rPr lang="en-US" sz="1600" b="1" i="1" u="sng" kern="1200" dirty="0" smtClean="0">
              <a:latin typeface="Arial" pitchFamily="34" charset="0"/>
              <a:cs typeface="Arial" pitchFamily="34" charset="0"/>
            </a:rPr>
          </a:br>
          <a:r>
            <a:rPr lang="en-US" sz="1400" i="1" kern="1200" dirty="0" smtClean="0">
              <a:latin typeface="Arial" pitchFamily="34" charset="0"/>
              <a:cs typeface="Arial" pitchFamily="34" charset="0"/>
            </a:rPr>
            <a:t/>
          </a:r>
          <a:br>
            <a:rPr lang="en-US" sz="1400" i="1" kern="1200" dirty="0" smtClean="0">
              <a:latin typeface="Arial" pitchFamily="34" charset="0"/>
              <a:cs typeface="Arial" pitchFamily="34" charset="0"/>
            </a:rPr>
          </a:br>
          <a:r>
            <a:rPr lang="en-US" sz="1400" i="1" kern="1200" dirty="0" smtClean="0">
              <a:latin typeface="Arial" pitchFamily="34" charset="0"/>
              <a:cs typeface="Arial" pitchFamily="34" charset="0"/>
            </a:rPr>
            <a:t>Become a premier Department of Medicine among public institutions, achieving a level of excellence that will serve as a magnet for the regional community and distinguish the department nationally. </a:t>
          </a:r>
          <a:endParaRPr lang="en-US" sz="1400" kern="1200" dirty="0">
            <a:latin typeface="Arial" pitchFamily="34" charset="0"/>
            <a:cs typeface="Arial" pitchFamily="34" charset="0"/>
          </a:endParaRPr>
        </a:p>
      </dsp:txBody>
      <dsp:txXfrm>
        <a:off x="2994375" y="372045"/>
        <a:ext cx="2555819" cy="1796390"/>
      </dsp:txXfrm>
    </dsp:sp>
    <dsp:sp modelId="{FD9C43D1-DD33-48D5-A267-68C4B19CA3F6}">
      <dsp:nvSpPr>
        <dsp:cNvPr id="0" name=""/>
        <dsp:cNvSpPr/>
      </dsp:nvSpPr>
      <dsp:spPr>
        <a:xfrm rot="19272982">
          <a:off x="61283" y="326802"/>
          <a:ext cx="1100671" cy="657958"/>
        </a:xfrm>
        <a:prstGeom prst="leftArrow">
          <a:avLst>
            <a:gd name="adj1" fmla="val 60000"/>
            <a:gd name="adj2" fmla="val 50000"/>
          </a:avLst>
        </a:prstGeom>
        <a:solidFill>
          <a:schemeClr val="bg1"/>
        </a:solidFill>
        <a:ln>
          <a:noFill/>
        </a:ln>
        <a:effectLst/>
      </dsp:spPr>
      <dsp:style>
        <a:lnRef idx="0">
          <a:scrgbClr r="0" g="0" b="0"/>
        </a:lnRef>
        <a:fillRef idx="1">
          <a:scrgbClr r="0" g="0" b="0"/>
        </a:fillRef>
        <a:effectRef idx="0">
          <a:scrgbClr r="0" g="0" b="0"/>
        </a:effectRef>
        <a:fontRef idx="minor">
          <a:schemeClr val="lt1"/>
        </a:fontRef>
      </dsp:style>
    </dsp:sp>
    <dsp:sp modelId="{833ECDB9-1C6B-4BF7-BF8E-2D5A721594E4}">
      <dsp:nvSpPr>
        <dsp:cNvPr id="0" name=""/>
        <dsp:cNvSpPr/>
      </dsp:nvSpPr>
      <dsp:spPr>
        <a:xfrm>
          <a:off x="135014" y="2089789"/>
          <a:ext cx="1616037" cy="1292830"/>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533400" rtl="0">
            <a:lnSpc>
              <a:spcPct val="90000"/>
            </a:lnSpc>
            <a:spcBef>
              <a:spcPct val="0"/>
            </a:spcBef>
            <a:spcAft>
              <a:spcPct val="35000"/>
            </a:spcAft>
          </a:pPr>
          <a:r>
            <a:rPr lang="en-US" sz="1200" b="1" kern="1200" dirty="0" smtClean="0">
              <a:latin typeface="Arial" pitchFamily="34" charset="0"/>
              <a:cs typeface="Arial" pitchFamily="34" charset="0"/>
            </a:rPr>
            <a:t>Goal 1: </a:t>
          </a:r>
          <a:r>
            <a:rPr lang="en-US" sz="1200" kern="1200" dirty="0" smtClean="0">
              <a:latin typeface="Arial" pitchFamily="34" charset="0"/>
              <a:cs typeface="Arial" pitchFamily="34" charset="0"/>
            </a:rPr>
            <a:t>Strategically build a clinical practice that will be known as a major provider of excellent clinical care.</a:t>
          </a:r>
          <a:endParaRPr lang="en-US" sz="1200" kern="1200" dirty="0">
            <a:latin typeface="Arial" pitchFamily="34" charset="0"/>
            <a:cs typeface="Arial" pitchFamily="34" charset="0"/>
          </a:endParaRPr>
        </a:p>
      </dsp:txBody>
      <dsp:txXfrm>
        <a:off x="172880" y="2127655"/>
        <a:ext cx="1540305" cy="1217098"/>
      </dsp:txXfrm>
    </dsp:sp>
    <dsp:sp modelId="{F56FEB2C-DFEF-411B-8B6B-E2805CB132C8}">
      <dsp:nvSpPr>
        <dsp:cNvPr id="0" name=""/>
        <dsp:cNvSpPr/>
      </dsp:nvSpPr>
      <dsp:spPr>
        <a:xfrm rot="7855916">
          <a:off x="404589" y="58973"/>
          <a:ext cx="227416" cy="657958"/>
        </a:xfrm>
        <a:prstGeom prst="leftArrow">
          <a:avLst>
            <a:gd name="adj1" fmla="val 60000"/>
            <a:gd name="adj2" fmla="val 50000"/>
          </a:avLst>
        </a:prstGeom>
        <a:solidFill>
          <a:schemeClr val="bg1"/>
        </a:solidFill>
        <a:ln>
          <a:noFill/>
        </a:ln>
        <a:effectLst/>
      </dsp:spPr>
      <dsp:style>
        <a:lnRef idx="0">
          <a:scrgbClr r="0" g="0" b="0"/>
        </a:lnRef>
        <a:fillRef idx="1">
          <a:scrgbClr r="0" g="0" b="0"/>
        </a:fillRef>
        <a:effectRef idx="0">
          <a:scrgbClr r="0" g="0" b="0"/>
        </a:effectRef>
        <a:fontRef idx="minor">
          <a:schemeClr val="lt1"/>
        </a:fontRef>
      </dsp:style>
    </dsp:sp>
    <dsp:sp modelId="{72B8FCB4-8419-47A7-AA77-CC2586C7EC59}">
      <dsp:nvSpPr>
        <dsp:cNvPr id="0" name=""/>
        <dsp:cNvSpPr/>
      </dsp:nvSpPr>
      <dsp:spPr>
        <a:xfrm>
          <a:off x="657124" y="3814423"/>
          <a:ext cx="1616037" cy="1385642"/>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533400" rtl="0">
            <a:lnSpc>
              <a:spcPct val="90000"/>
            </a:lnSpc>
            <a:spcBef>
              <a:spcPct val="0"/>
            </a:spcBef>
            <a:spcAft>
              <a:spcPct val="35000"/>
            </a:spcAft>
          </a:pPr>
          <a:r>
            <a:rPr lang="en-US" sz="1200" b="1" kern="1200" dirty="0" smtClean="0">
              <a:latin typeface="Arial" pitchFamily="34" charset="0"/>
              <a:cs typeface="Arial" pitchFamily="34" charset="0"/>
            </a:rPr>
            <a:t>Goal 2</a:t>
          </a:r>
          <a:r>
            <a:rPr lang="en-US" sz="1200" b="0" kern="1200" dirty="0" smtClean="0">
              <a:latin typeface="Arial" pitchFamily="34" charset="0"/>
              <a:cs typeface="Arial" pitchFamily="34" charset="0"/>
            </a:rPr>
            <a:t>: </a:t>
          </a:r>
          <a:r>
            <a:rPr lang="en-US" sz="1200" kern="1200" dirty="0" smtClean="0">
              <a:latin typeface="Arial" pitchFamily="34" charset="0"/>
              <a:cs typeface="Arial" pitchFamily="34" charset="0"/>
            </a:rPr>
            <a:t>Improve the quality and reputation of the residency and fellowship training programs in order to attract and retain the best candidates.</a:t>
          </a:r>
        </a:p>
      </dsp:txBody>
      <dsp:txXfrm>
        <a:off x="697708" y="3855007"/>
        <a:ext cx="1534869" cy="1304474"/>
      </dsp:txXfrm>
    </dsp:sp>
    <dsp:sp modelId="{1F14BB45-84F4-4B52-8C17-8848E4121A6A}">
      <dsp:nvSpPr>
        <dsp:cNvPr id="0" name=""/>
        <dsp:cNvSpPr/>
      </dsp:nvSpPr>
      <dsp:spPr>
        <a:xfrm rot="15326269" flipH="1">
          <a:off x="68158" y="369807"/>
          <a:ext cx="233685" cy="657958"/>
        </a:xfrm>
        <a:prstGeom prst="leftArrow">
          <a:avLst>
            <a:gd name="adj1" fmla="val 60000"/>
            <a:gd name="adj2" fmla="val 50000"/>
          </a:avLst>
        </a:prstGeom>
        <a:solidFill>
          <a:schemeClr val="bg1"/>
        </a:solidFill>
        <a:ln>
          <a:noFill/>
        </a:ln>
        <a:effectLst/>
      </dsp:spPr>
      <dsp:style>
        <a:lnRef idx="0">
          <a:scrgbClr r="0" g="0" b="0"/>
        </a:lnRef>
        <a:fillRef idx="1">
          <a:scrgbClr r="0" g="0" b="0"/>
        </a:fillRef>
        <a:effectRef idx="0">
          <a:scrgbClr r="0" g="0" b="0"/>
        </a:effectRef>
        <a:fontRef idx="minor">
          <a:schemeClr val="lt1"/>
        </a:fontRef>
      </dsp:style>
    </dsp:sp>
    <dsp:sp modelId="{3C8FFA96-BAD7-4D37-9F11-BBD8764C4766}">
      <dsp:nvSpPr>
        <dsp:cNvPr id="0" name=""/>
        <dsp:cNvSpPr/>
      </dsp:nvSpPr>
      <dsp:spPr>
        <a:xfrm>
          <a:off x="2573600" y="4052418"/>
          <a:ext cx="1616037" cy="1292830"/>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533400" rtl="0">
            <a:lnSpc>
              <a:spcPct val="90000"/>
            </a:lnSpc>
            <a:spcBef>
              <a:spcPct val="0"/>
            </a:spcBef>
            <a:spcAft>
              <a:spcPct val="35000"/>
            </a:spcAft>
          </a:pPr>
          <a:r>
            <a:rPr lang="en-US" sz="1200" b="1" kern="1200" dirty="0" smtClean="0">
              <a:latin typeface="Arial" pitchFamily="34" charset="0"/>
              <a:cs typeface="Arial" pitchFamily="34" charset="0"/>
            </a:rPr>
            <a:t>Goal 3</a:t>
          </a:r>
          <a:r>
            <a:rPr lang="en-US" sz="1200" kern="1200" dirty="0" smtClean="0">
              <a:latin typeface="Arial" pitchFamily="34" charset="0"/>
              <a:cs typeface="Arial" pitchFamily="34" charset="0"/>
            </a:rPr>
            <a:t>: Expand clinical and  translational  research.</a:t>
          </a:r>
          <a:endParaRPr lang="en-US" sz="1200" kern="1200" dirty="0">
            <a:latin typeface="Arial" pitchFamily="34" charset="0"/>
            <a:cs typeface="Arial" pitchFamily="34" charset="0"/>
          </a:endParaRPr>
        </a:p>
      </dsp:txBody>
      <dsp:txXfrm>
        <a:off x="2611466" y="4090284"/>
        <a:ext cx="1540305" cy="1217098"/>
      </dsp:txXfrm>
    </dsp:sp>
    <dsp:sp modelId="{FD9E1CCB-BE6E-4660-9AF6-D226DFDB2492}">
      <dsp:nvSpPr>
        <dsp:cNvPr id="0" name=""/>
        <dsp:cNvSpPr/>
      </dsp:nvSpPr>
      <dsp:spPr>
        <a:xfrm rot="17204824" flipH="1">
          <a:off x="310633" y="110609"/>
          <a:ext cx="100488" cy="657958"/>
        </a:xfrm>
        <a:prstGeom prst="leftArrow">
          <a:avLst>
            <a:gd name="adj1" fmla="val 60000"/>
            <a:gd name="adj2" fmla="val 50000"/>
          </a:avLst>
        </a:prstGeom>
        <a:solidFill>
          <a:schemeClr val="bg1"/>
        </a:solidFill>
        <a:ln>
          <a:noFill/>
        </a:ln>
        <a:effectLst/>
      </dsp:spPr>
      <dsp:style>
        <a:lnRef idx="0">
          <a:scrgbClr r="0" g="0" b="0"/>
        </a:lnRef>
        <a:fillRef idx="1">
          <a:scrgbClr r="0" g="0" b="0"/>
        </a:fillRef>
        <a:effectRef idx="0">
          <a:scrgbClr r="0" g="0" b="0"/>
        </a:effectRef>
        <a:fontRef idx="minor">
          <a:schemeClr val="lt1"/>
        </a:fontRef>
      </dsp:style>
    </dsp:sp>
    <dsp:sp modelId="{F586BACE-6F47-46A6-B34E-C5D1983B7B81}">
      <dsp:nvSpPr>
        <dsp:cNvPr id="0" name=""/>
        <dsp:cNvSpPr/>
      </dsp:nvSpPr>
      <dsp:spPr>
        <a:xfrm>
          <a:off x="4488628" y="4028038"/>
          <a:ext cx="1616037" cy="1292830"/>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533400" rtl="0">
            <a:lnSpc>
              <a:spcPct val="90000"/>
            </a:lnSpc>
            <a:spcBef>
              <a:spcPct val="0"/>
            </a:spcBef>
            <a:spcAft>
              <a:spcPct val="35000"/>
            </a:spcAft>
          </a:pPr>
          <a:r>
            <a:rPr lang="en-US" sz="1200" b="1" kern="1200" dirty="0" smtClean="0">
              <a:latin typeface="Arial" pitchFamily="34" charset="0"/>
              <a:cs typeface="Arial" pitchFamily="34" charset="0"/>
            </a:rPr>
            <a:t>Goal 4</a:t>
          </a:r>
          <a:r>
            <a:rPr lang="en-US" sz="1200" kern="1200" dirty="0" smtClean="0">
              <a:latin typeface="Arial" pitchFamily="34" charset="0"/>
              <a:cs typeface="Arial" pitchFamily="34" charset="0"/>
            </a:rPr>
            <a:t>: Attract and retain talented faculty and staff to support all mission areas. </a:t>
          </a:r>
          <a:endParaRPr lang="en-US" sz="1200" kern="1200" dirty="0">
            <a:latin typeface="Arial" pitchFamily="34" charset="0"/>
            <a:cs typeface="Arial" pitchFamily="34" charset="0"/>
          </a:endParaRPr>
        </a:p>
      </dsp:txBody>
      <dsp:txXfrm>
        <a:off x="4526494" y="4065904"/>
        <a:ext cx="1540305" cy="1217098"/>
      </dsp:txXfrm>
    </dsp:sp>
    <dsp:sp modelId="{AD206D28-DB6E-4C25-B60F-17A9757D9F66}">
      <dsp:nvSpPr>
        <dsp:cNvPr id="0" name=""/>
        <dsp:cNvSpPr/>
      </dsp:nvSpPr>
      <dsp:spPr>
        <a:xfrm rot="18792983" flipH="1">
          <a:off x="669369" y="343253"/>
          <a:ext cx="128307" cy="657958"/>
        </a:xfrm>
        <a:prstGeom prst="leftArrow">
          <a:avLst>
            <a:gd name="adj1" fmla="val 60000"/>
            <a:gd name="adj2" fmla="val 50000"/>
          </a:avLst>
        </a:prstGeom>
        <a:solidFill>
          <a:schemeClr val="bg1"/>
        </a:solidFill>
        <a:ln>
          <a:noFill/>
        </a:ln>
        <a:effectLst/>
      </dsp:spPr>
      <dsp:style>
        <a:lnRef idx="0">
          <a:scrgbClr r="0" g="0" b="0"/>
        </a:lnRef>
        <a:fillRef idx="1">
          <a:scrgbClr r="0" g="0" b="0"/>
        </a:fillRef>
        <a:effectRef idx="0">
          <a:scrgbClr r="0" g="0" b="0"/>
        </a:effectRef>
        <a:fontRef idx="minor">
          <a:schemeClr val="lt1"/>
        </a:fontRef>
      </dsp:style>
    </dsp:sp>
    <dsp:sp modelId="{B1640E14-40CB-4273-B54B-8C8ADB2A6073}">
      <dsp:nvSpPr>
        <dsp:cNvPr id="0" name=""/>
        <dsp:cNvSpPr/>
      </dsp:nvSpPr>
      <dsp:spPr>
        <a:xfrm>
          <a:off x="6356836" y="3702334"/>
          <a:ext cx="1616037" cy="1292830"/>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533400" rtl="0">
            <a:lnSpc>
              <a:spcPct val="90000"/>
            </a:lnSpc>
            <a:spcBef>
              <a:spcPct val="0"/>
            </a:spcBef>
            <a:spcAft>
              <a:spcPct val="35000"/>
            </a:spcAft>
          </a:pPr>
          <a:r>
            <a:rPr lang="en-US" sz="1200" b="1" kern="1200" dirty="0" smtClean="0">
              <a:latin typeface="Arial" pitchFamily="34" charset="0"/>
              <a:cs typeface="Arial" pitchFamily="34" charset="0"/>
            </a:rPr>
            <a:t>Goal 5: </a:t>
          </a:r>
          <a:r>
            <a:rPr lang="en-US" sz="1200" kern="1200" dirty="0" smtClean="0">
              <a:latin typeface="Arial" pitchFamily="34" charset="0"/>
              <a:cs typeface="Arial" pitchFamily="34" charset="0"/>
            </a:rPr>
            <a:t>Forge a strong departmental identity founded on excellence, collaboration and innovation.  </a:t>
          </a:r>
          <a:endParaRPr lang="en-US" sz="1200" kern="1200" dirty="0">
            <a:latin typeface="Arial" pitchFamily="34" charset="0"/>
            <a:cs typeface="Arial" pitchFamily="34" charset="0"/>
          </a:endParaRPr>
        </a:p>
      </dsp:txBody>
      <dsp:txXfrm>
        <a:off x="6394702" y="3740200"/>
        <a:ext cx="1540305" cy="1217098"/>
      </dsp:txXfrm>
    </dsp:sp>
    <dsp:sp modelId="{1796358A-0143-4896-B6C4-33356FA097CC}">
      <dsp:nvSpPr>
        <dsp:cNvPr id="0" name=""/>
        <dsp:cNvSpPr/>
      </dsp:nvSpPr>
      <dsp:spPr>
        <a:xfrm rot="1312127">
          <a:off x="683515" y="312645"/>
          <a:ext cx="214822" cy="657958"/>
        </a:xfrm>
        <a:prstGeom prst="leftArrow">
          <a:avLst>
            <a:gd name="adj1" fmla="val 60000"/>
            <a:gd name="adj2" fmla="val 50000"/>
          </a:avLst>
        </a:prstGeom>
        <a:solidFill>
          <a:schemeClr val="bg1"/>
        </a:solidFill>
        <a:ln>
          <a:noFill/>
        </a:ln>
        <a:effectLst/>
      </dsp:spPr>
      <dsp:style>
        <a:lnRef idx="0">
          <a:scrgbClr r="0" g="0" b="0"/>
        </a:lnRef>
        <a:fillRef idx="1">
          <a:scrgbClr r="0" g="0" b="0"/>
        </a:fillRef>
        <a:effectRef idx="0">
          <a:scrgbClr r="0" g="0" b="0"/>
        </a:effectRef>
        <a:fontRef idx="minor">
          <a:schemeClr val="lt1"/>
        </a:fontRef>
      </dsp:style>
    </dsp:sp>
    <dsp:sp modelId="{25618C7F-91CB-47BE-97C5-624FE118B567}">
      <dsp:nvSpPr>
        <dsp:cNvPr id="0" name=""/>
        <dsp:cNvSpPr/>
      </dsp:nvSpPr>
      <dsp:spPr>
        <a:xfrm>
          <a:off x="6843282" y="1980042"/>
          <a:ext cx="1616037" cy="1292830"/>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533400" rtl="0">
            <a:lnSpc>
              <a:spcPct val="90000"/>
            </a:lnSpc>
            <a:spcBef>
              <a:spcPct val="0"/>
            </a:spcBef>
            <a:spcAft>
              <a:spcPct val="35000"/>
            </a:spcAft>
          </a:pPr>
          <a:r>
            <a:rPr lang="en-US" sz="1200" b="1" kern="1200" dirty="0" smtClean="0">
              <a:latin typeface="Arial" pitchFamily="34" charset="0"/>
              <a:cs typeface="Arial" pitchFamily="34" charset="0"/>
            </a:rPr>
            <a:t>Goal 6</a:t>
          </a:r>
          <a:r>
            <a:rPr lang="en-US" sz="1200" kern="1200" dirty="0" smtClean="0">
              <a:latin typeface="Arial" pitchFamily="34" charset="0"/>
              <a:cs typeface="Arial" pitchFamily="34" charset="0"/>
            </a:rPr>
            <a:t>: Develop a sound business model to provide sustainable resources to achieve our vision for the future.</a:t>
          </a:r>
          <a:endParaRPr lang="en-US" sz="1200" kern="1200" dirty="0">
            <a:latin typeface="Arial" pitchFamily="34" charset="0"/>
            <a:cs typeface="Arial" pitchFamily="34" charset="0"/>
          </a:endParaRPr>
        </a:p>
      </dsp:txBody>
      <dsp:txXfrm>
        <a:off x="6881148" y="2017908"/>
        <a:ext cx="1540305" cy="1217098"/>
      </dsp:txXfrm>
    </dsp:sp>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bwMode="auto">
          <a:xfrm>
            <a:off x="4" y="0"/>
            <a:ext cx="3934157" cy="343020"/>
          </a:xfrm>
          <a:prstGeom prst="rect">
            <a:avLst/>
          </a:prstGeom>
          <a:noFill/>
          <a:ln w="9525">
            <a:noFill/>
            <a:miter lim="800000"/>
            <a:headEnd/>
            <a:tailEnd/>
          </a:ln>
          <a:effectLst/>
        </p:spPr>
        <p:txBody>
          <a:bodyPr vert="horz" wrap="square" lIns="91416" tIns="45707" rIns="91416" bIns="45707" numCol="1" anchor="t" anchorCtr="0" compatLnSpc="1">
            <a:prstTxWarp prst="textNoShape">
              <a:avLst/>
            </a:prstTxWarp>
          </a:bodyPr>
          <a:lstStyle>
            <a:lvl1pPr algn="l">
              <a:defRPr sz="1200"/>
            </a:lvl1pPr>
          </a:lstStyle>
          <a:p>
            <a:pPr>
              <a:defRPr/>
            </a:pPr>
            <a:endParaRPr lang="en-US" dirty="0"/>
          </a:p>
        </p:txBody>
      </p:sp>
      <p:sp>
        <p:nvSpPr>
          <p:cNvPr id="51203" name="Rectangle 3"/>
          <p:cNvSpPr>
            <a:spLocks noGrp="1" noChangeArrowheads="1"/>
          </p:cNvSpPr>
          <p:nvPr>
            <p:ph type="dt" sz="quarter" idx="1"/>
          </p:nvPr>
        </p:nvSpPr>
        <p:spPr bwMode="auto">
          <a:xfrm>
            <a:off x="5149520" y="0"/>
            <a:ext cx="3934156" cy="343020"/>
          </a:xfrm>
          <a:prstGeom prst="rect">
            <a:avLst/>
          </a:prstGeom>
          <a:noFill/>
          <a:ln w="9525">
            <a:noFill/>
            <a:miter lim="800000"/>
            <a:headEnd/>
            <a:tailEnd/>
          </a:ln>
          <a:effectLst/>
        </p:spPr>
        <p:txBody>
          <a:bodyPr vert="horz" wrap="square" lIns="91416" tIns="45707" rIns="91416" bIns="45707" numCol="1" anchor="t" anchorCtr="0" compatLnSpc="1">
            <a:prstTxWarp prst="textNoShape">
              <a:avLst/>
            </a:prstTxWarp>
          </a:bodyPr>
          <a:lstStyle>
            <a:lvl1pPr algn="r">
              <a:defRPr sz="1200"/>
            </a:lvl1pPr>
          </a:lstStyle>
          <a:p>
            <a:pPr>
              <a:defRPr/>
            </a:pPr>
            <a:endParaRPr lang="en-US" dirty="0"/>
          </a:p>
        </p:txBody>
      </p:sp>
      <p:sp>
        <p:nvSpPr>
          <p:cNvPr id="51204" name="Rectangle 4"/>
          <p:cNvSpPr>
            <a:spLocks noGrp="1" noChangeArrowheads="1"/>
          </p:cNvSpPr>
          <p:nvPr>
            <p:ph type="ftr" sz="quarter" idx="2"/>
          </p:nvPr>
        </p:nvSpPr>
        <p:spPr bwMode="auto">
          <a:xfrm>
            <a:off x="4" y="6514981"/>
            <a:ext cx="3934157" cy="343020"/>
          </a:xfrm>
          <a:prstGeom prst="rect">
            <a:avLst/>
          </a:prstGeom>
          <a:noFill/>
          <a:ln w="9525">
            <a:noFill/>
            <a:miter lim="800000"/>
            <a:headEnd/>
            <a:tailEnd/>
          </a:ln>
          <a:effectLst/>
        </p:spPr>
        <p:txBody>
          <a:bodyPr vert="horz" wrap="square" lIns="91416" tIns="45707" rIns="91416" bIns="45707" numCol="1" anchor="b" anchorCtr="0" compatLnSpc="1">
            <a:prstTxWarp prst="textNoShape">
              <a:avLst/>
            </a:prstTxWarp>
          </a:bodyPr>
          <a:lstStyle>
            <a:lvl1pPr algn="l">
              <a:defRPr sz="1200"/>
            </a:lvl1pPr>
          </a:lstStyle>
          <a:p>
            <a:pPr>
              <a:defRPr/>
            </a:pPr>
            <a:endParaRPr lang="en-US" dirty="0"/>
          </a:p>
        </p:txBody>
      </p:sp>
      <p:sp>
        <p:nvSpPr>
          <p:cNvPr id="51205" name="Rectangle 5"/>
          <p:cNvSpPr>
            <a:spLocks noGrp="1" noChangeArrowheads="1"/>
          </p:cNvSpPr>
          <p:nvPr>
            <p:ph type="sldNum" sz="quarter" idx="3"/>
          </p:nvPr>
        </p:nvSpPr>
        <p:spPr bwMode="auto">
          <a:xfrm>
            <a:off x="5149520" y="6514981"/>
            <a:ext cx="3934156" cy="343020"/>
          </a:xfrm>
          <a:prstGeom prst="rect">
            <a:avLst/>
          </a:prstGeom>
          <a:noFill/>
          <a:ln w="9525">
            <a:noFill/>
            <a:miter lim="800000"/>
            <a:headEnd/>
            <a:tailEnd/>
          </a:ln>
          <a:effectLst/>
        </p:spPr>
        <p:txBody>
          <a:bodyPr vert="horz" wrap="square" lIns="91416" tIns="45707" rIns="91416" bIns="45707" numCol="1" anchor="b" anchorCtr="0" compatLnSpc="1">
            <a:prstTxWarp prst="textNoShape">
              <a:avLst/>
            </a:prstTxWarp>
          </a:bodyPr>
          <a:lstStyle>
            <a:lvl1pPr algn="r">
              <a:defRPr sz="1200"/>
            </a:lvl1pPr>
          </a:lstStyle>
          <a:p>
            <a:pPr>
              <a:defRPr/>
            </a:pPr>
            <a:fld id="{D7C87C77-5A83-4C60-ACB7-3FEC183789E6}" type="slidenum">
              <a:rPr lang="en-US"/>
              <a:pPr>
                <a:defRPr/>
              </a:pPr>
              <a:t>‹#›</a:t>
            </a:fld>
            <a:endParaRPr lang="en-US" dirty="0"/>
          </a:p>
        </p:txBody>
      </p:sp>
    </p:spTree>
    <p:extLst>
      <p:ext uri="{BB962C8B-B14F-4D97-AF65-F5344CB8AC3E}">
        <p14:creationId xmlns:p14="http://schemas.microsoft.com/office/powerpoint/2010/main" val="8018120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010" name="Rectangle 2"/>
          <p:cNvSpPr>
            <a:spLocks noGrp="1" noChangeArrowheads="1"/>
          </p:cNvSpPr>
          <p:nvPr>
            <p:ph type="hdr" sz="quarter"/>
          </p:nvPr>
        </p:nvSpPr>
        <p:spPr bwMode="auto">
          <a:xfrm>
            <a:off x="4" y="0"/>
            <a:ext cx="3934157" cy="343020"/>
          </a:xfrm>
          <a:prstGeom prst="rect">
            <a:avLst/>
          </a:prstGeom>
          <a:noFill/>
          <a:ln w="9525">
            <a:noFill/>
            <a:miter lim="800000"/>
            <a:headEnd/>
            <a:tailEnd/>
          </a:ln>
          <a:effectLst/>
        </p:spPr>
        <p:txBody>
          <a:bodyPr vert="horz" wrap="square" lIns="91416" tIns="45707" rIns="91416" bIns="45707" numCol="1" anchor="t" anchorCtr="0" compatLnSpc="1">
            <a:prstTxWarp prst="textNoShape">
              <a:avLst/>
            </a:prstTxWarp>
          </a:bodyPr>
          <a:lstStyle>
            <a:lvl1pPr algn="l">
              <a:defRPr sz="1200"/>
            </a:lvl1pPr>
          </a:lstStyle>
          <a:p>
            <a:pPr>
              <a:defRPr/>
            </a:pPr>
            <a:endParaRPr lang="en-US" dirty="0"/>
          </a:p>
        </p:txBody>
      </p:sp>
      <p:sp>
        <p:nvSpPr>
          <p:cNvPr id="43011" name="Rectangle 3"/>
          <p:cNvSpPr>
            <a:spLocks noGrp="1" noChangeArrowheads="1"/>
          </p:cNvSpPr>
          <p:nvPr>
            <p:ph type="dt" idx="1"/>
          </p:nvPr>
        </p:nvSpPr>
        <p:spPr bwMode="auto">
          <a:xfrm>
            <a:off x="5149520" y="0"/>
            <a:ext cx="3934156" cy="343020"/>
          </a:xfrm>
          <a:prstGeom prst="rect">
            <a:avLst/>
          </a:prstGeom>
          <a:noFill/>
          <a:ln w="9525">
            <a:noFill/>
            <a:miter lim="800000"/>
            <a:headEnd/>
            <a:tailEnd/>
          </a:ln>
          <a:effectLst/>
        </p:spPr>
        <p:txBody>
          <a:bodyPr vert="horz" wrap="square" lIns="91416" tIns="45707" rIns="91416" bIns="45707" numCol="1" anchor="t" anchorCtr="0" compatLnSpc="1">
            <a:prstTxWarp prst="textNoShape">
              <a:avLst/>
            </a:prstTxWarp>
          </a:bodyPr>
          <a:lstStyle>
            <a:lvl1pPr algn="r">
              <a:defRPr sz="1200"/>
            </a:lvl1pPr>
          </a:lstStyle>
          <a:p>
            <a:pPr>
              <a:defRPr/>
            </a:pPr>
            <a:endParaRPr lang="en-US" dirty="0"/>
          </a:p>
        </p:txBody>
      </p:sp>
      <p:sp>
        <p:nvSpPr>
          <p:cNvPr id="33796" name="Rectangle 4"/>
          <p:cNvSpPr>
            <a:spLocks noGrp="1" noRot="1" noChangeAspect="1" noChangeArrowheads="1" noTextEdit="1"/>
          </p:cNvSpPr>
          <p:nvPr>
            <p:ph type="sldImg" idx="2"/>
          </p:nvPr>
        </p:nvSpPr>
        <p:spPr bwMode="auto">
          <a:xfrm>
            <a:off x="2828925" y="514350"/>
            <a:ext cx="3429000" cy="2571750"/>
          </a:xfrm>
          <a:prstGeom prst="rect">
            <a:avLst/>
          </a:prstGeom>
          <a:noFill/>
          <a:ln w="9525">
            <a:solidFill>
              <a:srgbClr val="000000"/>
            </a:solidFill>
            <a:miter lim="800000"/>
            <a:headEnd/>
            <a:tailEnd/>
          </a:ln>
        </p:spPr>
      </p:sp>
      <p:sp>
        <p:nvSpPr>
          <p:cNvPr id="43013" name="Rectangle 5"/>
          <p:cNvSpPr>
            <a:spLocks noGrp="1" noChangeArrowheads="1"/>
          </p:cNvSpPr>
          <p:nvPr>
            <p:ph type="body" sz="quarter" idx="3"/>
          </p:nvPr>
        </p:nvSpPr>
        <p:spPr bwMode="auto">
          <a:xfrm>
            <a:off x="1211157" y="3257490"/>
            <a:ext cx="6661362" cy="3085980"/>
          </a:xfrm>
          <a:prstGeom prst="rect">
            <a:avLst/>
          </a:prstGeom>
          <a:noFill/>
          <a:ln w="9525">
            <a:noFill/>
            <a:miter lim="800000"/>
            <a:headEnd/>
            <a:tailEnd/>
          </a:ln>
          <a:effectLst/>
        </p:spPr>
        <p:txBody>
          <a:bodyPr vert="horz" wrap="square" lIns="91416" tIns="45707" rIns="91416" bIns="45707"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3014" name="Rectangle 6"/>
          <p:cNvSpPr>
            <a:spLocks noGrp="1" noChangeArrowheads="1"/>
          </p:cNvSpPr>
          <p:nvPr>
            <p:ph type="ftr" sz="quarter" idx="4"/>
          </p:nvPr>
        </p:nvSpPr>
        <p:spPr bwMode="auto">
          <a:xfrm>
            <a:off x="4" y="6514981"/>
            <a:ext cx="3934157" cy="343020"/>
          </a:xfrm>
          <a:prstGeom prst="rect">
            <a:avLst/>
          </a:prstGeom>
          <a:noFill/>
          <a:ln w="9525">
            <a:noFill/>
            <a:miter lim="800000"/>
            <a:headEnd/>
            <a:tailEnd/>
          </a:ln>
          <a:effectLst/>
        </p:spPr>
        <p:txBody>
          <a:bodyPr vert="horz" wrap="square" lIns="91416" tIns="45707" rIns="91416" bIns="45707" numCol="1" anchor="b" anchorCtr="0" compatLnSpc="1">
            <a:prstTxWarp prst="textNoShape">
              <a:avLst/>
            </a:prstTxWarp>
          </a:bodyPr>
          <a:lstStyle>
            <a:lvl1pPr algn="l">
              <a:defRPr sz="1200"/>
            </a:lvl1pPr>
          </a:lstStyle>
          <a:p>
            <a:pPr>
              <a:defRPr/>
            </a:pPr>
            <a:endParaRPr lang="en-US" dirty="0"/>
          </a:p>
        </p:txBody>
      </p:sp>
      <p:sp>
        <p:nvSpPr>
          <p:cNvPr id="43015" name="Rectangle 7"/>
          <p:cNvSpPr>
            <a:spLocks noGrp="1" noChangeArrowheads="1"/>
          </p:cNvSpPr>
          <p:nvPr>
            <p:ph type="sldNum" sz="quarter" idx="5"/>
          </p:nvPr>
        </p:nvSpPr>
        <p:spPr bwMode="auto">
          <a:xfrm>
            <a:off x="5149520" y="6514981"/>
            <a:ext cx="3934156" cy="343020"/>
          </a:xfrm>
          <a:prstGeom prst="rect">
            <a:avLst/>
          </a:prstGeom>
          <a:noFill/>
          <a:ln w="9525">
            <a:noFill/>
            <a:miter lim="800000"/>
            <a:headEnd/>
            <a:tailEnd/>
          </a:ln>
          <a:effectLst/>
        </p:spPr>
        <p:txBody>
          <a:bodyPr vert="horz" wrap="square" lIns="91416" tIns="45707" rIns="91416" bIns="45707" numCol="1" anchor="b" anchorCtr="0" compatLnSpc="1">
            <a:prstTxWarp prst="textNoShape">
              <a:avLst/>
            </a:prstTxWarp>
          </a:bodyPr>
          <a:lstStyle>
            <a:lvl1pPr algn="r">
              <a:defRPr sz="1200"/>
            </a:lvl1pPr>
          </a:lstStyle>
          <a:p>
            <a:pPr>
              <a:defRPr/>
            </a:pPr>
            <a:fld id="{560A45CF-D5F7-4F6A-9DFD-424B963759AA}" type="slidenum">
              <a:rPr lang="en-US"/>
              <a:pPr>
                <a:defRPr/>
              </a:pPr>
              <a:t>‹#›</a:t>
            </a:fld>
            <a:endParaRPr lang="en-US" dirty="0"/>
          </a:p>
        </p:txBody>
      </p:sp>
    </p:spTree>
    <p:extLst>
      <p:ext uri="{BB962C8B-B14F-4D97-AF65-F5344CB8AC3E}">
        <p14:creationId xmlns:p14="http://schemas.microsoft.com/office/powerpoint/2010/main" val="332153711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538A84C2-480C-4477-9746-2B6BFEF2F442}" type="slidenum">
              <a:rPr lang="en-US" smtClean="0"/>
              <a:pPr/>
              <a:t>0</a:t>
            </a:fld>
            <a:endParaRPr lang="en-US" dirty="0" smtClean="0"/>
          </a:p>
        </p:txBody>
      </p:sp>
      <p:sp>
        <p:nvSpPr>
          <p:cNvPr id="34819" name="Rectangle 2"/>
          <p:cNvSpPr>
            <a:spLocks noGrp="1" noRot="1" noChangeAspect="1" noChangeArrowheads="1" noTextEdit="1"/>
          </p:cNvSpPr>
          <p:nvPr>
            <p:ph type="sldImg"/>
          </p:nvPr>
        </p:nvSpPr>
        <p:spPr>
          <a:xfrm>
            <a:off x="2817813" y="490538"/>
            <a:ext cx="3457575" cy="2593975"/>
          </a:xfrm>
          <a:ln w="12700" cap="flat">
            <a:solidFill>
              <a:schemeClr val="tx1"/>
            </a:solidFill>
          </a:ln>
        </p:spPr>
      </p:sp>
      <p:sp>
        <p:nvSpPr>
          <p:cNvPr id="34820" name="Rectangle 3"/>
          <p:cNvSpPr>
            <a:spLocks noGrp="1" noChangeArrowheads="1"/>
          </p:cNvSpPr>
          <p:nvPr>
            <p:ph type="body" idx="1"/>
          </p:nvPr>
        </p:nvSpPr>
        <p:spPr>
          <a:xfrm>
            <a:off x="1181721" y="3258690"/>
            <a:ext cx="6720237" cy="3113566"/>
          </a:xfrm>
          <a:noFill/>
          <a:ln/>
        </p:spPr>
        <p:txBody>
          <a:bodyPr lIns="88882" tIns="42853" rIns="88882" bIns="42853"/>
          <a:lstStyle/>
          <a:p>
            <a:pPr defTabSz="949325" eaLnBrk="1" hangingPunct="1"/>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F50AA01B-FA39-4DB0-AB6E-F3E2B1AF08E3}" type="slidenum">
              <a:rPr lang="en-US"/>
              <a:pPr/>
              <a:t>9</a:t>
            </a:fld>
            <a:endParaRPr lang="en-US" dirty="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F50AA01B-FA39-4DB0-AB6E-F3E2B1AF08E3}" type="slidenum">
              <a:rPr lang="en-US"/>
              <a:pPr/>
              <a:t>10</a:t>
            </a:fld>
            <a:endParaRPr lang="en-US" dirty="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560A45CF-D5F7-4F6A-9DFD-424B963759AA}" type="slidenum">
              <a:rPr lang="en-US" smtClean="0"/>
              <a:pPr>
                <a:defRPr/>
              </a:pPr>
              <a:t>14</a:t>
            </a:fld>
            <a:endParaRPr lang="en-US" dirty="0"/>
          </a:p>
        </p:txBody>
      </p:sp>
    </p:spTree>
    <p:extLst>
      <p:ext uri="{BB962C8B-B14F-4D97-AF65-F5344CB8AC3E}">
        <p14:creationId xmlns:p14="http://schemas.microsoft.com/office/powerpoint/2010/main" val="37129436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7"/>
          <p:cNvSpPr>
            <a:spLocks noGrp="1" noChangeArrowheads="1"/>
          </p:cNvSpPr>
          <p:nvPr>
            <p:ph type="sldNum" sz="quarter" idx="5"/>
          </p:nvPr>
        </p:nvSpPr>
        <p:spPr>
          <a:noFill/>
        </p:spPr>
        <p:txBody>
          <a:bodyPr/>
          <a:lstStyle/>
          <a:p>
            <a:fld id="{66F241BB-DDBA-4F55-BE64-2D25B84B7C54}" type="slidenum">
              <a:rPr lang="en-US" smtClean="0">
                <a:latin typeface="Arial" pitchFamily="34" charset="0"/>
                <a:cs typeface="Arial" pitchFamily="34" charset="0"/>
              </a:rPr>
              <a:pPr/>
              <a:t>22</a:t>
            </a:fld>
            <a:endParaRPr lang="en-US" dirty="0" smtClean="0">
              <a:latin typeface="Arial" pitchFamily="34" charset="0"/>
              <a:cs typeface="Arial" pitchFamily="34" charset="0"/>
            </a:endParaRPr>
          </a:p>
        </p:txBody>
      </p:sp>
      <p:sp>
        <p:nvSpPr>
          <p:cNvPr id="162819" name="Rectangle 2"/>
          <p:cNvSpPr>
            <a:spLocks noGrp="1" noRot="1" noChangeAspect="1" noChangeArrowheads="1" noTextEdit="1"/>
          </p:cNvSpPr>
          <p:nvPr>
            <p:ph type="sldImg"/>
          </p:nvPr>
        </p:nvSpPr>
        <p:spPr>
          <a:ln/>
        </p:spPr>
      </p:sp>
      <p:sp>
        <p:nvSpPr>
          <p:cNvPr id="162820" name="Rectangle 3"/>
          <p:cNvSpPr>
            <a:spLocks noGrp="1" noChangeArrowheads="1"/>
          </p:cNvSpPr>
          <p:nvPr>
            <p:ph type="body" idx="1"/>
          </p:nvPr>
        </p:nvSpPr>
        <p:spPr>
          <a:noFill/>
          <a:ln/>
        </p:spPr>
        <p:txBody>
          <a:bodyPr/>
          <a:lstStyle/>
          <a:p>
            <a:pPr eaLnBrk="1" hangingPunct="1"/>
            <a:endParaRPr lang="en-US" dirty="0" smtClean="0">
              <a:latin typeface="Arial"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7"/>
          <p:cNvSpPr>
            <a:spLocks noGrp="1" noChangeArrowheads="1"/>
          </p:cNvSpPr>
          <p:nvPr>
            <p:ph type="sldNum" sz="quarter" idx="5"/>
          </p:nvPr>
        </p:nvSpPr>
        <p:spPr>
          <a:noFill/>
        </p:spPr>
        <p:txBody>
          <a:bodyPr/>
          <a:lstStyle/>
          <a:p>
            <a:fld id="{66F241BB-DDBA-4F55-BE64-2D25B84B7C54}" type="slidenum">
              <a:rPr lang="en-US" smtClean="0">
                <a:latin typeface="Arial" pitchFamily="34" charset="0"/>
                <a:cs typeface="Arial" pitchFamily="34" charset="0"/>
              </a:rPr>
              <a:pPr/>
              <a:t>28</a:t>
            </a:fld>
            <a:endParaRPr lang="en-US" dirty="0" smtClean="0">
              <a:latin typeface="Arial" pitchFamily="34" charset="0"/>
              <a:cs typeface="Arial" pitchFamily="34" charset="0"/>
            </a:endParaRPr>
          </a:p>
        </p:txBody>
      </p:sp>
      <p:sp>
        <p:nvSpPr>
          <p:cNvPr id="162819" name="Rectangle 2"/>
          <p:cNvSpPr>
            <a:spLocks noGrp="1" noRot="1" noChangeAspect="1" noChangeArrowheads="1" noTextEdit="1"/>
          </p:cNvSpPr>
          <p:nvPr>
            <p:ph type="sldImg"/>
          </p:nvPr>
        </p:nvSpPr>
        <p:spPr>
          <a:ln/>
        </p:spPr>
      </p:sp>
      <p:sp>
        <p:nvSpPr>
          <p:cNvPr id="162820" name="Rectangle 3"/>
          <p:cNvSpPr>
            <a:spLocks noGrp="1" noChangeArrowheads="1"/>
          </p:cNvSpPr>
          <p:nvPr>
            <p:ph type="body" idx="1"/>
          </p:nvPr>
        </p:nvSpPr>
        <p:spPr>
          <a:noFill/>
          <a:ln/>
        </p:spPr>
        <p:txBody>
          <a:bodyPr/>
          <a:lstStyle/>
          <a:p>
            <a:pPr eaLnBrk="1" hangingPunct="1"/>
            <a:endParaRPr lang="en-US" dirty="0" smtClean="0">
              <a:latin typeface="Arial"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17ECB87-2AED-42C4-B697-BBC7F653956D}" type="slidenum">
              <a:rPr lang="en-US"/>
              <a:pPr/>
              <a:t>29</a:t>
            </a:fld>
            <a:endParaRPr lang="en-US" dirty="0"/>
          </a:p>
        </p:txBody>
      </p:sp>
      <p:sp>
        <p:nvSpPr>
          <p:cNvPr id="610306" name="Rectangle 2"/>
          <p:cNvSpPr>
            <a:spLocks noGrp="1" noRot="1" noChangeAspect="1" noChangeArrowheads="1" noTextEdit="1"/>
          </p:cNvSpPr>
          <p:nvPr>
            <p:ph type="sldImg"/>
          </p:nvPr>
        </p:nvSpPr>
        <p:spPr>
          <a:xfrm>
            <a:off x="2828925" y="514350"/>
            <a:ext cx="3429000" cy="2571750"/>
          </a:xfrm>
          <a:ln/>
        </p:spPr>
      </p:sp>
      <p:sp>
        <p:nvSpPr>
          <p:cNvPr id="610307" name="Rectangle 3"/>
          <p:cNvSpPr>
            <a:spLocks noGrp="1" noChangeArrowheads="1"/>
          </p:cNvSpPr>
          <p:nvPr>
            <p:ph type="body" idx="1"/>
          </p:nvPr>
        </p:nvSpPr>
        <p:spPr>
          <a:xfrm>
            <a:off x="1211157" y="3257141"/>
            <a:ext cx="6661362" cy="3086451"/>
          </a:xfrm>
        </p:spPr>
        <p:txBody>
          <a:bodyPr/>
          <a:lstStyle/>
          <a:p>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560A45CF-D5F7-4F6A-9DFD-424B963759AA}" type="slidenum">
              <a:rPr lang="en-US" smtClean="0"/>
              <a:pPr>
                <a:defRPr/>
              </a:pPr>
              <a:t>33</a:t>
            </a:fld>
            <a:endParaRPr lang="en-US" dirty="0"/>
          </a:p>
        </p:txBody>
      </p:sp>
    </p:spTree>
    <p:extLst>
      <p:ext uri="{BB962C8B-B14F-4D97-AF65-F5344CB8AC3E}">
        <p14:creationId xmlns:p14="http://schemas.microsoft.com/office/powerpoint/2010/main" val="215378084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7"/>
          <p:cNvSpPr>
            <a:spLocks noGrp="1" noChangeArrowheads="1"/>
          </p:cNvSpPr>
          <p:nvPr>
            <p:ph type="sldNum" sz="quarter" idx="5"/>
          </p:nvPr>
        </p:nvSpPr>
        <p:spPr>
          <a:noFill/>
        </p:spPr>
        <p:txBody>
          <a:bodyPr/>
          <a:lstStyle/>
          <a:p>
            <a:fld id="{66F241BB-DDBA-4F55-BE64-2D25B84B7C54}" type="slidenum">
              <a:rPr lang="en-US" smtClean="0">
                <a:latin typeface="Arial" pitchFamily="34" charset="0"/>
                <a:cs typeface="Arial" pitchFamily="34" charset="0"/>
              </a:rPr>
              <a:pPr/>
              <a:t>36</a:t>
            </a:fld>
            <a:endParaRPr lang="en-US" dirty="0" smtClean="0">
              <a:latin typeface="Arial" pitchFamily="34" charset="0"/>
              <a:cs typeface="Arial" pitchFamily="34" charset="0"/>
            </a:endParaRPr>
          </a:p>
        </p:txBody>
      </p:sp>
      <p:sp>
        <p:nvSpPr>
          <p:cNvPr id="162819" name="Rectangle 2"/>
          <p:cNvSpPr>
            <a:spLocks noGrp="1" noRot="1" noChangeAspect="1" noChangeArrowheads="1" noTextEdit="1"/>
          </p:cNvSpPr>
          <p:nvPr>
            <p:ph type="sldImg"/>
          </p:nvPr>
        </p:nvSpPr>
        <p:spPr>
          <a:ln/>
        </p:spPr>
      </p:sp>
      <p:sp>
        <p:nvSpPr>
          <p:cNvPr id="162820" name="Rectangle 3"/>
          <p:cNvSpPr>
            <a:spLocks noGrp="1" noChangeArrowheads="1"/>
          </p:cNvSpPr>
          <p:nvPr>
            <p:ph type="body" idx="1"/>
          </p:nvPr>
        </p:nvSpPr>
        <p:spPr>
          <a:noFill/>
          <a:ln/>
        </p:spPr>
        <p:txBody>
          <a:bodyPr/>
          <a:lstStyle/>
          <a:p>
            <a:pPr eaLnBrk="1" hangingPunct="1"/>
            <a:endParaRPr lang="en-US" dirty="0" smtClean="0">
              <a:latin typeface="Arial"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7"/>
          <p:cNvSpPr>
            <a:spLocks noGrp="1" noChangeArrowheads="1"/>
          </p:cNvSpPr>
          <p:nvPr>
            <p:ph type="sldNum" sz="quarter" idx="5"/>
          </p:nvPr>
        </p:nvSpPr>
        <p:spPr>
          <a:noFill/>
        </p:spPr>
        <p:txBody>
          <a:bodyPr/>
          <a:lstStyle/>
          <a:p>
            <a:fld id="{66F241BB-DDBA-4F55-BE64-2D25B84B7C54}" type="slidenum">
              <a:rPr lang="en-US" smtClean="0">
                <a:latin typeface="Arial" pitchFamily="34" charset="0"/>
                <a:cs typeface="Arial" pitchFamily="34" charset="0"/>
              </a:rPr>
              <a:pPr/>
              <a:t>43</a:t>
            </a:fld>
            <a:endParaRPr lang="en-US" dirty="0" smtClean="0">
              <a:latin typeface="Arial" pitchFamily="34" charset="0"/>
              <a:cs typeface="Arial" pitchFamily="34" charset="0"/>
            </a:endParaRPr>
          </a:p>
        </p:txBody>
      </p:sp>
      <p:sp>
        <p:nvSpPr>
          <p:cNvPr id="162819" name="Rectangle 2"/>
          <p:cNvSpPr>
            <a:spLocks noGrp="1" noRot="1" noChangeAspect="1" noChangeArrowheads="1" noTextEdit="1"/>
          </p:cNvSpPr>
          <p:nvPr>
            <p:ph type="sldImg"/>
          </p:nvPr>
        </p:nvSpPr>
        <p:spPr>
          <a:ln/>
        </p:spPr>
      </p:sp>
      <p:sp>
        <p:nvSpPr>
          <p:cNvPr id="162820" name="Rectangle 3"/>
          <p:cNvSpPr>
            <a:spLocks noGrp="1" noChangeArrowheads="1"/>
          </p:cNvSpPr>
          <p:nvPr>
            <p:ph type="body" idx="1"/>
          </p:nvPr>
        </p:nvSpPr>
        <p:spPr>
          <a:noFill/>
          <a:ln/>
        </p:spPr>
        <p:txBody>
          <a:bodyPr/>
          <a:lstStyle/>
          <a:p>
            <a:pPr eaLnBrk="1" hangingPunct="1"/>
            <a:endParaRPr lang="en-US" dirty="0" smtClean="0">
              <a:latin typeface="Arial"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7"/>
          <p:cNvSpPr>
            <a:spLocks noGrp="1" noChangeArrowheads="1"/>
          </p:cNvSpPr>
          <p:nvPr>
            <p:ph type="sldNum" sz="quarter" idx="5"/>
          </p:nvPr>
        </p:nvSpPr>
        <p:spPr>
          <a:noFill/>
        </p:spPr>
        <p:txBody>
          <a:bodyPr/>
          <a:lstStyle/>
          <a:p>
            <a:fld id="{66F241BB-DDBA-4F55-BE64-2D25B84B7C54}" type="slidenum">
              <a:rPr lang="en-US" smtClean="0">
                <a:latin typeface="Arial" pitchFamily="34" charset="0"/>
                <a:cs typeface="Arial" pitchFamily="34" charset="0"/>
              </a:rPr>
              <a:pPr/>
              <a:t>50</a:t>
            </a:fld>
            <a:endParaRPr lang="en-US" dirty="0" smtClean="0">
              <a:latin typeface="Arial" pitchFamily="34" charset="0"/>
              <a:cs typeface="Arial" pitchFamily="34" charset="0"/>
            </a:endParaRPr>
          </a:p>
        </p:txBody>
      </p:sp>
      <p:sp>
        <p:nvSpPr>
          <p:cNvPr id="162819" name="Rectangle 2"/>
          <p:cNvSpPr>
            <a:spLocks noGrp="1" noRot="1" noChangeAspect="1" noChangeArrowheads="1" noTextEdit="1"/>
          </p:cNvSpPr>
          <p:nvPr>
            <p:ph type="sldImg"/>
          </p:nvPr>
        </p:nvSpPr>
        <p:spPr>
          <a:ln/>
        </p:spPr>
      </p:sp>
      <p:sp>
        <p:nvSpPr>
          <p:cNvPr id="162820" name="Rectangle 3"/>
          <p:cNvSpPr>
            <a:spLocks noGrp="1" noChangeArrowheads="1"/>
          </p:cNvSpPr>
          <p:nvPr>
            <p:ph type="body" idx="1"/>
          </p:nvPr>
        </p:nvSpPr>
        <p:spPr>
          <a:noFill/>
          <a:ln/>
        </p:spPr>
        <p:txBody>
          <a:bodyPr/>
          <a:lstStyle/>
          <a:p>
            <a:pPr eaLnBrk="1" hangingPunct="1"/>
            <a:endParaRPr lang="en-US" dirty="0" smtClean="0">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7"/>
          <p:cNvSpPr>
            <a:spLocks noGrp="1" noChangeArrowheads="1"/>
          </p:cNvSpPr>
          <p:nvPr>
            <p:ph type="sldNum" sz="quarter" idx="5"/>
          </p:nvPr>
        </p:nvSpPr>
        <p:spPr>
          <a:noFill/>
        </p:spPr>
        <p:txBody>
          <a:bodyPr/>
          <a:lstStyle/>
          <a:p>
            <a:fld id="{EFA7F151-7C05-4089-9BF6-3DCFDB868395}" type="slidenum">
              <a:rPr lang="en-US" smtClean="0">
                <a:latin typeface="Arial" pitchFamily="34" charset="0"/>
              </a:rPr>
              <a:pPr/>
              <a:t>1</a:t>
            </a:fld>
            <a:endParaRPr lang="en-US" dirty="0" smtClean="0">
              <a:latin typeface="Arial" pitchFamily="34" charset="0"/>
            </a:endParaRPr>
          </a:p>
        </p:txBody>
      </p:sp>
      <p:sp>
        <p:nvSpPr>
          <p:cNvPr id="156675" name="Rectangle 2"/>
          <p:cNvSpPr>
            <a:spLocks noGrp="1" noRot="1" noChangeAspect="1" noChangeArrowheads="1" noTextEdit="1"/>
          </p:cNvSpPr>
          <p:nvPr>
            <p:ph type="sldImg"/>
          </p:nvPr>
        </p:nvSpPr>
        <p:spPr>
          <a:ln/>
        </p:spPr>
      </p:sp>
      <p:sp>
        <p:nvSpPr>
          <p:cNvPr id="156676" name="Rectangle 3"/>
          <p:cNvSpPr>
            <a:spLocks noGrp="1" noChangeArrowheads="1"/>
          </p:cNvSpPr>
          <p:nvPr>
            <p:ph type="body" idx="1"/>
          </p:nvPr>
        </p:nvSpPr>
        <p:spPr>
          <a:noFill/>
          <a:ln/>
        </p:spPr>
        <p:txBody>
          <a:bodyPr/>
          <a:lstStyle/>
          <a:p>
            <a:endParaRPr lang="en-US" dirty="0" smtClean="0">
              <a:latin typeface="Arial"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7"/>
          <p:cNvSpPr>
            <a:spLocks noGrp="1" noChangeArrowheads="1"/>
          </p:cNvSpPr>
          <p:nvPr>
            <p:ph type="sldNum" sz="quarter" idx="5"/>
          </p:nvPr>
        </p:nvSpPr>
        <p:spPr>
          <a:noFill/>
        </p:spPr>
        <p:txBody>
          <a:bodyPr/>
          <a:lstStyle/>
          <a:p>
            <a:fld id="{FACBBC56-F82A-4300-AD06-2D75873FAF92}" type="slidenum">
              <a:rPr lang="en-US" smtClean="0">
                <a:latin typeface="Arial" pitchFamily="34" charset="0"/>
              </a:rPr>
              <a:pPr/>
              <a:t>56</a:t>
            </a:fld>
            <a:endParaRPr lang="en-US" dirty="0" smtClean="0">
              <a:latin typeface="Arial" pitchFamily="34" charset="0"/>
            </a:endParaRPr>
          </a:p>
        </p:txBody>
      </p:sp>
      <p:sp>
        <p:nvSpPr>
          <p:cNvPr id="161795" name="Rectangle 2"/>
          <p:cNvSpPr>
            <a:spLocks noGrp="1" noRot="1" noChangeAspect="1" noChangeArrowheads="1" noTextEdit="1"/>
          </p:cNvSpPr>
          <p:nvPr>
            <p:ph type="sldImg"/>
          </p:nvPr>
        </p:nvSpPr>
        <p:spPr>
          <a:ln/>
        </p:spPr>
      </p:sp>
      <p:sp>
        <p:nvSpPr>
          <p:cNvPr id="161796" name="Rectangle 3"/>
          <p:cNvSpPr>
            <a:spLocks noGrp="1" noChangeArrowheads="1"/>
          </p:cNvSpPr>
          <p:nvPr>
            <p:ph type="body" idx="1"/>
          </p:nvPr>
        </p:nvSpPr>
        <p:spPr>
          <a:noFill/>
          <a:ln/>
        </p:spPr>
        <p:txBody>
          <a:bodyPr/>
          <a:lstStyle/>
          <a:p>
            <a:endParaRPr lang="en-US" dirty="0" smtClean="0">
              <a:latin typeface="Arial"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F50AA01B-FA39-4DB0-AB6E-F3E2B1AF08E3}" type="slidenum">
              <a:rPr lang="en-US"/>
              <a:pPr/>
              <a:t>57</a:t>
            </a:fld>
            <a:endParaRPr lang="en-US" dirty="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560A45CF-D5F7-4F6A-9DFD-424B963759AA}" type="slidenum">
              <a:rPr lang="en-US" smtClean="0"/>
              <a:pPr>
                <a:defRPr/>
              </a:pPr>
              <a:t>58</a:t>
            </a:fld>
            <a:endParaRPr lang="en-US" dirty="0"/>
          </a:p>
        </p:txBody>
      </p:sp>
    </p:spTree>
    <p:extLst>
      <p:ext uri="{BB962C8B-B14F-4D97-AF65-F5344CB8AC3E}">
        <p14:creationId xmlns:p14="http://schemas.microsoft.com/office/powerpoint/2010/main" val="31419167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7"/>
          <p:cNvSpPr>
            <a:spLocks noGrp="1" noChangeArrowheads="1"/>
          </p:cNvSpPr>
          <p:nvPr>
            <p:ph type="sldNum" sz="quarter" idx="5"/>
          </p:nvPr>
        </p:nvSpPr>
        <p:spPr>
          <a:noFill/>
        </p:spPr>
        <p:txBody>
          <a:bodyPr/>
          <a:lstStyle/>
          <a:p>
            <a:fld id="{FACBBC56-F82A-4300-AD06-2D75873FAF92}" type="slidenum">
              <a:rPr lang="en-US" smtClean="0">
                <a:latin typeface="Arial" pitchFamily="34" charset="0"/>
              </a:rPr>
              <a:pPr/>
              <a:t>2</a:t>
            </a:fld>
            <a:endParaRPr lang="en-US" dirty="0" smtClean="0">
              <a:latin typeface="Arial" pitchFamily="34" charset="0"/>
            </a:endParaRPr>
          </a:p>
        </p:txBody>
      </p:sp>
      <p:sp>
        <p:nvSpPr>
          <p:cNvPr id="161795" name="Rectangle 2"/>
          <p:cNvSpPr>
            <a:spLocks noGrp="1" noRot="1" noChangeAspect="1" noChangeArrowheads="1" noTextEdit="1"/>
          </p:cNvSpPr>
          <p:nvPr>
            <p:ph type="sldImg"/>
          </p:nvPr>
        </p:nvSpPr>
        <p:spPr>
          <a:ln/>
        </p:spPr>
      </p:sp>
      <p:sp>
        <p:nvSpPr>
          <p:cNvPr id="161796" name="Rectangle 3"/>
          <p:cNvSpPr>
            <a:spLocks noGrp="1" noChangeArrowheads="1"/>
          </p:cNvSpPr>
          <p:nvPr>
            <p:ph type="body" idx="1"/>
          </p:nvPr>
        </p:nvSpPr>
        <p:spPr>
          <a:noFill/>
          <a:ln/>
        </p:spPr>
        <p:txBody>
          <a:bodyPr/>
          <a:lstStyle/>
          <a:p>
            <a:endParaRPr lang="en-US" dirty="0" smtClean="0">
              <a:latin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8E3D5597-180E-415F-A43D-F57A4189701E}" type="slidenum">
              <a:rPr lang="en-US" smtClean="0"/>
              <a:pPr/>
              <a:t>3</a:t>
            </a:fld>
            <a:endParaRPr lang="en-US" dirty="0" smtClean="0"/>
          </a:p>
        </p:txBody>
      </p:sp>
      <p:sp>
        <p:nvSpPr>
          <p:cNvPr id="38915" name="Rectangle 2"/>
          <p:cNvSpPr>
            <a:spLocks noGrp="1" noRot="1" noChangeAspect="1" noChangeArrowheads="1" noTextEdit="1"/>
          </p:cNvSpPr>
          <p:nvPr>
            <p:ph type="sldImg"/>
          </p:nvPr>
        </p:nvSpPr>
        <p:spPr>
          <a:xfrm>
            <a:off x="2816225" y="490538"/>
            <a:ext cx="3455988" cy="2593975"/>
          </a:xfrm>
          <a:ln w="12700" cap="flat">
            <a:solidFill>
              <a:schemeClr val="tx1"/>
            </a:solidFill>
          </a:ln>
        </p:spPr>
      </p:sp>
      <p:sp>
        <p:nvSpPr>
          <p:cNvPr id="38916" name="Rectangle 3"/>
          <p:cNvSpPr>
            <a:spLocks noGrp="1" noChangeArrowheads="1"/>
          </p:cNvSpPr>
          <p:nvPr>
            <p:ph type="body" idx="1"/>
          </p:nvPr>
        </p:nvSpPr>
        <p:spPr>
          <a:xfrm>
            <a:off x="1181721" y="3258690"/>
            <a:ext cx="6720237" cy="3113566"/>
          </a:xfrm>
          <a:noFill/>
          <a:ln/>
        </p:spPr>
        <p:txBody>
          <a:bodyPr lIns="88891" tIns="42858" rIns="88891" bIns="42858"/>
          <a:lstStyle/>
          <a:p>
            <a:pPr marL="223838" indent="-223838" defTabSz="876300" eaLnBrk="1" hangingPunct="1"/>
            <a:r>
              <a:rPr lang="en-US" u="sng" dirty="0" smtClean="0"/>
              <a:t>Strategic Planning Process</a:t>
            </a:r>
            <a:r>
              <a:rPr lang="en-US" dirty="0" smtClean="0"/>
              <a:t>:</a:t>
            </a:r>
          </a:p>
          <a:p>
            <a:pPr marL="223838" indent="-223838" defTabSz="876300" eaLnBrk="1" hangingPunct="1"/>
            <a:endParaRPr lang="en-US" dirty="0" smtClean="0"/>
          </a:p>
          <a:p>
            <a:pPr marL="223838" indent="-223838" defTabSz="876300" eaLnBrk="1" hangingPunct="1"/>
            <a:r>
              <a:rPr lang="en-US" i="1" dirty="0" smtClean="0"/>
              <a:t>(Most of the discussion can focus on what’s illustrated in this slide.)</a:t>
            </a:r>
          </a:p>
          <a:p>
            <a:pPr marL="223838" indent="-223838" defTabSz="876300" eaLnBrk="1" hangingPunct="1">
              <a:buFontTx/>
              <a:buChar char="•"/>
            </a:pPr>
            <a:r>
              <a:rPr lang="en-US" dirty="0" smtClean="0"/>
              <a:t>Five distinct phases for completing the strategic plan, each of which builds upon the work completed in the previous phase.  </a:t>
            </a:r>
            <a:r>
              <a:rPr lang="en-US" i="1" dirty="0" smtClean="0"/>
              <a:t>(We are currently in Phase III as illustrated above.)</a:t>
            </a:r>
          </a:p>
          <a:p>
            <a:pPr marL="223838" indent="-223838" defTabSz="876300" eaLnBrk="1" hangingPunct="1">
              <a:buFontTx/>
              <a:buChar char="•"/>
            </a:pPr>
            <a:r>
              <a:rPr lang="en-US" dirty="0" smtClean="0"/>
              <a:t>Each phase also has a concrete timeline (to be discussed in the next slide).</a:t>
            </a:r>
          </a:p>
          <a:p>
            <a:pPr marL="223838" indent="-223838" defTabSz="876300" eaLnBrk="1" hangingPunct="1">
              <a:buFontTx/>
              <a:buChar char="•"/>
            </a:pPr>
            <a:r>
              <a:rPr lang="en-US" dirty="0" smtClean="0"/>
              <a:t>Deliverables (as illustrated) are also defined for each phase so that each participant knows what to expect throughout the process.</a:t>
            </a:r>
          </a:p>
          <a:p>
            <a:pPr marL="223838" indent="-223838" defTabSz="876300" eaLnBrk="1" hangingPunct="1">
              <a:buFontTx/>
              <a:buChar char="•"/>
            </a:pPr>
            <a:r>
              <a:rPr lang="en-US" dirty="0" smtClean="0"/>
              <a:t>The process is ultimately linked to the budget and annual management planning for implementation.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7"/>
          <p:cNvSpPr>
            <a:spLocks noGrp="1" noChangeArrowheads="1"/>
          </p:cNvSpPr>
          <p:nvPr>
            <p:ph type="sldNum" sz="quarter" idx="5"/>
          </p:nvPr>
        </p:nvSpPr>
        <p:spPr>
          <a:noFill/>
        </p:spPr>
        <p:txBody>
          <a:bodyPr/>
          <a:lstStyle/>
          <a:p>
            <a:fld id="{FACBBC56-F82A-4300-AD06-2D75873FAF92}" type="slidenum">
              <a:rPr lang="en-US" smtClean="0">
                <a:latin typeface="Arial" pitchFamily="34" charset="0"/>
              </a:rPr>
              <a:pPr/>
              <a:t>4</a:t>
            </a:fld>
            <a:endParaRPr lang="en-US" dirty="0" smtClean="0">
              <a:latin typeface="Arial" pitchFamily="34" charset="0"/>
            </a:endParaRPr>
          </a:p>
        </p:txBody>
      </p:sp>
      <p:sp>
        <p:nvSpPr>
          <p:cNvPr id="161795" name="Rectangle 2"/>
          <p:cNvSpPr>
            <a:spLocks noGrp="1" noRot="1" noChangeAspect="1" noChangeArrowheads="1" noTextEdit="1"/>
          </p:cNvSpPr>
          <p:nvPr>
            <p:ph type="sldImg"/>
          </p:nvPr>
        </p:nvSpPr>
        <p:spPr>
          <a:ln/>
        </p:spPr>
      </p:sp>
      <p:sp>
        <p:nvSpPr>
          <p:cNvPr id="161796" name="Rectangle 3"/>
          <p:cNvSpPr>
            <a:spLocks noGrp="1" noChangeArrowheads="1"/>
          </p:cNvSpPr>
          <p:nvPr>
            <p:ph type="body" idx="1"/>
          </p:nvPr>
        </p:nvSpPr>
        <p:spPr>
          <a:noFill/>
          <a:ln/>
        </p:spPr>
        <p:txBody>
          <a:bodyPr/>
          <a:lstStyle/>
          <a:p>
            <a:endParaRPr lang="en-US" dirty="0" smtClean="0">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A2599B0-7607-4F86-BAE6-BD182B338C74}" type="slidenum">
              <a:rPr lang="en-US"/>
              <a:pPr/>
              <a:t>5</a:t>
            </a:fld>
            <a:endParaRPr lang="en-US" dirty="0"/>
          </a:p>
        </p:txBody>
      </p:sp>
      <p:sp>
        <p:nvSpPr>
          <p:cNvPr id="571394" name="Rectangle 2"/>
          <p:cNvSpPr>
            <a:spLocks noGrp="1" noRot="1" noChangeAspect="1" noChangeArrowheads="1" noTextEdit="1"/>
          </p:cNvSpPr>
          <p:nvPr>
            <p:ph type="sldImg"/>
          </p:nvPr>
        </p:nvSpPr>
        <p:spPr>
          <a:ln/>
        </p:spPr>
      </p:sp>
      <p:sp>
        <p:nvSpPr>
          <p:cNvPr id="571395"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F50AA01B-FA39-4DB0-AB6E-F3E2B1AF08E3}" type="slidenum">
              <a:rPr lang="en-US"/>
              <a:pPr/>
              <a:t>6</a:t>
            </a:fld>
            <a:endParaRPr lang="en-US" dirty="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7"/>
          <p:cNvSpPr>
            <a:spLocks noGrp="1" noChangeArrowheads="1"/>
          </p:cNvSpPr>
          <p:nvPr>
            <p:ph type="sldNum" sz="quarter" idx="5"/>
          </p:nvPr>
        </p:nvSpPr>
        <p:spPr>
          <a:noFill/>
        </p:spPr>
        <p:txBody>
          <a:bodyPr/>
          <a:lstStyle/>
          <a:p>
            <a:fld id="{FACBBC56-F82A-4300-AD06-2D75873FAF92}" type="slidenum">
              <a:rPr lang="en-US" smtClean="0">
                <a:latin typeface="Arial" pitchFamily="34" charset="0"/>
              </a:rPr>
              <a:pPr/>
              <a:t>7</a:t>
            </a:fld>
            <a:endParaRPr lang="en-US" dirty="0" smtClean="0">
              <a:latin typeface="Arial" pitchFamily="34" charset="0"/>
            </a:endParaRPr>
          </a:p>
        </p:txBody>
      </p:sp>
      <p:sp>
        <p:nvSpPr>
          <p:cNvPr id="161795" name="Rectangle 2"/>
          <p:cNvSpPr>
            <a:spLocks noGrp="1" noRot="1" noChangeAspect="1" noChangeArrowheads="1" noTextEdit="1"/>
          </p:cNvSpPr>
          <p:nvPr>
            <p:ph type="sldImg"/>
          </p:nvPr>
        </p:nvSpPr>
        <p:spPr>
          <a:ln/>
        </p:spPr>
      </p:sp>
      <p:sp>
        <p:nvSpPr>
          <p:cNvPr id="161796" name="Rectangle 3"/>
          <p:cNvSpPr>
            <a:spLocks noGrp="1" noChangeArrowheads="1"/>
          </p:cNvSpPr>
          <p:nvPr>
            <p:ph type="body" idx="1"/>
          </p:nvPr>
        </p:nvSpPr>
        <p:spPr>
          <a:noFill/>
          <a:ln/>
        </p:spPr>
        <p:txBody>
          <a:bodyPr/>
          <a:lstStyle/>
          <a:p>
            <a:endParaRPr lang="en-US" dirty="0" smtClean="0">
              <a:latin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F50AA01B-FA39-4DB0-AB6E-F3E2B1AF08E3}" type="slidenum">
              <a:rPr lang="en-US"/>
              <a:pPr/>
              <a:t>8</a:t>
            </a:fld>
            <a:endParaRPr lang="en-US" dirty="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pPr>
              <a:defRPr/>
            </a:pPr>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pPr>
              <a:defRPr/>
            </a:pPr>
            <a:endParaRPr lang="en-US" dirty="0" smtClean="0"/>
          </a:p>
          <a:p>
            <a:pPr>
              <a:defRPr/>
            </a:pPr>
            <a:r>
              <a:rPr lang="en-US" dirty="0" smtClean="0"/>
              <a:t>- </a:t>
            </a:r>
            <a:fld id="{0DE7864D-471C-4CD7-A226-567E50E9BC41}" type="slidenum">
              <a:rPr lang="en-US" smtClean="0"/>
              <a:pPr>
                <a:defRPr/>
              </a:pPr>
              <a:t>‹#›</a:t>
            </a:fld>
            <a:r>
              <a:rPr lang="en-US" dirty="0" smtClean="0"/>
              <a:t> -</a:t>
            </a: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pPr>
              <a:defRPr/>
            </a:pPr>
            <a:endParaRPr lang="en-US" dirty="0"/>
          </a:p>
        </p:txBody>
      </p:sp>
    </p:spTree>
  </p:cSld>
  <p:clrMapOvr>
    <a:masterClrMapping/>
  </p:clrMapOvr>
  <p:transition spd="slow"/>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31320" y="766344"/>
            <a:ext cx="8229600" cy="1143000"/>
          </a:xfr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pPr>
              <a:defRPr/>
            </a:pPr>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pPr>
              <a:defRPr/>
            </a:pPr>
            <a:endParaRPr lang="en-US" dirty="0" smtClean="0"/>
          </a:p>
          <a:p>
            <a:pPr>
              <a:defRPr/>
            </a:pPr>
            <a:r>
              <a:rPr lang="en-US" dirty="0" smtClean="0"/>
              <a:t>- </a:t>
            </a:r>
            <a:fld id="{8141284E-9BC7-44D5-A313-A22395AF7B59}" type="slidenum">
              <a:rPr lang="en-US" smtClean="0"/>
              <a:pPr>
                <a:defRPr/>
              </a:pPr>
              <a:t>‹#›</a:t>
            </a:fld>
            <a:r>
              <a:rPr lang="en-US" dirty="0" smtClean="0"/>
              <a:t> -</a:t>
            </a: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pPr>
              <a:defRPr/>
            </a:pPr>
            <a:endParaRPr lang="en-US" dirty="0"/>
          </a:p>
        </p:txBody>
      </p:sp>
    </p:spTree>
  </p:cSld>
  <p:clrMapOvr>
    <a:masterClrMapping/>
  </p:clrMapOvr>
  <p:transition spd="slow"/>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pPr>
              <a:defRPr/>
            </a:pPr>
            <a:endParaRPr 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pPr>
              <a:defRPr/>
            </a:pPr>
            <a:endParaRPr lang="en-US" dirty="0" smtClean="0"/>
          </a:p>
          <a:p>
            <a:pPr>
              <a:defRPr/>
            </a:pPr>
            <a:r>
              <a:rPr lang="en-US" dirty="0" smtClean="0"/>
              <a:t>- </a:t>
            </a:r>
            <a:fld id="{5A47124B-100D-4E61-B930-FA750F6F7CF3}" type="slidenum">
              <a:rPr lang="en-US" smtClean="0"/>
              <a:pPr>
                <a:defRPr/>
              </a:pPr>
              <a:t>‹#›</a:t>
            </a:fld>
            <a:r>
              <a:rPr lang="en-US" dirty="0" smtClean="0"/>
              <a:t> -</a:t>
            </a:r>
            <a:endParaRPr lang="en-US" dirty="0"/>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pPr>
              <a:defRPr/>
            </a:pPr>
            <a:endParaRPr lang="en-US" dirty="0"/>
          </a:p>
        </p:txBody>
      </p:sp>
    </p:spTree>
  </p:cSld>
  <p:clrMapOvr>
    <a:masterClrMapping/>
  </p:clrMapOvr>
  <p:transition spd="slow"/>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pPr>
              <a:defRPr/>
            </a:pPr>
            <a:endParaRPr lang="en-US"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lvl1pPr>
              <a:defRPr>
                <a:solidFill>
                  <a:schemeClr val="tx1"/>
                </a:solidFill>
              </a:defRPr>
            </a:lvl1pPr>
          </a:lstStyle>
          <a:p>
            <a:pPr>
              <a:defRPr/>
            </a:pPr>
            <a:endParaRPr lang="en-US" dirty="0" smtClean="0"/>
          </a:p>
          <a:p>
            <a:pPr>
              <a:defRPr/>
            </a:pPr>
            <a:r>
              <a:rPr lang="en-US" dirty="0" smtClean="0"/>
              <a:t>- </a:t>
            </a:r>
            <a:fld id="{4DC67360-3930-4A7C-9247-C60AB10FEC5C}" type="slidenum">
              <a:rPr lang="en-US" smtClean="0"/>
              <a:pPr>
                <a:defRPr/>
              </a:pPr>
              <a:t>‹#›</a:t>
            </a:fld>
            <a:r>
              <a:rPr lang="en-US" dirty="0" smtClean="0"/>
              <a:t> -</a:t>
            </a:r>
            <a:endParaRPr lang="en-US" dirty="0"/>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pPr>
              <a:defRPr/>
            </a:pPr>
            <a:endParaRPr lang="en-US" dirty="0"/>
          </a:p>
        </p:txBody>
      </p:sp>
    </p:spTree>
  </p:cSld>
  <p:clrMapOvr>
    <a:masterClrMapping/>
  </p:clrMapOvr>
  <p:transition spd="slow"/>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xfrm>
            <a:off x="457200" y="6356350"/>
            <a:ext cx="2133600" cy="365125"/>
          </a:xfrm>
          <a:prstGeom prst="rect">
            <a:avLst/>
          </a:prstGeom>
          <a:ln/>
        </p:spPr>
        <p:txBody>
          <a:bodyPr/>
          <a:lstStyle>
            <a:lvl1pPr>
              <a:defRPr/>
            </a:lvl1pPr>
          </a:lstStyle>
          <a:p>
            <a:pPr>
              <a:defRPr/>
            </a:pPr>
            <a:endParaRPr lang="en-US" dirty="0"/>
          </a:p>
        </p:txBody>
      </p:sp>
    </p:spTree>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gif"/><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22"/>
          <p:cNvSpPr>
            <a:spLocks noChangeArrowheads="1"/>
          </p:cNvSpPr>
          <p:nvPr/>
        </p:nvSpPr>
        <p:spPr bwMode="auto">
          <a:xfrm>
            <a:off x="0" y="-1"/>
            <a:ext cx="9144000" cy="491707"/>
          </a:xfrm>
          <a:prstGeom prst="rect">
            <a:avLst/>
          </a:prstGeom>
          <a:solidFill>
            <a:srgbClr val="000000"/>
          </a:solidFill>
          <a:ln w="9525">
            <a:noFill/>
            <a:miter lim="800000"/>
            <a:headEnd/>
            <a:tailEnd/>
          </a:ln>
          <a:effectLst/>
        </p:spPr>
        <p:txBody>
          <a:bodyPr wrap="none" anchor="ctr"/>
          <a:lstStyle/>
          <a:p>
            <a:pPr>
              <a:defRPr/>
            </a:pPr>
            <a:endParaRPr lang="en-US" dirty="0"/>
          </a:p>
        </p:txBody>
      </p:sp>
      <p:sp>
        <p:nvSpPr>
          <p:cNvPr id="8" name="Text Box 17"/>
          <p:cNvSpPr txBox="1">
            <a:spLocks noChangeArrowheads="1"/>
          </p:cNvSpPr>
          <p:nvPr/>
        </p:nvSpPr>
        <p:spPr bwMode="auto">
          <a:xfrm>
            <a:off x="-7127" y="17163"/>
            <a:ext cx="8435135" cy="501670"/>
          </a:xfrm>
          <a:prstGeom prst="rect">
            <a:avLst/>
          </a:prstGeom>
          <a:noFill/>
          <a:ln w="9525">
            <a:noFill/>
            <a:miter lim="800000"/>
            <a:headEnd/>
            <a:tailEnd/>
          </a:ln>
          <a:effectLst>
            <a:outerShdw dist="28398" dir="1593903" algn="ctr" rotWithShape="0">
              <a:schemeClr val="tx1"/>
            </a:outerShdw>
          </a:effectLst>
        </p:spPr>
        <p:txBody>
          <a:bodyPr wrap="square" lIns="91434" tIns="45717" rIns="91434" bIns="45717">
            <a:spAutoFit/>
          </a:bodyPr>
          <a:lstStyle/>
          <a:p>
            <a:pPr algn="l" eaLnBrk="0" hangingPunct="0">
              <a:lnSpc>
                <a:spcPct val="95000"/>
              </a:lnSpc>
              <a:defRPr/>
            </a:pPr>
            <a:r>
              <a:rPr lang="en-US" sz="1400" b="1" i="0" dirty="0" smtClean="0">
                <a:solidFill>
                  <a:schemeClr val="bg1"/>
                </a:solidFill>
              </a:rPr>
              <a:t>Department of Medicine </a:t>
            </a:r>
            <a:r>
              <a:rPr lang="en-US" sz="1400" b="0" i="1" dirty="0" smtClean="0">
                <a:solidFill>
                  <a:schemeClr val="bg1"/>
                </a:solidFill>
              </a:rPr>
              <a:t>at the University at Buffalo, School of Medicine &amp;</a:t>
            </a:r>
            <a:r>
              <a:rPr lang="en-US" sz="1400" b="0" i="1" baseline="0" dirty="0" smtClean="0">
                <a:solidFill>
                  <a:schemeClr val="bg1"/>
                </a:solidFill>
              </a:rPr>
              <a:t> </a:t>
            </a:r>
            <a:r>
              <a:rPr lang="en-US" sz="1400" b="0" i="1" dirty="0" smtClean="0">
                <a:solidFill>
                  <a:schemeClr val="bg1"/>
                </a:solidFill>
              </a:rPr>
              <a:t>Biomedical Sciences  </a:t>
            </a:r>
            <a:r>
              <a:rPr lang="en-US" sz="1400" b="1" i="1" baseline="0" dirty="0" smtClean="0">
                <a:solidFill>
                  <a:schemeClr val="bg1"/>
                </a:solidFill>
              </a:rPr>
              <a:t>STRATEGIC PLAN FY12 - FY15</a:t>
            </a:r>
            <a:endParaRPr lang="en-US" sz="1400" b="1" i="1" dirty="0">
              <a:solidFill>
                <a:schemeClr val="bg1"/>
              </a:solidFill>
            </a:endParaRPr>
          </a:p>
        </p:txBody>
      </p:sp>
      <p:pic>
        <p:nvPicPr>
          <p:cNvPr id="11" name="Picture 9" descr="logo"/>
          <p:cNvPicPr>
            <a:picLocks noChangeAspect="1" noChangeArrowheads="1"/>
          </p:cNvPicPr>
          <p:nvPr/>
        </p:nvPicPr>
        <p:blipFill>
          <a:blip r:embed="rId7" cstate="print"/>
          <a:srcRect/>
          <a:stretch>
            <a:fillRect/>
          </a:stretch>
        </p:blipFill>
        <p:spPr bwMode="auto">
          <a:xfrm>
            <a:off x="8524109" y="6280030"/>
            <a:ext cx="472703" cy="454595"/>
          </a:xfrm>
          <a:prstGeom prst="rect">
            <a:avLst/>
          </a:prstGeom>
          <a:solidFill>
            <a:schemeClr val="bg1"/>
          </a:solidFill>
          <a:ln w="9525">
            <a:noFill/>
            <a:miter lim="800000"/>
            <a:headEnd/>
            <a:tailEnd/>
          </a:ln>
        </p:spPr>
      </p:pic>
      <p:sp>
        <p:nvSpPr>
          <p:cNvPr id="13" name="Rectangle 30"/>
          <p:cNvSpPr>
            <a:spLocks noChangeAspect="1" noChangeArrowheads="1"/>
          </p:cNvSpPr>
          <p:nvPr/>
        </p:nvSpPr>
        <p:spPr bwMode="auto">
          <a:xfrm>
            <a:off x="4284420" y="6489670"/>
            <a:ext cx="568935" cy="200055"/>
          </a:xfrm>
          <a:prstGeom prst="rect">
            <a:avLst/>
          </a:prstGeom>
          <a:noFill/>
          <a:ln w="9525">
            <a:noFill/>
            <a:miter lim="800000"/>
            <a:headEnd/>
            <a:tailEnd/>
          </a:ln>
        </p:spPr>
        <p:txBody>
          <a:bodyPr wrap="square" lIns="0" tIns="0" rIns="0" bIns="0" anchor="b">
            <a:spAutoFit/>
          </a:bodyPr>
          <a:lstStyle/>
          <a:p>
            <a:pPr marL="1588" defTabSz="901700">
              <a:buClrTx/>
              <a:buSzTx/>
              <a:buFontTx/>
              <a:buNone/>
              <a:defRPr/>
            </a:pPr>
            <a:r>
              <a:rPr lang="en-US" sz="1300" b="1" dirty="0" smtClean="0">
                <a:solidFill>
                  <a:schemeClr val="tx1"/>
                </a:solidFill>
                <a:latin typeface="Times New Roman" pitchFamily="18" charset="0"/>
              </a:rPr>
              <a:t>- </a:t>
            </a:r>
            <a:fld id="{6BA86FA7-BE95-45E2-A21D-8315FF1D755B}" type="slidenum">
              <a:rPr lang="en-US" sz="1300" b="1" smtClean="0">
                <a:solidFill>
                  <a:schemeClr val="tx1"/>
                </a:solidFill>
                <a:latin typeface="Times New Roman" pitchFamily="18" charset="0"/>
              </a:rPr>
              <a:pPr marL="1588" defTabSz="901700">
                <a:buClrTx/>
                <a:buSzTx/>
                <a:buFontTx/>
                <a:buNone/>
                <a:defRPr/>
              </a:pPr>
              <a:t>‹#›</a:t>
            </a:fld>
            <a:r>
              <a:rPr lang="en-US" sz="1300" b="1" dirty="0" smtClean="0">
                <a:solidFill>
                  <a:schemeClr val="tx1"/>
                </a:solidFill>
                <a:latin typeface="Times New Roman" pitchFamily="18" charset="0"/>
              </a:rPr>
              <a:t> -  </a:t>
            </a:r>
            <a:endParaRPr lang="en-US" sz="1300" b="1" dirty="0">
              <a:solidFill>
                <a:schemeClr val="tx1"/>
              </a:solidFill>
              <a:latin typeface="Times New Roman" pitchFamily="18" charset="0"/>
            </a:endParaRPr>
          </a:p>
        </p:txBody>
      </p:sp>
      <p:pic>
        <p:nvPicPr>
          <p:cNvPr id="10" name="Picture 2" descr="http://hiv.buffalo.edu/posters/mopeb3301/ub_blue_re.gif"/>
          <p:cNvPicPr>
            <a:picLocks noChangeAspect="1" noChangeArrowheads="1"/>
          </p:cNvPicPr>
          <p:nvPr/>
        </p:nvPicPr>
        <p:blipFill>
          <a:blip r:embed="rId8" cstate="print"/>
          <a:srcRect/>
          <a:stretch>
            <a:fillRect/>
          </a:stretch>
        </p:blipFill>
        <p:spPr bwMode="auto">
          <a:xfrm>
            <a:off x="81888" y="6449041"/>
            <a:ext cx="593453" cy="326173"/>
          </a:xfrm>
          <a:prstGeom prst="rect">
            <a:avLst/>
          </a:prstGeom>
          <a:noFill/>
        </p:spPr>
      </p:pic>
    </p:spTree>
  </p:cSld>
  <p:clrMap bg1="lt1" tx1="dk1" bg2="lt2" tx2="dk2" accent1="accent1" accent2="accent2" accent3="accent3" accent4="accent4" accent5="accent5" accent6="accent6" hlink="hlink" folHlink="folHlink"/>
  <p:sldLayoutIdLst>
    <p:sldLayoutId id="2147483662" r:id="rId1"/>
    <p:sldLayoutId id="2147483663" r:id="rId2"/>
    <p:sldLayoutId id="2147483667" r:id="rId3"/>
    <p:sldLayoutId id="2147483668" r:id="rId4"/>
    <p:sldLayoutId id="2147483673" r:id="rId5"/>
  </p:sldLayoutIdLst>
  <p:transition spd="slow"/>
  <p:timing>
    <p:tnLst>
      <p:par>
        <p:cTn id="1" dur="indefinite" restart="never" nodeType="tmRoot"/>
      </p:par>
    </p:tnLst>
  </p:timing>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tiff"/></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4.xml"/><Relationship Id="rId1" Type="http://schemas.openxmlformats.org/officeDocument/2006/relationships/vmlDrawing" Target="../drawings/vmlDrawing1.vml"/><Relationship Id="rId5" Type="http://schemas.openxmlformats.org/officeDocument/2006/relationships/image" Target="../media/image4.emf"/><Relationship Id="rId4" Type="http://schemas.openxmlformats.org/officeDocument/2006/relationships/package" Target="../embeddings/Microsoft_Excel_Worksheet1.xlsx"/></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59.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5.xml"/><Relationship Id="rId1" Type="http://schemas.openxmlformats.org/officeDocument/2006/relationships/vmlDrawing" Target="../drawings/vmlDrawing2.vml"/><Relationship Id="rId6" Type="http://schemas.openxmlformats.org/officeDocument/2006/relationships/image" Target="../media/image5.emf"/><Relationship Id="rId5" Type="http://schemas.openxmlformats.org/officeDocument/2006/relationships/oleObject" Target="../embeddings/Microsoft_Excel_97-2003_Worksheet1.xls"/><Relationship Id="rId4" Type="http://schemas.openxmlformats.org/officeDocument/2006/relationships/oleObject" Target="../embeddings/oleObject2.bin"/></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12"/>
          <p:cNvSpPr>
            <a:spLocks noChangeArrowheads="1"/>
          </p:cNvSpPr>
          <p:nvPr/>
        </p:nvSpPr>
        <p:spPr bwMode="auto">
          <a:xfrm>
            <a:off x="4400550" y="6315075"/>
            <a:ext cx="409575" cy="400050"/>
          </a:xfrm>
          <a:prstGeom prst="rect">
            <a:avLst/>
          </a:prstGeom>
          <a:solidFill>
            <a:schemeClr val="bg1"/>
          </a:solidFill>
          <a:ln w="9525">
            <a:noFill/>
            <a:miter lim="800000"/>
            <a:headEnd/>
            <a:tailEnd/>
          </a:ln>
        </p:spPr>
        <p:txBody>
          <a:bodyPr wrap="none" anchor="ctr"/>
          <a:lstStyle/>
          <a:p>
            <a:endParaRPr lang="en-US" dirty="0"/>
          </a:p>
        </p:txBody>
      </p:sp>
      <p:sp>
        <p:nvSpPr>
          <p:cNvPr id="11268" name="Rectangle 2"/>
          <p:cNvSpPr>
            <a:spLocks noChangeArrowheads="1"/>
          </p:cNvSpPr>
          <p:nvPr/>
        </p:nvSpPr>
        <p:spPr bwMode="auto">
          <a:xfrm>
            <a:off x="5711825" y="6138863"/>
            <a:ext cx="3432175" cy="719137"/>
          </a:xfrm>
          <a:prstGeom prst="rect">
            <a:avLst/>
          </a:prstGeom>
          <a:solidFill>
            <a:schemeClr val="bg1"/>
          </a:solidFill>
          <a:ln w="25400">
            <a:noFill/>
            <a:miter lim="800000"/>
            <a:headEnd/>
            <a:tailEnd/>
          </a:ln>
        </p:spPr>
        <p:txBody>
          <a:bodyPr wrap="none" lIns="0" tIns="92075" rIns="0" bIns="92075" anchor="ctr">
            <a:spAutoFit/>
          </a:bodyPr>
          <a:lstStyle/>
          <a:p>
            <a:endParaRPr lang="en-US" dirty="0"/>
          </a:p>
        </p:txBody>
      </p:sp>
      <p:sp>
        <p:nvSpPr>
          <p:cNvPr id="11269" name="Rectangle 3"/>
          <p:cNvSpPr>
            <a:spLocks noChangeArrowheads="1"/>
          </p:cNvSpPr>
          <p:nvPr/>
        </p:nvSpPr>
        <p:spPr bwMode="auto">
          <a:xfrm>
            <a:off x="0" y="3382963"/>
            <a:ext cx="9144000" cy="0"/>
          </a:xfrm>
          <a:prstGeom prst="rect">
            <a:avLst/>
          </a:prstGeom>
          <a:noFill/>
          <a:ln w="12700">
            <a:noFill/>
            <a:miter lim="800000"/>
            <a:headEnd type="none" w="sm" len="sm"/>
            <a:tailEnd type="none" w="sm" len="sm"/>
          </a:ln>
        </p:spPr>
        <p:txBody>
          <a:bodyPr>
            <a:spAutoFit/>
          </a:bodyPr>
          <a:lstStyle/>
          <a:p>
            <a:endParaRPr lang="en-US" dirty="0"/>
          </a:p>
        </p:txBody>
      </p:sp>
      <p:sp>
        <p:nvSpPr>
          <p:cNvPr id="11270" name="Rectangle 5"/>
          <p:cNvSpPr>
            <a:spLocks noChangeArrowheads="1"/>
          </p:cNvSpPr>
          <p:nvPr/>
        </p:nvSpPr>
        <p:spPr bwMode="auto">
          <a:xfrm>
            <a:off x="0" y="0"/>
            <a:ext cx="9144000" cy="979488"/>
          </a:xfrm>
          <a:prstGeom prst="rect">
            <a:avLst/>
          </a:prstGeom>
          <a:solidFill>
            <a:schemeClr val="bg1"/>
          </a:solidFill>
          <a:ln w="25400">
            <a:noFill/>
            <a:miter lim="800000"/>
            <a:headEnd/>
            <a:tailEnd/>
          </a:ln>
        </p:spPr>
        <p:txBody>
          <a:bodyPr lIns="0" tIns="92075" rIns="0" bIns="92075" anchor="ctr">
            <a:spAutoFit/>
          </a:bodyPr>
          <a:lstStyle/>
          <a:p>
            <a:endParaRPr lang="en-US" dirty="0"/>
          </a:p>
        </p:txBody>
      </p:sp>
      <p:sp>
        <p:nvSpPr>
          <p:cNvPr id="11271" name="Rectangle 6"/>
          <p:cNvSpPr>
            <a:spLocks noChangeArrowheads="1"/>
          </p:cNvSpPr>
          <p:nvPr/>
        </p:nvSpPr>
        <p:spPr bwMode="auto">
          <a:xfrm>
            <a:off x="0" y="5993639"/>
            <a:ext cx="2362200" cy="864361"/>
          </a:xfrm>
          <a:prstGeom prst="rect">
            <a:avLst/>
          </a:prstGeom>
          <a:solidFill>
            <a:schemeClr val="bg1"/>
          </a:solidFill>
          <a:ln w="9525">
            <a:noFill/>
            <a:miter lim="800000"/>
            <a:headEnd/>
            <a:tailEnd/>
          </a:ln>
        </p:spPr>
        <p:txBody>
          <a:bodyPr wrap="none" anchor="ctr"/>
          <a:lstStyle/>
          <a:p>
            <a:endParaRPr lang="en-US" dirty="0"/>
          </a:p>
        </p:txBody>
      </p:sp>
      <p:sp>
        <p:nvSpPr>
          <p:cNvPr id="11272" name="Text Box 10"/>
          <p:cNvSpPr txBox="1">
            <a:spLocks noChangeArrowheads="1"/>
          </p:cNvSpPr>
          <p:nvPr/>
        </p:nvSpPr>
        <p:spPr bwMode="auto">
          <a:xfrm>
            <a:off x="293688" y="4302125"/>
            <a:ext cx="8686800" cy="1538883"/>
          </a:xfrm>
          <a:prstGeom prst="rect">
            <a:avLst/>
          </a:prstGeom>
          <a:noFill/>
          <a:ln w="9525">
            <a:noFill/>
            <a:miter lim="800000"/>
            <a:headEnd/>
            <a:tailEnd/>
          </a:ln>
        </p:spPr>
        <p:txBody>
          <a:bodyPr>
            <a:spAutoFit/>
          </a:bodyPr>
          <a:lstStyle/>
          <a:p>
            <a:pPr eaLnBrk="0" hangingPunct="0"/>
            <a:endParaRPr lang="en-US" sz="2800" dirty="0"/>
          </a:p>
          <a:p>
            <a:pPr eaLnBrk="0" hangingPunct="0"/>
            <a:r>
              <a:rPr lang="en-US" sz="2800" b="1" dirty="0"/>
              <a:t>STRATEGIC </a:t>
            </a:r>
            <a:r>
              <a:rPr lang="en-US" sz="2800" b="1" dirty="0" smtClean="0"/>
              <a:t>PLAN</a:t>
            </a:r>
          </a:p>
          <a:p>
            <a:pPr eaLnBrk="0" hangingPunct="0"/>
            <a:r>
              <a:rPr lang="en-US" sz="2000" b="1" i="1" dirty="0" smtClean="0"/>
              <a:t>FY12 - FY15</a:t>
            </a:r>
            <a:endParaRPr lang="en-US" b="1" i="1" dirty="0"/>
          </a:p>
          <a:p>
            <a:pPr eaLnBrk="0" hangingPunct="0"/>
            <a:endParaRPr lang="en-US" b="1" i="1" dirty="0"/>
          </a:p>
        </p:txBody>
      </p:sp>
      <p:sp>
        <p:nvSpPr>
          <p:cNvPr id="11275" name="Rectangle 8"/>
          <p:cNvSpPr>
            <a:spLocks noChangeArrowheads="1"/>
          </p:cNvSpPr>
          <p:nvPr/>
        </p:nvSpPr>
        <p:spPr bwMode="auto">
          <a:xfrm>
            <a:off x="304800" y="304800"/>
            <a:ext cx="8534400" cy="6248400"/>
          </a:xfrm>
          <a:prstGeom prst="rect">
            <a:avLst/>
          </a:prstGeom>
          <a:noFill/>
          <a:ln w="57150" cmpd="thickThin">
            <a:solidFill>
              <a:srgbClr val="800000"/>
            </a:solidFill>
            <a:miter lim="800000"/>
            <a:headEnd/>
            <a:tailEnd/>
          </a:ln>
        </p:spPr>
        <p:txBody>
          <a:bodyPr wrap="none" anchor="ctr"/>
          <a:lstStyle/>
          <a:p>
            <a:endParaRPr lang="en-US" dirty="0"/>
          </a:p>
        </p:txBody>
      </p:sp>
      <p:pic>
        <p:nvPicPr>
          <p:cNvPr id="11276" name="Picture 9" descr="logo"/>
          <p:cNvPicPr>
            <a:picLocks noChangeAspect="1" noChangeArrowheads="1"/>
          </p:cNvPicPr>
          <p:nvPr/>
        </p:nvPicPr>
        <p:blipFill>
          <a:blip r:embed="rId3" cstate="print"/>
          <a:srcRect/>
          <a:stretch>
            <a:fillRect/>
          </a:stretch>
        </p:blipFill>
        <p:spPr bwMode="auto">
          <a:xfrm>
            <a:off x="7985125" y="5753100"/>
            <a:ext cx="787400" cy="757238"/>
          </a:xfrm>
          <a:prstGeom prst="rect">
            <a:avLst/>
          </a:prstGeom>
          <a:solidFill>
            <a:schemeClr val="bg1"/>
          </a:solidFill>
          <a:ln w="9525">
            <a:noFill/>
            <a:miter lim="800000"/>
            <a:headEnd/>
            <a:tailEnd/>
          </a:ln>
        </p:spPr>
      </p:pic>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02336" y="6025198"/>
            <a:ext cx="2532888" cy="390144"/>
          </a:xfrm>
          <a:prstGeom prst="rect">
            <a:avLst/>
          </a:prstGeom>
        </p:spPr>
      </p:pic>
      <p:sp>
        <p:nvSpPr>
          <p:cNvPr id="13" name="Text Box 11"/>
          <p:cNvSpPr txBox="1">
            <a:spLocks noChangeArrowheads="1"/>
          </p:cNvSpPr>
          <p:nvPr/>
        </p:nvSpPr>
        <p:spPr bwMode="auto">
          <a:xfrm>
            <a:off x="107950" y="2879213"/>
            <a:ext cx="8872538" cy="1446544"/>
          </a:xfrm>
          <a:prstGeom prst="rect">
            <a:avLst/>
          </a:prstGeom>
          <a:noFill/>
          <a:ln w="38100">
            <a:noFill/>
            <a:miter lim="800000"/>
            <a:headEnd type="none" w="sm" len="sm"/>
            <a:tailEnd type="none" w="sm" len="sm"/>
          </a:ln>
          <a:effectLst/>
        </p:spPr>
        <p:txBody>
          <a:bodyPr lIns="91434" tIns="45717" rIns="91434" bIns="45717">
            <a:spAutoFit/>
          </a:bodyPr>
          <a:lstStyle/>
          <a:p>
            <a:pPr eaLnBrk="0" hangingPunct="0">
              <a:lnSpc>
                <a:spcPct val="110000"/>
              </a:lnSpc>
              <a:defRPr/>
            </a:pPr>
            <a:r>
              <a:rPr lang="en-US" sz="3200" b="1" dirty="0">
                <a:solidFill>
                  <a:schemeClr val="accent1">
                    <a:lumMod val="75000"/>
                  </a:schemeClr>
                </a:solidFill>
                <a:latin typeface="Arial" pitchFamily="34" charset="0"/>
                <a:cs typeface="Arial" pitchFamily="34" charset="0"/>
              </a:rPr>
              <a:t>Department of Medicine </a:t>
            </a:r>
            <a:endParaRPr lang="en-US" sz="3200" b="1" dirty="0" smtClean="0">
              <a:solidFill>
                <a:schemeClr val="accent1">
                  <a:lumMod val="75000"/>
                </a:schemeClr>
              </a:solidFill>
              <a:latin typeface="Arial" pitchFamily="34" charset="0"/>
              <a:cs typeface="Arial" pitchFamily="34" charset="0"/>
            </a:endParaRPr>
          </a:p>
          <a:p>
            <a:pPr eaLnBrk="0" hangingPunct="0">
              <a:lnSpc>
                <a:spcPct val="110000"/>
              </a:lnSpc>
              <a:defRPr/>
            </a:pPr>
            <a:r>
              <a:rPr lang="en-US" sz="2400" b="1" dirty="0" smtClean="0">
                <a:solidFill>
                  <a:schemeClr val="accent1">
                    <a:lumMod val="75000"/>
                  </a:schemeClr>
                </a:solidFill>
                <a:latin typeface="Arial" pitchFamily="34" charset="0"/>
                <a:cs typeface="Arial" pitchFamily="34" charset="0"/>
              </a:rPr>
              <a:t>at </a:t>
            </a:r>
            <a:r>
              <a:rPr lang="en-US" sz="2400" b="1" dirty="0">
                <a:solidFill>
                  <a:schemeClr val="accent1">
                    <a:lumMod val="75000"/>
                  </a:schemeClr>
                </a:solidFill>
                <a:latin typeface="Arial" pitchFamily="34" charset="0"/>
                <a:cs typeface="Arial" pitchFamily="34" charset="0"/>
              </a:rPr>
              <a:t>the University at </a:t>
            </a:r>
            <a:r>
              <a:rPr lang="en-US" sz="2400" b="1" dirty="0" smtClean="0">
                <a:solidFill>
                  <a:schemeClr val="accent1">
                    <a:lumMod val="75000"/>
                  </a:schemeClr>
                </a:solidFill>
                <a:latin typeface="Arial" pitchFamily="34" charset="0"/>
                <a:cs typeface="Arial" pitchFamily="34" charset="0"/>
              </a:rPr>
              <a:t>Buffalo</a:t>
            </a:r>
          </a:p>
          <a:p>
            <a:pPr eaLnBrk="0" hangingPunct="0">
              <a:lnSpc>
                <a:spcPct val="110000"/>
              </a:lnSpc>
              <a:defRPr/>
            </a:pPr>
            <a:r>
              <a:rPr lang="en-US" sz="2400" b="1" dirty="0" smtClean="0">
                <a:solidFill>
                  <a:schemeClr val="accent1">
                    <a:lumMod val="75000"/>
                  </a:schemeClr>
                </a:solidFill>
                <a:latin typeface="Arial" pitchFamily="34" charset="0"/>
                <a:cs typeface="Arial" pitchFamily="34" charset="0"/>
              </a:rPr>
              <a:t>School </a:t>
            </a:r>
            <a:r>
              <a:rPr lang="en-US" sz="2400" b="1" dirty="0">
                <a:solidFill>
                  <a:schemeClr val="accent1">
                    <a:lumMod val="75000"/>
                  </a:schemeClr>
                </a:solidFill>
                <a:latin typeface="Arial" pitchFamily="34" charset="0"/>
                <a:cs typeface="Arial" pitchFamily="34" charset="0"/>
              </a:rPr>
              <a:t>of Medicine and Biomedical </a:t>
            </a:r>
            <a:r>
              <a:rPr lang="en-US" sz="2400" b="1" dirty="0" smtClean="0">
                <a:solidFill>
                  <a:schemeClr val="accent1">
                    <a:lumMod val="75000"/>
                  </a:schemeClr>
                </a:solidFill>
                <a:latin typeface="Arial" pitchFamily="34" charset="0"/>
                <a:cs typeface="Arial" pitchFamily="34" charset="0"/>
              </a:rPr>
              <a:t>Sciences</a:t>
            </a:r>
            <a:endParaRPr lang="en-US" sz="2400" b="1" dirty="0">
              <a:solidFill>
                <a:schemeClr val="accent1">
                  <a:lumMod val="75000"/>
                </a:schemeClr>
              </a:solidFill>
              <a:latin typeface="Arial" pitchFamily="34" charset="0"/>
              <a:cs typeface="Arial" pitchFamily="34" charset="0"/>
            </a:endParaRPr>
          </a:p>
        </p:txBody>
      </p:sp>
    </p:spTree>
    <p:extLst>
      <p:ext uri="{BB962C8B-B14F-4D97-AF65-F5344CB8AC3E}">
        <p14:creationId xmlns:p14="http://schemas.microsoft.com/office/powerpoint/2010/main" val="3358288586"/>
      </p:ext>
    </p:extLst>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572643815"/>
              </p:ext>
            </p:extLst>
          </p:nvPr>
        </p:nvGraphicFramePr>
        <p:xfrm>
          <a:off x="161336" y="1020233"/>
          <a:ext cx="8675974" cy="5098179"/>
        </p:xfrm>
        <a:graphic>
          <a:graphicData uri="http://schemas.openxmlformats.org/drawingml/2006/table">
            <a:tbl>
              <a:tblPr/>
              <a:tblGrid>
                <a:gridCol w="2860160"/>
                <a:gridCol w="5815814"/>
              </a:tblGrid>
              <a:tr h="321659">
                <a:tc>
                  <a:txBody>
                    <a:bodyPr/>
                    <a:lstStyle/>
                    <a:p>
                      <a:pPr algn="ctr" fontAlgn="ctr"/>
                      <a:r>
                        <a:rPr lang="en-US" sz="1400" b="1" i="0" u="none" strike="noStrike" dirty="0">
                          <a:solidFill>
                            <a:srgbClr val="FFFFFF"/>
                          </a:solidFill>
                          <a:effectLst/>
                          <a:latin typeface="Arial" pitchFamily="34" charset="0"/>
                          <a:cs typeface="Arial" pitchFamily="34" charset="0"/>
                        </a:rPr>
                        <a:t>Goals</a:t>
                      </a:r>
                    </a:p>
                  </a:txBody>
                  <a:tcPr marL="6288" marR="6288" marT="6288" marB="0" anchor="ctr">
                    <a:lnL w="1905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p>
                      <a:pPr algn="ctr" fontAlgn="ctr"/>
                      <a:r>
                        <a:rPr lang="en-US" sz="1400" b="1" i="0" u="none" strike="noStrike" dirty="0">
                          <a:solidFill>
                            <a:srgbClr val="FFFFFF"/>
                          </a:solidFill>
                          <a:effectLst/>
                          <a:latin typeface="Arial" pitchFamily="34" charset="0"/>
                          <a:cs typeface="Arial" pitchFamily="34" charset="0"/>
                        </a:rPr>
                        <a:t>Strategies</a:t>
                      </a:r>
                    </a:p>
                  </a:txBody>
                  <a:tcPr marL="6288" marR="6288" marT="6288" marB="0" anchor="ctr">
                    <a:lnL w="12700" cap="flat" cmpd="sng" algn="ctr">
                      <a:no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r>
              <a:tr h="451307">
                <a:tc rowSpan="3">
                  <a:txBody>
                    <a:bodyPr/>
                    <a:lstStyle/>
                    <a:p>
                      <a:pPr marL="231775" indent="-231775" algn="l" fontAlgn="ctr"/>
                      <a:r>
                        <a:rPr lang="en-US" sz="1400" b="1" i="0" u="none" strike="noStrike" dirty="0" smtClean="0">
                          <a:solidFill>
                            <a:srgbClr val="FFFFFF"/>
                          </a:solidFill>
                          <a:effectLst/>
                          <a:latin typeface="Arial" pitchFamily="34" charset="0"/>
                          <a:cs typeface="Arial" pitchFamily="34" charset="0"/>
                        </a:rPr>
                        <a:t>4.  Attract and retain talented faculty and staff to support all mission areas. </a:t>
                      </a:r>
                      <a:endParaRPr lang="en-US" sz="1400" b="1" i="0" u="none" strike="noStrike" dirty="0">
                        <a:solidFill>
                          <a:srgbClr val="FFFFFF"/>
                        </a:solidFill>
                        <a:effectLst/>
                        <a:latin typeface="Arial" pitchFamily="34" charset="0"/>
                        <a:cs typeface="Arial" pitchFamily="34" charset="0"/>
                      </a:endParaRPr>
                    </a:p>
                  </a:txBody>
                  <a:tcPr marL="150907" marR="6288" marT="6288" marB="0" anchor="ctr">
                    <a:lnL w="1905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p>
                      <a:pPr marL="396875" marR="0" lvl="0" indent="-396875" algn="l" defTabSz="914400" rtl="0" eaLnBrk="1" fontAlgn="ctr" latinLnBrk="0" hangingPunct="1">
                        <a:lnSpc>
                          <a:spcPct val="100000"/>
                        </a:lnSpc>
                        <a:spcBef>
                          <a:spcPts val="0"/>
                        </a:spcBef>
                        <a:spcAft>
                          <a:spcPts val="0"/>
                        </a:spcAft>
                        <a:buClrTx/>
                        <a:buSzTx/>
                        <a:buFontTx/>
                        <a:buNone/>
                        <a:tabLst/>
                        <a:defRPr/>
                      </a:pPr>
                      <a:r>
                        <a:rPr kumimoji="0" lang="en-US" sz="1300" b="0" i="0" u="none" strike="noStrike" kern="1200" cap="none" spc="0" normalizeH="0" baseline="0" noProof="0" dirty="0" smtClean="0">
                          <a:ln>
                            <a:noFill/>
                          </a:ln>
                          <a:solidFill>
                            <a:prstClr val="black"/>
                          </a:solidFill>
                          <a:effectLst/>
                          <a:uLnTx/>
                          <a:uFillTx/>
                          <a:latin typeface="Arial" pitchFamily="34" charset="0"/>
                          <a:ea typeface="+mn-ea"/>
                          <a:cs typeface="Arial" pitchFamily="34" charset="0"/>
                        </a:rPr>
                        <a:t>4.1:   Recruit and retain outstanding faculty to develop selected research  and clinical areas and support outstanding educational programs. </a:t>
                      </a:r>
                      <a:endParaRPr kumimoji="0" lang="en-US" sz="13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txBody>
                  <a:tcPr marL="150907" marR="6288" marT="6288" marB="0" anchor="ctr">
                    <a:lnL w="12700" cap="flat" cmpd="sng" algn="ctr">
                      <a:noFill/>
                      <a:prstDash val="solid"/>
                      <a:round/>
                      <a:headEnd type="none" w="med" len="med"/>
                      <a:tailEnd type="none" w="med" len="med"/>
                    </a:lnL>
                    <a:lnR w="190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451307">
                <a:tc vMerge="1">
                  <a:txBody>
                    <a:bodyPr/>
                    <a:lstStyle/>
                    <a:p>
                      <a:endParaRPr lang="en-US"/>
                    </a:p>
                  </a:txBody>
                  <a:tcPr/>
                </a:tc>
                <a:tc>
                  <a:txBody>
                    <a:bodyPr/>
                    <a:lstStyle/>
                    <a:p>
                      <a:pPr marL="396875" marR="0" indent="-396875" algn="l" defTabSz="914400" rtl="0" eaLnBrk="1" fontAlgn="ctr" latinLnBrk="0" hangingPunct="1">
                        <a:lnSpc>
                          <a:spcPct val="100000"/>
                        </a:lnSpc>
                        <a:spcBef>
                          <a:spcPts val="0"/>
                        </a:spcBef>
                        <a:spcAft>
                          <a:spcPts val="0"/>
                        </a:spcAft>
                        <a:buClrTx/>
                        <a:buSzTx/>
                        <a:buFontTx/>
                        <a:buNone/>
                        <a:tabLst/>
                        <a:defRPr/>
                      </a:pPr>
                      <a:r>
                        <a:rPr lang="en-US" sz="1300" b="0" i="0" u="none" strike="noStrike" dirty="0" smtClean="0">
                          <a:solidFill>
                            <a:schemeClr val="tx1"/>
                          </a:solidFill>
                          <a:effectLst/>
                          <a:latin typeface="Arial" pitchFamily="34" charset="0"/>
                          <a:cs typeface="Arial" pitchFamily="34" charset="0"/>
                        </a:rPr>
                        <a:t>4.2:   R</a:t>
                      </a:r>
                      <a:r>
                        <a:rPr lang="en-US" sz="1300" b="0" i="0" u="none" strike="noStrike" kern="1200" dirty="0" smtClean="0">
                          <a:solidFill>
                            <a:schemeClr val="tx1"/>
                          </a:solidFill>
                          <a:effectLst/>
                          <a:latin typeface="Arial" pitchFamily="34" charset="0"/>
                          <a:ea typeface="+mn-ea"/>
                          <a:cs typeface="Arial" pitchFamily="34" charset="0"/>
                        </a:rPr>
                        <a:t>ecruit, retain and develop staff of the highest caliber.</a:t>
                      </a:r>
                      <a:endParaRPr lang="en-US" sz="1300" b="0" i="0" u="none" strike="noStrike" kern="1200" dirty="0">
                        <a:solidFill>
                          <a:schemeClr val="tx1"/>
                        </a:solidFill>
                        <a:effectLst/>
                        <a:latin typeface="Arial" pitchFamily="34" charset="0"/>
                        <a:ea typeface="+mn-ea"/>
                        <a:cs typeface="Arial" pitchFamily="34" charset="0"/>
                      </a:endParaRPr>
                    </a:p>
                  </a:txBody>
                  <a:tcPr marL="150907" marR="6288" marT="6288" marB="0" anchor="ctr">
                    <a:lnL w="12700" cap="flat" cmpd="sng" algn="ctr">
                      <a:no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451307">
                <a:tc vMerge="1">
                  <a:txBody>
                    <a:bodyPr/>
                    <a:lstStyle/>
                    <a:p>
                      <a:endParaRPr lang="en-US"/>
                    </a:p>
                  </a:txBody>
                  <a:tcPr/>
                </a:tc>
                <a:tc>
                  <a:txBody>
                    <a:bodyPr/>
                    <a:lstStyle/>
                    <a:p>
                      <a:pPr marL="401638" indent="-401638" algn="l" fontAlgn="ctr"/>
                      <a:r>
                        <a:rPr lang="en-US" sz="1300" b="0" i="0" u="none" strike="noStrike" dirty="0" smtClean="0">
                          <a:solidFill>
                            <a:schemeClr val="tx1"/>
                          </a:solidFill>
                          <a:effectLst/>
                          <a:latin typeface="Arial" pitchFamily="34" charset="0"/>
                          <a:cs typeface="Arial" pitchFamily="34" charset="0"/>
                        </a:rPr>
                        <a:t>4.3:   Invest </a:t>
                      </a:r>
                      <a:r>
                        <a:rPr lang="en-US" sz="1300" b="0" i="0" u="none" strike="noStrike" dirty="0">
                          <a:solidFill>
                            <a:schemeClr val="tx1"/>
                          </a:solidFill>
                          <a:effectLst/>
                          <a:latin typeface="Arial" pitchFamily="34" charset="0"/>
                          <a:cs typeface="Arial" pitchFamily="34" charset="0"/>
                        </a:rPr>
                        <a:t>in department-wide faculty development.</a:t>
                      </a:r>
                    </a:p>
                  </a:txBody>
                  <a:tcPr marL="150907" marR="6288" marT="6288" marB="0" anchor="ctr">
                    <a:lnL w="12700" cap="flat" cmpd="sng" algn="ctr">
                      <a:no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517889">
                <a:tc rowSpan="3">
                  <a:txBody>
                    <a:bodyPr/>
                    <a:lstStyle/>
                    <a:p>
                      <a:pPr marL="231775" indent="-231775" algn="l" fontAlgn="ctr"/>
                      <a:r>
                        <a:rPr lang="en-US" sz="1400" b="1" i="0" u="none" strike="noStrike" dirty="0" smtClean="0">
                          <a:solidFill>
                            <a:srgbClr val="FFFFFF"/>
                          </a:solidFill>
                          <a:effectLst/>
                          <a:latin typeface="Arial" pitchFamily="34" charset="0"/>
                          <a:cs typeface="Arial" pitchFamily="34" charset="0"/>
                        </a:rPr>
                        <a:t>5.  Forge a strong departmental identity founded on excellence, collaboration  and innovation.  </a:t>
                      </a:r>
                      <a:endParaRPr lang="en-US" sz="1400" b="1" i="0" u="none" strike="noStrike" dirty="0">
                        <a:solidFill>
                          <a:srgbClr val="FFFFFF"/>
                        </a:solidFill>
                        <a:effectLst/>
                        <a:latin typeface="Arial" pitchFamily="34" charset="0"/>
                        <a:cs typeface="Arial" pitchFamily="34" charset="0"/>
                      </a:endParaRPr>
                    </a:p>
                  </a:txBody>
                  <a:tcPr marL="150907" marR="6288" marT="6288" marB="0" anchor="ctr">
                    <a:lnL w="1905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p>
                      <a:pPr marL="401638" indent="-401638" algn="l" defTabSz="914400" rtl="0" eaLnBrk="1" fontAlgn="ctr" latinLnBrk="0" hangingPunct="1"/>
                      <a:r>
                        <a:rPr lang="en-US" sz="1300" b="0" i="0" u="none" strike="noStrike" kern="1200" dirty="0" smtClean="0">
                          <a:solidFill>
                            <a:schemeClr val="tx1"/>
                          </a:solidFill>
                          <a:effectLst/>
                          <a:latin typeface="Arial" pitchFamily="34" charset="0"/>
                          <a:ea typeface="+mn-ea"/>
                          <a:cs typeface="Arial" pitchFamily="34" charset="0"/>
                        </a:rPr>
                        <a:t>5.1:  Foster excellent relationships with our hospital partners so that the Department is viewed as the provider of choice for existing and new inpatient and outpatient services.</a:t>
                      </a:r>
                      <a:endParaRPr lang="en-US" sz="1300" b="0" i="0" u="none" strike="noStrike" kern="1200" dirty="0">
                        <a:solidFill>
                          <a:schemeClr val="tx1"/>
                        </a:solidFill>
                        <a:effectLst/>
                        <a:latin typeface="Arial" pitchFamily="34" charset="0"/>
                        <a:ea typeface="+mn-ea"/>
                        <a:cs typeface="Arial" pitchFamily="34" charset="0"/>
                      </a:endParaRPr>
                    </a:p>
                  </a:txBody>
                  <a:tcPr marL="150907" marR="6288" marT="6288" marB="0" anchor="ctr">
                    <a:lnL w="12700" cap="flat" cmpd="sng" algn="ctr">
                      <a:no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8D8D8"/>
                    </a:solidFill>
                  </a:tcPr>
                </a:tc>
              </a:tr>
              <a:tr h="517889">
                <a:tc vMerge="1">
                  <a:txBody>
                    <a:bodyPr/>
                    <a:lstStyle/>
                    <a:p>
                      <a:endParaRPr lang="en-US"/>
                    </a:p>
                  </a:txBody>
                  <a:tcPr/>
                </a:tc>
                <a:tc>
                  <a:txBody>
                    <a:bodyPr/>
                    <a:lstStyle/>
                    <a:p>
                      <a:pPr marL="401638" indent="-401638" algn="l" defTabSz="914400" rtl="0" eaLnBrk="1" fontAlgn="ctr" latinLnBrk="0" hangingPunct="1"/>
                      <a:r>
                        <a:rPr lang="en-US" sz="1300" b="0" i="0" u="none" strike="noStrike" kern="1200" dirty="0" smtClean="0">
                          <a:solidFill>
                            <a:schemeClr val="tx1"/>
                          </a:solidFill>
                          <a:effectLst/>
                          <a:latin typeface="Arial" pitchFamily="34" charset="0"/>
                          <a:ea typeface="+mn-ea"/>
                          <a:cs typeface="Arial" pitchFamily="34" charset="0"/>
                        </a:rPr>
                        <a:t>5.2:   Develop a new organizational model for the department and the practice plan.</a:t>
                      </a:r>
                      <a:endParaRPr lang="en-US" sz="1300" b="0" i="0" u="none" strike="noStrike" kern="1200" dirty="0">
                        <a:solidFill>
                          <a:schemeClr val="tx1"/>
                        </a:solidFill>
                        <a:effectLst/>
                        <a:latin typeface="Arial" pitchFamily="34" charset="0"/>
                        <a:ea typeface="+mn-ea"/>
                        <a:cs typeface="Arial" pitchFamily="34" charset="0"/>
                      </a:endParaRPr>
                    </a:p>
                  </a:txBody>
                  <a:tcPr marL="150907" marR="6288" marT="6288" marB="0" anchor="ctr">
                    <a:lnL w="12700" cap="flat" cmpd="sng" algn="ctr">
                      <a:no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8D8D8"/>
                    </a:solidFill>
                  </a:tcPr>
                </a:tc>
              </a:tr>
              <a:tr h="673432">
                <a:tc vMerge="1">
                  <a:txBody>
                    <a:bodyPr/>
                    <a:lstStyle/>
                    <a:p>
                      <a:endParaRPr lang="en-US"/>
                    </a:p>
                  </a:txBody>
                  <a:tcPr/>
                </a:tc>
                <a:tc>
                  <a:txBody>
                    <a:bodyPr/>
                    <a:lstStyle/>
                    <a:p>
                      <a:pPr marL="401638" indent="-401638" algn="l" fontAlgn="ctr"/>
                      <a:r>
                        <a:rPr lang="en-US" sz="1300" b="0" i="0" u="none" strike="noStrike" dirty="0" smtClean="0">
                          <a:effectLst/>
                          <a:latin typeface="Arial" pitchFamily="34" charset="0"/>
                          <a:cs typeface="Arial" pitchFamily="34" charset="0"/>
                        </a:rPr>
                        <a:t>5.3:   </a:t>
                      </a:r>
                      <a:r>
                        <a:rPr lang="en-US" sz="1300" b="0" i="0" u="none" strike="noStrike" dirty="0" smtClean="0">
                          <a:solidFill>
                            <a:schemeClr val="tx1"/>
                          </a:solidFill>
                          <a:effectLst/>
                          <a:latin typeface="Arial" pitchFamily="34" charset="0"/>
                          <a:cs typeface="Arial" pitchFamily="34" charset="0"/>
                        </a:rPr>
                        <a:t>Increase </a:t>
                      </a:r>
                      <a:r>
                        <a:rPr lang="en-US" sz="1300" b="0" i="0" u="none" strike="noStrike" dirty="0">
                          <a:solidFill>
                            <a:schemeClr val="tx1"/>
                          </a:solidFill>
                          <a:effectLst/>
                          <a:latin typeface="Arial" pitchFamily="34" charset="0"/>
                          <a:cs typeface="Arial" pitchFamily="34" charset="0"/>
                        </a:rPr>
                        <a:t>local, national </a:t>
                      </a:r>
                      <a:r>
                        <a:rPr lang="en-US" sz="1300" b="0" i="0" u="none" strike="noStrike" dirty="0">
                          <a:effectLst/>
                          <a:latin typeface="Arial" pitchFamily="34" charset="0"/>
                          <a:cs typeface="Arial" pitchFamily="34" charset="0"/>
                        </a:rPr>
                        <a:t>and international visibility.</a:t>
                      </a:r>
                    </a:p>
                  </a:txBody>
                  <a:tcPr marL="150907" marR="6288" marT="6288" marB="0" anchor="ctr">
                    <a:lnL w="12700" cap="flat" cmpd="sng" algn="ctr">
                      <a:no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8D8D8"/>
                    </a:solidFill>
                  </a:tcPr>
                </a:tc>
              </a:tr>
              <a:tr h="517889">
                <a:tc rowSpan="3">
                  <a:txBody>
                    <a:bodyPr/>
                    <a:lstStyle/>
                    <a:p>
                      <a:pPr marL="231775" indent="-231775" algn="l" fontAlgn="ctr"/>
                      <a:r>
                        <a:rPr lang="en-US" sz="1400" b="1" i="0" u="none" strike="noStrike" dirty="0" smtClean="0">
                          <a:solidFill>
                            <a:schemeClr val="bg1"/>
                          </a:solidFill>
                          <a:effectLst/>
                          <a:latin typeface="Arial" pitchFamily="34" charset="0"/>
                          <a:cs typeface="Arial" pitchFamily="34" charset="0"/>
                        </a:rPr>
                        <a:t>6.  Develop a sound business model to provide  sustainable resources to achieve our vision for the future.</a:t>
                      </a:r>
                      <a:endParaRPr lang="en-US" sz="1400" b="1" i="0" u="none" strike="noStrike" dirty="0">
                        <a:solidFill>
                          <a:schemeClr val="bg1"/>
                        </a:solidFill>
                        <a:effectLst/>
                        <a:latin typeface="Arial" pitchFamily="34" charset="0"/>
                        <a:cs typeface="Arial" pitchFamily="34" charset="0"/>
                      </a:endParaRPr>
                    </a:p>
                  </a:txBody>
                  <a:tcPr marL="150907" marR="6288" marT="6288" marB="0" anchor="ctr">
                    <a:lnL w="1905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p>
                      <a:pPr marL="396875" indent="-396875" algn="l" fontAlgn="ctr"/>
                      <a:r>
                        <a:rPr lang="en-US" sz="1300" b="0" i="0" u="none" strike="noStrike" dirty="0" smtClean="0">
                          <a:effectLst/>
                          <a:latin typeface="Arial" pitchFamily="34" charset="0"/>
                          <a:cs typeface="Arial" pitchFamily="34" charset="0"/>
                        </a:rPr>
                        <a:t>6.1:  Develop and implement a straightforward, productivity-based faculty compensation plan.</a:t>
                      </a:r>
                      <a:endParaRPr lang="en-US" sz="1300" b="0" i="0" u="none" strike="noStrike" dirty="0">
                        <a:effectLst/>
                        <a:latin typeface="Arial" pitchFamily="34" charset="0"/>
                        <a:cs typeface="Arial" pitchFamily="34" charset="0"/>
                      </a:endParaRPr>
                    </a:p>
                  </a:txBody>
                  <a:tcPr marL="150907" marR="6288" marT="6288" marB="0" anchor="ctr">
                    <a:lnL w="12700" cap="flat" cmpd="sng" algn="ctr">
                      <a:no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730465">
                <a:tc vMerge="1">
                  <a:txBody>
                    <a:bodyPr/>
                    <a:lstStyle/>
                    <a:p>
                      <a:endParaRPr lang="en-US"/>
                    </a:p>
                  </a:txBody>
                  <a:tcPr/>
                </a:tc>
                <a:tc>
                  <a:txBody>
                    <a:bodyPr/>
                    <a:lstStyle/>
                    <a:p>
                      <a:pPr marL="341313" indent="-341313" algn="l" fontAlgn="ctr"/>
                      <a:r>
                        <a:rPr lang="en-US" sz="1300" b="0" i="0" u="none" strike="noStrike" dirty="0" smtClean="0">
                          <a:effectLst/>
                          <a:latin typeface="Arial" pitchFamily="34" charset="0"/>
                          <a:cs typeface="Arial" pitchFamily="34" charset="0"/>
                        </a:rPr>
                        <a:t>6.2:  Institute business standards and practices to improve financial stewardship.</a:t>
                      </a:r>
                      <a:endParaRPr lang="en-US" sz="1300" b="0" i="0" u="none" strike="noStrike" dirty="0">
                        <a:effectLst/>
                        <a:latin typeface="Arial" pitchFamily="34" charset="0"/>
                        <a:cs typeface="Arial" pitchFamily="34" charset="0"/>
                      </a:endParaRPr>
                    </a:p>
                  </a:txBody>
                  <a:tcPr marL="150907" marR="6288" marT="6288" marB="0" anchor="ctr">
                    <a:lnL w="12700" cap="flat" cmpd="sng" algn="ctr">
                      <a:no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82276">
                <a:tc vMerge="1">
                  <a:txBody>
                    <a:bodyPr/>
                    <a:lstStyle/>
                    <a:p>
                      <a:pPr marL="231775" indent="-231775" algn="l" fontAlgn="ctr"/>
                      <a:endParaRPr lang="en-US" sz="1400" b="1" i="0" u="none" strike="noStrike" dirty="0">
                        <a:solidFill>
                          <a:srgbClr val="FFFFFF"/>
                        </a:solidFill>
                        <a:effectLst/>
                        <a:latin typeface="Arial" pitchFamily="34" charset="0"/>
                        <a:cs typeface="Arial" pitchFamily="34" charset="0"/>
                      </a:endParaRPr>
                    </a:p>
                  </a:txBody>
                  <a:tcPr marL="150907" marR="6288" marT="6288" marB="0" anchor="ctr">
                    <a:lnL w="1905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p>
                      <a:pPr marL="341313" indent="-341313" algn="l" fontAlgn="ctr"/>
                      <a:r>
                        <a:rPr lang="en-US" sz="1300" b="0" i="0" u="none" strike="noStrike" dirty="0" smtClean="0">
                          <a:solidFill>
                            <a:schemeClr val="tx1"/>
                          </a:solidFill>
                          <a:effectLst/>
                          <a:latin typeface="Arial" pitchFamily="34" charset="0"/>
                          <a:cs typeface="Arial" pitchFamily="34" charset="0"/>
                        </a:rPr>
                        <a:t>6.3:  Pursue development opportunities.</a:t>
                      </a:r>
                      <a:endParaRPr lang="en-US" sz="1300" b="0" i="0" u="none" strike="noStrike" dirty="0">
                        <a:solidFill>
                          <a:schemeClr val="tx1"/>
                        </a:solidFill>
                        <a:effectLst/>
                        <a:latin typeface="Arial" pitchFamily="34" charset="0"/>
                        <a:cs typeface="Arial" pitchFamily="34" charset="0"/>
                      </a:endParaRPr>
                    </a:p>
                  </a:txBody>
                  <a:tcPr marL="150907" marR="6288" marT="6288" marB="0" anchor="ctr">
                    <a:lnL w="12700" cap="flat" cmpd="sng" algn="ctr">
                      <a:no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
        <p:nvSpPr>
          <p:cNvPr id="5" name="Text Box 11"/>
          <p:cNvSpPr txBox="1">
            <a:spLocks noChangeArrowheads="1"/>
          </p:cNvSpPr>
          <p:nvPr/>
        </p:nvSpPr>
        <p:spPr bwMode="auto">
          <a:xfrm>
            <a:off x="-28136" y="478975"/>
            <a:ext cx="8865446" cy="400103"/>
          </a:xfrm>
          <a:prstGeom prst="rect">
            <a:avLst/>
          </a:prstGeom>
          <a:noFill/>
          <a:ln w="9525">
            <a:noFill/>
            <a:miter lim="800000"/>
            <a:headEnd/>
            <a:tailEnd/>
          </a:ln>
          <a:scene3d>
            <a:camera prst="orthographicFront"/>
            <a:lightRig rig="threePt" dir="t"/>
          </a:scene3d>
          <a:sp3d>
            <a:bevelT/>
          </a:sp3d>
        </p:spPr>
        <p:txBody>
          <a:bodyPr wrap="square" lIns="91434" tIns="45717" rIns="91434" bIns="45717">
            <a:spAutoFit/>
          </a:bodyPr>
          <a:lstStyle/>
          <a:p>
            <a:pPr algn="l">
              <a:spcBef>
                <a:spcPct val="50000"/>
              </a:spcBef>
            </a:pPr>
            <a:r>
              <a:rPr lang="en-US" sz="2000" b="1" dirty="0" smtClean="0"/>
              <a:t>Goals with Supporting Strategies </a:t>
            </a:r>
            <a:r>
              <a:rPr lang="en-US" b="1" i="1" dirty="0" smtClean="0"/>
              <a:t>(cont’d) </a:t>
            </a:r>
            <a:endParaRPr lang="en-US" b="1" i="1" dirty="0">
              <a:solidFill>
                <a:srgbClr val="FF0000"/>
              </a:solidFill>
            </a:endParaRPr>
          </a:p>
        </p:txBody>
      </p:sp>
    </p:spTree>
    <p:extLst>
      <p:ext uri="{BB962C8B-B14F-4D97-AF65-F5344CB8AC3E}">
        <p14:creationId xmlns:p14="http://schemas.microsoft.com/office/powerpoint/2010/main" val="1566587803"/>
      </p:ext>
    </p:extLst>
  </p:cSld>
  <p:clrMapOvr>
    <a:masterClrMapping/>
  </p:clrMapOvr>
  <p:transition spd="slow"/>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278645976"/>
              </p:ext>
            </p:extLst>
          </p:nvPr>
        </p:nvGraphicFramePr>
        <p:xfrm>
          <a:off x="163223" y="1368914"/>
          <a:ext cx="8675974" cy="2880892"/>
        </p:xfrm>
        <a:graphic>
          <a:graphicData uri="http://schemas.openxmlformats.org/drawingml/2006/table">
            <a:tbl>
              <a:tblPr/>
              <a:tblGrid>
                <a:gridCol w="2893483"/>
                <a:gridCol w="5782491"/>
              </a:tblGrid>
              <a:tr h="257029">
                <a:tc>
                  <a:txBody>
                    <a:bodyPr/>
                    <a:lstStyle/>
                    <a:p>
                      <a:pPr algn="ctr" fontAlgn="ctr"/>
                      <a:r>
                        <a:rPr lang="en-US" sz="1800" b="1" i="0" u="none" strike="noStrike" dirty="0">
                          <a:solidFill>
                            <a:srgbClr val="FFFFFF"/>
                          </a:solidFill>
                          <a:effectLst/>
                          <a:latin typeface="Arial" pitchFamily="34" charset="0"/>
                          <a:cs typeface="Arial" pitchFamily="34" charset="0"/>
                        </a:rPr>
                        <a:t>Goals</a:t>
                      </a:r>
                    </a:p>
                  </a:txBody>
                  <a:tcPr marL="6288" marR="6288" marT="6288" marB="0" anchor="ctr">
                    <a:lnL w="19050" cap="flat" cmpd="sng" algn="ctr">
                      <a:solidFill>
                        <a:srgbClr val="000000"/>
                      </a:solidFill>
                      <a:prstDash val="solid"/>
                      <a:round/>
                      <a:headEnd type="none" w="med" len="med"/>
                      <a:tailEnd type="none" w="med" len="med"/>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4F81BD"/>
                    </a:solidFill>
                  </a:tcPr>
                </a:tc>
                <a:tc>
                  <a:txBody>
                    <a:bodyPr/>
                    <a:lstStyle/>
                    <a:p>
                      <a:pPr algn="ctr" fontAlgn="ctr"/>
                      <a:r>
                        <a:rPr lang="en-US" sz="1800" b="1" i="0" u="none" strike="noStrike" dirty="0">
                          <a:solidFill>
                            <a:srgbClr val="FFFFFF"/>
                          </a:solidFill>
                          <a:effectLst/>
                          <a:latin typeface="Arial" pitchFamily="34" charset="0"/>
                          <a:cs typeface="Arial" pitchFamily="34" charset="0"/>
                        </a:rPr>
                        <a:t>Strategies</a:t>
                      </a:r>
                    </a:p>
                  </a:txBody>
                  <a:tcPr marL="6288" marR="6288" marT="6288" marB="0" anchor="ctr">
                    <a:lnL>
                      <a:noFill/>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4F81BD"/>
                    </a:solidFill>
                  </a:tcPr>
                </a:tc>
              </a:tr>
              <a:tr h="484101">
                <a:tc rowSpan="4">
                  <a:txBody>
                    <a:bodyPr/>
                    <a:lstStyle/>
                    <a:p>
                      <a:pPr marL="231775" indent="-231775" algn="l" fontAlgn="ctr">
                        <a:tabLst/>
                      </a:pPr>
                      <a:r>
                        <a:rPr lang="en-US" sz="1400" b="1" i="0" u="none" strike="noStrike" dirty="0">
                          <a:solidFill>
                            <a:srgbClr val="FFFFFF"/>
                          </a:solidFill>
                          <a:effectLst/>
                          <a:latin typeface="Arial" pitchFamily="34" charset="0"/>
                          <a:cs typeface="Arial" pitchFamily="34" charset="0"/>
                        </a:rPr>
                        <a:t>1.  </a:t>
                      </a:r>
                      <a:r>
                        <a:rPr lang="en-US" sz="1400" b="1" i="0" u="none" strike="noStrike" dirty="0" smtClean="0">
                          <a:solidFill>
                            <a:srgbClr val="FFFFFF"/>
                          </a:solidFill>
                          <a:effectLst/>
                          <a:latin typeface="Arial" pitchFamily="34" charset="0"/>
                          <a:cs typeface="Arial" pitchFamily="34" charset="0"/>
                        </a:rPr>
                        <a:t>Strategically </a:t>
                      </a:r>
                      <a:r>
                        <a:rPr lang="en-US" sz="1400" b="1" i="0" u="none" strike="noStrike" dirty="0">
                          <a:solidFill>
                            <a:srgbClr val="FFFFFF"/>
                          </a:solidFill>
                          <a:effectLst/>
                          <a:latin typeface="Arial" pitchFamily="34" charset="0"/>
                          <a:cs typeface="Arial" pitchFamily="34" charset="0"/>
                        </a:rPr>
                        <a:t>build a clinical practice that will be known </a:t>
                      </a:r>
                      <a:r>
                        <a:rPr lang="en-US" sz="1400" b="1" i="0" u="none" strike="noStrike" dirty="0" smtClean="0">
                          <a:solidFill>
                            <a:srgbClr val="FFFFFF"/>
                          </a:solidFill>
                          <a:effectLst/>
                          <a:latin typeface="Arial" pitchFamily="34" charset="0"/>
                          <a:cs typeface="Arial" pitchFamily="34" charset="0"/>
                        </a:rPr>
                        <a:t> as </a:t>
                      </a:r>
                      <a:r>
                        <a:rPr lang="en-US" sz="1400" b="1" i="0" u="none" strike="noStrike" dirty="0">
                          <a:solidFill>
                            <a:srgbClr val="FFFFFF"/>
                          </a:solidFill>
                          <a:effectLst/>
                          <a:latin typeface="Arial" pitchFamily="34" charset="0"/>
                          <a:cs typeface="Arial" pitchFamily="34" charset="0"/>
                        </a:rPr>
                        <a:t>a major provider of </a:t>
                      </a:r>
                      <a:r>
                        <a:rPr lang="en-US" sz="1400" b="1" i="0" u="none" strike="noStrike" dirty="0" smtClean="0">
                          <a:solidFill>
                            <a:srgbClr val="FFFFFF"/>
                          </a:solidFill>
                          <a:effectLst/>
                          <a:latin typeface="Arial" pitchFamily="34" charset="0"/>
                          <a:cs typeface="Arial" pitchFamily="34" charset="0"/>
                        </a:rPr>
                        <a:t> excellent clinical </a:t>
                      </a:r>
                      <a:r>
                        <a:rPr lang="en-US" sz="1400" b="1" i="0" u="none" strike="noStrike" dirty="0">
                          <a:solidFill>
                            <a:srgbClr val="FFFFFF"/>
                          </a:solidFill>
                          <a:effectLst/>
                          <a:latin typeface="Arial" pitchFamily="34" charset="0"/>
                          <a:cs typeface="Arial" pitchFamily="34" charset="0"/>
                        </a:rPr>
                        <a:t>care. </a:t>
                      </a:r>
                    </a:p>
                  </a:txBody>
                  <a:tcPr marL="150907" marR="6288" marT="6288" marB="0" anchor="ctr">
                    <a:lnL w="19050" cap="flat" cmpd="sng" algn="ctr">
                      <a:solidFill>
                        <a:srgbClr val="000000"/>
                      </a:solidFill>
                      <a:prstDash val="solid"/>
                      <a:round/>
                      <a:headEnd type="none" w="med" len="med"/>
                      <a:tailEnd type="none" w="med" len="med"/>
                    </a:lnL>
                    <a:lnR>
                      <a:noFill/>
                    </a:lnR>
                    <a:lnT w="190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4F81BD"/>
                    </a:solidFill>
                  </a:tcPr>
                </a:tc>
                <a:tc>
                  <a:txBody>
                    <a:bodyPr/>
                    <a:lstStyle/>
                    <a:p>
                      <a:pPr marL="401638" indent="-401638" algn="l" fontAlgn="ctr"/>
                      <a:r>
                        <a:rPr lang="en-US" sz="1400" b="0" i="0" u="none" strike="noStrike" dirty="0">
                          <a:effectLst/>
                          <a:latin typeface="Arial" pitchFamily="34" charset="0"/>
                          <a:cs typeface="Arial" pitchFamily="34" charset="0"/>
                        </a:rPr>
                        <a:t>1.1:   </a:t>
                      </a:r>
                      <a:r>
                        <a:rPr lang="en-US" sz="1400" b="0" i="0" u="none" strike="noStrike" dirty="0" smtClean="0">
                          <a:effectLst/>
                          <a:latin typeface="Arial" pitchFamily="34" charset="0"/>
                          <a:cs typeface="Arial" pitchFamily="34" charset="0"/>
                        </a:rPr>
                        <a:t>Develop </a:t>
                      </a:r>
                      <a:r>
                        <a:rPr lang="en-US" sz="1400" b="0" i="0" u="none" strike="noStrike" dirty="0">
                          <a:effectLst/>
                          <a:latin typeface="Arial" pitchFamily="34" charset="0"/>
                          <a:cs typeface="Arial" pitchFamily="34" charset="0"/>
                        </a:rPr>
                        <a:t>a superior patient-centered clinical practice.</a:t>
                      </a:r>
                    </a:p>
                  </a:txBody>
                  <a:tcPr marL="150907" marR="6288" marT="6288" marB="0" anchor="ctr">
                    <a:lnL>
                      <a:noFill/>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rgbClr val="D8D8D8"/>
                    </a:solidFill>
                  </a:tcPr>
                </a:tc>
              </a:tr>
              <a:tr h="690054">
                <a:tc vMerge="1">
                  <a:txBody>
                    <a:bodyPr/>
                    <a:lstStyle/>
                    <a:p>
                      <a:endParaRPr lang="en-US"/>
                    </a:p>
                  </a:txBody>
                  <a:tcPr/>
                </a:tc>
                <a:tc>
                  <a:txBody>
                    <a:bodyPr/>
                    <a:lstStyle/>
                    <a:p>
                      <a:pPr marL="514350" indent="-514350" algn="l" fontAlgn="ctr"/>
                      <a:r>
                        <a:rPr lang="en-US" sz="1400" b="0" i="0" u="none" strike="noStrike" kern="1200" dirty="0">
                          <a:solidFill>
                            <a:schemeClr val="tx1"/>
                          </a:solidFill>
                          <a:effectLst/>
                          <a:latin typeface="Arial" pitchFamily="34" charset="0"/>
                          <a:ea typeface="+mn-ea"/>
                          <a:cs typeface="Arial" pitchFamily="34" charset="0"/>
                        </a:rPr>
                        <a:t>1.2:   </a:t>
                      </a:r>
                      <a:r>
                        <a:rPr lang="en-US" sz="1400" b="0" i="0" u="none" strike="noStrike" kern="1200" dirty="0" smtClean="0">
                          <a:solidFill>
                            <a:schemeClr val="tx1"/>
                          </a:solidFill>
                          <a:effectLst/>
                          <a:latin typeface="Arial" pitchFamily="34" charset="0"/>
                          <a:ea typeface="+mn-ea"/>
                          <a:cs typeface="Arial" pitchFamily="34" charset="0"/>
                        </a:rPr>
                        <a:t>Expand selected subspecialty clinical services.</a:t>
                      </a:r>
                    </a:p>
                  </a:txBody>
                  <a:tcPr marL="150907" marR="6288" marT="6288" marB="0" anchor="ctr">
                    <a:lnL>
                      <a:noFill/>
                    </a:lnL>
                    <a:lnR w="19050" cap="flat" cmpd="sng" algn="ctr">
                      <a:solidFill>
                        <a:srgbClr val="000000"/>
                      </a:solidFill>
                      <a:prstDash val="solid"/>
                      <a:round/>
                      <a:headEnd type="none" w="med" len="med"/>
                      <a:tailEnd type="none" w="med" len="med"/>
                    </a:lnR>
                    <a:lnT>
                      <a:noFill/>
                    </a:lnT>
                    <a:lnB>
                      <a:noFill/>
                    </a:lnB>
                    <a:solidFill>
                      <a:srgbClr val="D8D8D8"/>
                    </a:solidFill>
                  </a:tcPr>
                </a:tc>
              </a:tr>
              <a:tr h="590106">
                <a:tc vMerge="1">
                  <a:txBody>
                    <a:bodyPr/>
                    <a:lstStyle/>
                    <a:p>
                      <a:endParaRPr lang="en-US"/>
                    </a:p>
                  </a:txBody>
                  <a:tcPr/>
                </a:tc>
                <a:tc>
                  <a:txBody>
                    <a:bodyPr/>
                    <a:lstStyle/>
                    <a:p>
                      <a:pPr marL="401638" indent="-401638" algn="l" fontAlgn="ctr"/>
                      <a:r>
                        <a:rPr lang="en-US" sz="1400" b="0" i="0" u="none" strike="noStrike" kern="1200" dirty="0" smtClean="0">
                          <a:solidFill>
                            <a:schemeClr val="tx1"/>
                          </a:solidFill>
                          <a:effectLst/>
                          <a:latin typeface="Arial" pitchFamily="34" charset="0"/>
                          <a:ea typeface="+mn-ea"/>
                          <a:cs typeface="Arial" pitchFamily="34" charset="0"/>
                        </a:rPr>
                        <a:t>1.3:   Cultivate a strong network of primary care and specialty practices.</a:t>
                      </a:r>
                    </a:p>
                  </a:txBody>
                  <a:tcPr marL="150907" marR="6288" marT="6288" marB="0" anchor="ctr">
                    <a:lnL>
                      <a:noFill/>
                    </a:lnL>
                    <a:lnR w="19050" cap="flat" cmpd="sng" algn="ctr">
                      <a:solidFill>
                        <a:srgbClr val="000000"/>
                      </a:solidFill>
                      <a:prstDash val="solid"/>
                      <a:round/>
                      <a:headEnd type="none" w="med" len="med"/>
                      <a:tailEnd type="none" w="med" len="med"/>
                    </a:lnR>
                    <a:lnT>
                      <a:noFill/>
                    </a:lnT>
                    <a:lnB>
                      <a:noFill/>
                    </a:lnB>
                    <a:solidFill>
                      <a:srgbClr val="D8D8D8"/>
                    </a:solidFill>
                  </a:tcPr>
                </a:tc>
              </a:tr>
              <a:tr h="836023">
                <a:tc vMerge="1">
                  <a:txBody>
                    <a:bodyPr/>
                    <a:lstStyle/>
                    <a:p>
                      <a:endParaRPr lang="en-US"/>
                    </a:p>
                  </a:txBody>
                  <a:tcPr/>
                </a:tc>
                <a:tc>
                  <a:txBody>
                    <a:bodyPr/>
                    <a:lstStyle/>
                    <a:p>
                      <a:pPr marL="396875" indent="-396875" algn="l" fontAlgn="ctr"/>
                      <a:r>
                        <a:rPr lang="en-US" sz="1400" b="0" i="0" u="none" strike="noStrike" dirty="0">
                          <a:effectLst/>
                          <a:latin typeface="Arial" pitchFamily="34" charset="0"/>
                          <a:cs typeface="Arial" pitchFamily="34" charset="0"/>
                        </a:rPr>
                        <a:t>1.4:   </a:t>
                      </a:r>
                      <a:r>
                        <a:rPr lang="en-US" sz="1400" b="0" i="0" u="none" strike="noStrike" dirty="0" smtClean="0">
                          <a:effectLst/>
                          <a:latin typeface="Arial" pitchFamily="34" charset="0"/>
                          <a:cs typeface="Arial" pitchFamily="34" charset="0"/>
                        </a:rPr>
                        <a:t>Lead </a:t>
                      </a:r>
                      <a:r>
                        <a:rPr lang="en-US" sz="1400" b="0" i="0" u="none" strike="noStrike" dirty="0">
                          <a:effectLst/>
                          <a:latin typeface="Arial" pitchFamily="34" charset="0"/>
                          <a:cs typeface="Arial" pitchFamily="34" charset="0"/>
                        </a:rPr>
                        <a:t>Western New York in the transformation of health care delivery systems.</a:t>
                      </a:r>
                    </a:p>
                  </a:txBody>
                  <a:tcPr marL="150907" marR="6288" marT="6288" marB="0" anchor="ctr">
                    <a:lnL>
                      <a:noFill/>
                    </a:lnL>
                    <a:lnR w="19050" cap="flat" cmpd="sng" algn="ctr">
                      <a:solidFill>
                        <a:srgbClr val="000000"/>
                      </a:solidFill>
                      <a:prstDash val="solid"/>
                      <a:round/>
                      <a:headEnd type="none" w="med" len="med"/>
                      <a:tailEnd type="none" w="med" len="med"/>
                    </a:lnR>
                    <a:lnT>
                      <a:noFill/>
                    </a:lnT>
                    <a:lnB w="19050" cap="flat" cmpd="sng" algn="ctr">
                      <a:solidFill>
                        <a:schemeClr val="tx1"/>
                      </a:solidFill>
                      <a:prstDash val="solid"/>
                      <a:round/>
                      <a:headEnd type="none" w="med" len="med"/>
                      <a:tailEnd type="none" w="med" len="med"/>
                    </a:lnB>
                    <a:solidFill>
                      <a:srgbClr val="D8D8D8"/>
                    </a:solidFill>
                  </a:tcPr>
                </a:tc>
              </a:tr>
            </a:tbl>
          </a:graphicData>
        </a:graphic>
      </p:graphicFrame>
      <p:sp>
        <p:nvSpPr>
          <p:cNvPr id="5" name="Text Box 11"/>
          <p:cNvSpPr txBox="1">
            <a:spLocks noChangeArrowheads="1"/>
          </p:cNvSpPr>
          <p:nvPr/>
        </p:nvSpPr>
        <p:spPr bwMode="auto">
          <a:xfrm>
            <a:off x="-28136" y="478975"/>
            <a:ext cx="8865446" cy="400103"/>
          </a:xfrm>
          <a:prstGeom prst="rect">
            <a:avLst/>
          </a:prstGeom>
          <a:noFill/>
          <a:ln w="9525">
            <a:noFill/>
            <a:miter lim="800000"/>
            <a:headEnd/>
            <a:tailEnd/>
          </a:ln>
          <a:scene3d>
            <a:camera prst="orthographicFront"/>
            <a:lightRig rig="threePt" dir="t"/>
          </a:scene3d>
          <a:sp3d>
            <a:bevelT/>
          </a:sp3d>
        </p:spPr>
        <p:txBody>
          <a:bodyPr wrap="square" lIns="91434" tIns="45717" rIns="91434" bIns="45717">
            <a:spAutoFit/>
          </a:bodyPr>
          <a:lstStyle/>
          <a:p>
            <a:pPr algn="l">
              <a:spcBef>
                <a:spcPct val="50000"/>
              </a:spcBef>
            </a:pPr>
            <a:r>
              <a:rPr lang="en-US" sz="2000" b="1" dirty="0" smtClean="0">
                <a:solidFill>
                  <a:srgbClr val="0070C0"/>
                </a:solidFill>
              </a:rPr>
              <a:t>Goal 1.  </a:t>
            </a:r>
            <a:r>
              <a:rPr lang="en-US" sz="2000" b="1" dirty="0" smtClean="0"/>
              <a:t>Detailed Strategies and Tactics</a:t>
            </a:r>
            <a:endParaRPr lang="en-US" sz="2000" b="1" dirty="0">
              <a:solidFill>
                <a:srgbClr val="FF0000"/>
              </a:solidFill>
            </a:endParaRPr>
          </a:p>
        </p:txBody>
      </p:sp>
    </p:spTree>
    <p:extLst>
      <p:ext uri="{BB962C8B-B14F-4D97-AF65-F5344CB8AC3E}">
        <p14:creationId xmlns:p14="http://schemas.microsoft.com/office/powerpoint/2010/main" val="4190276161"/>
      </p:ext>
    </p:extLst>
  </p:cSld>
  <p:clrMapOvr>
    <a:masterClrMapping/>
  </p:clrMapOvr>
  <p:transition spd="slow"/>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5" name="AutoShape 6"/>
          <p:cNvSpPr>
            <a:spLocks noChangeArrowheads="1"/>
          </p:cNvSpPr>
          <p:nvPr/>
        </p:nvSpPr>
        <p:spPr bwMode="auto">
          <a:xfrm>
            <a:off x="95250" y="1406069"/>
            <a:ext cx="1673225" cy="504825"/>
          </a:xfrm>
          <a:prstGeom prst="homePlate">
            <a:avLst>
              <a:gd name="adj" fmla="val 98636"/>
            </a:avLst>
          </a:prstGeom>
          <a:solidFill>
            <a:schemeClr val="tx1"/>
          </a:solidFill>
          <a:ln w="9525">
            <a:solidFill>
              <a:schemeClr val="tx1"/>
            </a:solidFill>
            <a:miter lim="800000"/>
            <a:headEnd/>
            <a:tailEnd/>
          </a:ln>
        </p:spPr>
        <p:txBody>
          <a:bodyPr wrap="none" anchor="ctr"/>
          <a:lstStyle/>
          <a:p>
            <a:r>
              <a:rPr lang="en-US" sz="1600" b="1" i="1" dirty="0">
                <a:solidFill>
                  <a:schemeClr val="bg1"/>
                </a:solidFill>
              </a:rPr>
              <a:t>Strategy </a:t>
            </a:r>
            <a:r>
              <a:rPr lang="en-US" sz="1600" b="1" i="1" dirty="0" smtClean="0">
                <a:solidFill>
                  <a:schemeClr val="bg1"/>
                </a:solidFill>
              </a:rPr>
              <a:t>1.1</a:t>
            </a:r>
            <a:endParaRPr lang="en-US" sz="1600" b="1" i="1" dirty="0">
              <a:solidFill>
                <a:schemeClr val="bg1"/>
              </a:solidFill>
            </a:endParaRPr>
          </a:p>
        </p:txBody>
      </p:sp>
      <p:sp>
        <p:nvSpPr>
          <p:cNvPr id="8" name="Text Box 8"/>
          <p:cNvSpPr txBox="1">
            <a:spLocks noChangeArrowheads="1"/>
          </p:cNvSpPr>
          <p:nvPr/>
        </p:nvSpPr>
        <p:spPr bwMode="auto">
          <a:xfrm>
            <a:off x="1838044" y="1489204"/>
            <a:ext cx="7158038" cy="338554"/>
          </a:xfrm>
          <a:prstGeom prst="rect">
            <a:avLst/>
          </a:prstGeom>
          <a:solidFill>
            <a:schemeClr val="bg2"/>
          </a:solidFill>
          <a:ln w="9525">
            <a:solidFill>
              <a:schemeClr val="tx1"/>
            </a:solidFill>
            <a:miter lim="800000"/>
            <a:headEnd/>
            <a:tailEnd/>
          </a:ln>
          <a:effectLst>
            <a:outerShdw blurRad="50800" dist="38100" dir="5400000" algn="t" rotWithShape="0">
              <a:prstClr val="black">
                <a:alpha val="40000"/>
              </a:prstClr>
            </a:outerShdw>
          </a:effectLst>
        </p:spPr>
        <p:txBody>
          <a:bodyPr>
            <a:spAutoFit/>
          </a:bodyPr>
          <a:lstStyle/>
          <a:p>
            <a:pPr algn="l"/>
            <a:r>
              <a:rPr lang="en-US" sz="1600" b="1" dirty="0"/>
              <a:t>Develop a superior patient-centered clinical practice</a:t>
            </a:r>
            <a:r>
              <a:rPr lang="en-US" sz="1600" b="1" dirty="0" smtClean="0"/>
              <a:t>.</a:t>
            </a:r>
            <a:endParaRPr lang="en-US" sz="1600" b="1" dirty="0"/>
          </a:p>
        </p:txBody>
      </p:sp>
      <p:sp>
        <p:nvSpPr>
          <p:cNvPr id="6" name="TextBox 5"/>
          <p:cNvSpPr txBox="1">
            <a:spLocks noChangeArrowheads="1"/>
          </p:cNvSpPr>
          <p:nvPr/>
        </p:nvSpPr>
        <p:spPr bwMode="auto">
          <a:xfrm>
            <a:off x="288871" y="2085816"/>
            <a:ext cx="8707211" cy="3691780"/>
          </a:xfrm>
          <a:prstGeom prst="rect">
            <a:avLst/>
          </a:prstGeom>
          <a:solidFill>
            <a:schemeClr val="bg1"/>
          </a:solidFill>
          <a:ln w="9525">
            <a:noFill/>
            <a:miter lim="800000"/>
            <a:headEnd/>
            <a:tailEnd/>
          </a:ln>
        </p:spPr>
        <p:txBody>
          <a:bodyPr wrap="square">
            <a:spAutoFit/>
          </a:bodyPr>
          <a:lstStyle/>
          <a:p>
            <a:pPr marL="342900" indent="-342900" algn="l">
              <a:spcAft>
                <a:spcPts val="0"/>
              </a:spcAft>
            </a:pPr>
            <a:r>
              <a:rPr lang="en-US" sz="1400" b="1" u="sng" dirty="0" smtClean="0"/>
              <a:t>Preliminary Tactics</a:t>
            </a:r>
            <a:r>
              <a:rPr lang="en-US" sz="1400" dirty="0" smtClean="0"/>
              <a:t>:</a:t>
            </a:r>
          </a:p>
          <a:p>
            <a:pPr marL="342900" lvl="1" indent="-342900" algn="l">
              <a:lnSpc>
                <a:spcPct val="115000"/>
              </a:lnSpc>
              <a:spcBef>
                <a:spcPts val="600"/>
              </a:spcBef>
              <a:spcAft>
                <a:spcPts val="600"/>
              </a:spcAft>
              <a:buFont typeface="+mj-lt"/>
              <a:buAutoNum type="alphaLcPeriod"/>
            </a:pPr>
            <a:r>
              <a:rPr lang="en-US" sz="1400" b="1" dirty="0"/>
              <a:t>Create a culture where every member of the clinical team recognizes the importance of </a:t>
            </a:r>
            <a:r>
              <a:rPr lang="en-US" sz="1400" b="1" dirty="0" smtClean="0"/>
              <a:t>the </a:t>
            </a:r>
            <a:r>
              <a:rPr lang="en-US" sz="1400" b="1" dirty="0"/>
              <a:t>patient and family experience.</a:t>
            </a:r>
          </a:p>
          <a:p>
            <a:pPr marL="857250" lvl="2" indent="-400050" algn="l">
              <a:lnSpc>
                <a:spcPct val="115000"/>
              </a:lnSpc>
              <a:spcBef>
                <a:spcPts val="600"/>
              </a:spcBef>
              <a:spcAft>
                <a:spcPts val="600"/>
              </a:spcAft>
              <a:buFont typeface="+mj-lt"/>
              <a:buAutoNum type="romanLcPeriod"/>
            </a:pPr>
            <a:r>
              <a:rPr lang="en-US" sz="1400" dirty="0"/>
              <a:t>Regularly measure and report on patient satisfaction in all settings.</a:t>
            </a:r>
          </a:p>
          <a:p>
            <a:pPr marL="857250" lvl="2" indent="-400050" algn="l">
              <a:lnSpc>
                <a:spcPct val="115000"/>
              </a:lnSpc>
              <a:spcBef>
                <a:spcPts val="600"/>
              </a:spcBef>
              <a:spcAft>
                <a:spcPts val="600"/>
              </a:spcAft>
              <a:buFont typeface="+mj-lt"/>
              <a:buAutoNum type="romanLcPeriod"/>
            </a:pPr>
            <a:r>
              <a:rPr lang="en-US" sz="1400" dirty="0"/>
              <a:t>Provide customer </a:t>
            </a:r>
            <a:r>
              <a:rPr lang="en-US" sz="1400" dirty="0" smtClean="0"/>
              <a:t>service </a:t>
            </a:r>
            <a:r>
              <a:rPr lang="en-US" sz="1400" dirty="0"/>
              <a:t>training for all faculty and staff.</a:t>
            </a:r>
          </a:p>
          <a:p>
            <a:pPr marL="342900" lvl="1" indent="-342900" algn="l">
              <a:lnSpc>
                <a:spcPct val="115000"/>
              </a:lnSpc>
              <a:spcBef>
                <a:spcPts val="600"/>
              </a:spcBef>
              <a:spcAft>
                <a:spcPts val="600"/>
              </a:spcAft>
              <a:buFont typeface="+mj-lt"/>
              <a:buAutoNum type="alphaLcPeriod"/>
            </a:pPr>
            <a:r>
              <a:rPr lang="en-US" sz="1400" b="1" dirty="0"/>
              <a:t>Implement efficient scheduling systems for patients and referring physicians.</a:t>
            </a:r>
          </a:p>
          <a:p>
            <a:pPr marL="857250" lvl="2" indent="-400050" algn="l">
              <a:lnSpc>
                <a:spcPct val="115000"/>
              </a:lnSpc>
              <a:spcBef>
                <a:spcPts val="600"/>
              </a:spcBef>
              <a:spcAft>
                <a:spcPts val="600"/>
              </a:spcAft>
              <a:buFont typeface="+mj-lt"/>
              <a:buAutoNum type="romanLcPeriod"/>
            </a:pPr>
            <a:r>
              <a:rPr lang="en-US" sz="1400" dirty="0"/>
              <a:t>Implement a central scheduling service/number for patients and referring physicians.</a:t>
            </a:r>
          </a:p>
          <a:p>
            <a:pPr marL="857250" marR="0" lvl="2" indent="-400050" algn="l">
              <a:lnSpc>
                <a:spcPct val="115000"/>
              </a:lnSpc>
              <a:spcBef>
                <a:spcPts val="600"/>
              </a:spcBef>
              <a:spcAft>
                <a:spcPts val="600"/>
              </a:spcAft>
              <a:buFont typeface="+mj-lt"/>
              <a:buAutoNum type="romanLcPeriod"/>
            </a:pPr>
            <a:r>
              <a:rPr lang="en-US" sz="1400" dirty="0" smtClean="0"/>
              <a:t>Create </a:t>
            </a:r>
            <a:r>
              <a:rPr lang="en-US" sz="1400" dirty="0"/>
              <a:t>patient and physician </a:t>
            </a:r>
            <a:r>
              <a:rPr lang="en-US" sz="1400" dirty="0" smtClean="0"/>
              <a:t>website portals</a:t>
            </a:r>
            <a:r>
              <a:rPr lang="en-US" sz="1400" dirty="0"/>
              <a:t>. </a:t>
            </a:r>
          </a:p>
          <a:p>
            <a:pPr marL="857250" lvl="2" indent="-400050" algn="l">
              <a:lnSpc>
                <a:spcPct val="115000"/>
              </a:lnSpc>
              <a:spcBef>
                <a:spcPts val="600"/>
              </a:spcBef>
              <a:spcAft>
                <a:spcPts val="600"/>
              </a:spcAft>
              <a:buFont typeface="+mj-lt"/>
              <a:buAutoNum type="romanLcPeriod"/>
            </a:pPr>
            <a:r>
              <a:rPr lang="en-US" sz="1400" dirty="0" smtClean="0"/>
              <a:t>Offer </a:t>
            </a:r>
            <a:r>
              <a:rPr lang="en-US" sz="1400" dirty="0"/>
              <a:t>“One Stop Shopping” services for labs and diagnostics.</a:t>
            </a:r>
          </a:p>
          <a:p>
            <a:pPr marL="342900" lvl="1" indent="-342900" algn="l">
              <a:lnSpc>
                <a:spcPct val="115000"/>
              </a:lnSpc>
              <a:spcBef>
                <a:spcPts val="600"/>
              </a:spcBef>
              <a:spcAft>
                <a:spcPts val="600"/>
              </a:spcAft>
              <a:buFont typeface="+mj-lt"/>
              <a:buAutoNum type="alphaLcPeriod"/>
            </a:pPr>
            <a:r>
              <a:rPr lang="en-US" sz="1400" b="1" dirty="0"/>
              <a:t>Evaluate </a:t>
            </a:r>
            <a:r>
              <a:rPr lang="en-US" sz="1400" b="1" dirty="0" smtClean="0"/>
              <a:t>use </a:t>
            </a:r>
            <a:r>
              <a:rPr lang="en-US" sz="1400" b="1" dirty="0"/>
              <a:t>of electronic media </a:t>
            </a:r>
            <a:r>
              <a:rPr lang="en-US" sz="1400" b="1" dirty="0" smtClean="0"/>
              <a:t>to </a:t>
            </a:r>
            <a:r>
              <a:rPr lang="en-US" sz="1400" b="1" dirty="0"/>
              <a:t>increase the success of patient education</a:t>
            </a:r>
            <a:r>
              <a:rPr lang="en-US" sz="1400" b="1" dirty="0" smtClean="0"/>
              <a:t>.</a:t>
            </a:r>
            <a:endParaRPr lang="en-US" sz="1400" b="1" dirty="0"/>
          </a:p>
        </p:txBody>
      </p:sp>
      <p:sp>
        <p:nvSpPr>
          <p:cNvPr id="13" name="Text Box 11"/>
          <p:cNvSpPr txBox="1">
            <a:spLocks noChangeArrowheads="1"/>
          </p:cNvSpPr>
          <p:nvPr/>
        </p:nvSpPr>
        <p:spPr bwMode="auto">
          <a:xfrm>
            <a:off x="130636" y="633447"/>
            <a:ext cx="8865446" cy="584769"/>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square" lIns="91434" tIns="45717" rIns="91434" bIns="45717">
            <a:spAutoFit/>
          </a:bodyPr>
          <a:lstStyle/>
          <a:p>
            <a:pPr algn="l">
              <a:spcBef>
                <a:spcPct val="50000"/>
              </a:spcBef>
            </a:pPr>
            <a:r>
              <a:rPr lang="en-US" sz="1600" b="1" u="sng" dirty="0" smtClean="0">
                <a:solidFill>
                  <a:schemeClr val="bg1"/>
                </a:solidFill>
                <a:effectLst>
                  <a:outerShdw blurRad="38100" dist="38100" dir="2700000" algn="tl">
                    <a:srgbClr val="000000">
                      <a:alpha val="43137"/>
                    </a:srgbClr>
                  </a:outerShdw>
                </a:effectLst>
                <a:latin typeface="Arial" pitchFamily="34" charset="0"/>
                <a:cs typeface="Arial" pitchFamily="34" charset="0"/>
              </a:rPr>
              <a:t>Goal 1</a:t>
            </a:r>
            <a:r>
              <a:rPr lang="en-US" sz="16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  </a:t>
            </a:r>
            <a:r>
              <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rPr>
              <a:t>Strategically build a clinical practice that will be known as a major provider of </a:t>
            </a:r>
            <a:r>
              <a:rPr lang="en-US" sz="16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excellent</a:t>
            </a:r>
            <a:r>
              <a:rPr lang="en-US" sz="1600" b="1" dirty="0" smtClean="0">
                <a:solidFill>
                  <a:srgbClr val="C9FF2F"/>
                </a:solidFill>
                <a:effectLst>
                  <a:outerShdw blurRad="38100" dist="38100" dir="2700000" algn="tl">
                    <a:srgbClr val="000000">
                      <a:alpha val="43137"/>
                    </a:srgbClr>
                  </a:outerShdw>
                </a:effectLst>
                <a:latin typeface="Arial" pitchFamily="34" charset="0"/>
                <a:cs typeface="Arial" pitchFamily="34" charset="0"/>
              </a:rPr>
              <a:t> </a:t>
            </a:r>
            <a:r>
              <a:rPr lang="en-US" sz="16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clinical </a:t>
            </a:r>
            <a:r>
              <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rPr>
              <a:t>care</a:t>
            </a:r>
            <a:r>
              <a:rPr lang="en-US" sz="16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a:t>
            </a:r>
            <a:endPar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endParaRPr>
          </a:p>
        </p:txBody>
      </p:sp>
    </p:spTree>
    <p:extLst>
      <p:ext uri="{BB962C8B-B14F-4D97-AF65-F5344CB8AC3E}">
        <p14:creationId xmlns:p14="http://schemas.microsoft.com/office/powerpoint/2010/main" val="862381749"/>
      </p:ext>
    </p:extLst>
  </p:cSld>
  <p:clrMapOvr>
    <a:masterClrMapping/>
  </p:clrMapOvr>
  <p:transition spd="slow"/>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5" name="AutoShape 6"/>
          <p:cNvSpPr>
            <a:spLocks noChangeArrowheads="1"/>
          </p:cNvSpPr>
          <p:nvPr/>
        </p:nvSpPr>
        <p:spPr bwMode="auto">
          <a:xfrm>
            <a:off x="95250" y="1406069"/>
            <a:ext cx="1673225" cy="504825"/>
          </a:xfrm>
          <a:prstGeom prst="homePlate">
            <a:avLst>
              <a:gd name="adj" fmla="val 98636"/>
            </a:avLst>
          </a:prstGeom>
          <a:solidFill>
            <a:schemeClr val="tx1"/>
          </a:solidFill>
          <a:ln w="9525">
            <a:solidFill>
              <a:schemeClr val="tx1"/>
            </a:solidFill>
            <a:miter lim="800000"/>
            <a:headEnd/>
            <a:tailEnd/>
          </a:ln>
        </p:spPr>
        <p:txBody>
          <a:bodyPr wrap="none" anchor="ctr"/>
          <a:lstStyle/>
          <a:p>
            <a:r>
              <a:rPr lang="en-US" sz="1600" b="1" i="1" dirty="0">
                <a:solidFill>
                  <a:schemeClr val="bg1"/>
                </a:solidFill>
              </a:rPr>
              <a:t>Strategy </a:t>
            </a:r>
            <a:r>
              <a:rPr lang="en-US" sz="1600" b="1" i="1" dirty="0" smtClean="0">
                <a:solidFill>
                  <a:schemeClr val="bg1"/>
                </a:solidFill>
              </a:rPr>
              <a:t>1.1</a:t>
            </a:r>
            <a:endParaRPr lang="en-US" sz="1600" b="1" i="1" dirty="0">
              <a:solidFill>
                <a:schemeClr val="bg1"/>
              </a:solidFill>
            </a:endParaRPr>
          </a:p>
        </p:txBody>
      </p:sp>
      <p:sp>
        <p:nvSpPr>
          <p:cNvPr id="8" name="Text Box 8"/>
          <p:cNvSpPr txBox="1">
            <a:spLocks noChangeArrowheads="1"/>
          </p:cNvSpPr>
          <p:nvPr/>
        </p:nvSpPr>
        <p:spPr bwMode="auto">
          <a:xfrm>
            <a:off x="1838044" y="1489204"/>
            <a:ext cx="7158038" cy="338554"/>
          </a:xfrm>
          <a:prstGeom prst="rect">
            <a:avLst/>
          </a:prstGeom>
          <a:solidFill>
            <a:schemeClr val="bg2"/>
          </a:solidFill>
          <a:ln w="9525">
            <a:solidFill>
              <a:schemeClr val="tx1"/>
            </a:solidFill>
            <a:miter lim="800000"/>
            <a:headEnd/>
            <a:tailEnd/>
          </a:ln>
          <a:effectLst>
            <a:outerShdw blurRad="50800" dist="38100" dir="5400000" algn="t" rotWithShape="0">
              <a:prstClr val="black">
                <a:alpha val="40000"/>
              </a:prstClr>
            </a:outerShdw>
          </a:effectLst>
        </p:spPr>
        <p:txBody>
          <a:bodyPr>
            <a:spAutoFit/>
          </a:bodyPr>
          <a:lstStyle/>
          <a:p>
            <a:pPr algn="l"/>
            <a:r>
              <a:rPr lang="en-US" sz="1600" b="1" dirty="0"/>
              <a:t>Develop a superior patient-centered clinical practice</a:t>
            </a:r>
            <a:r>
              <a:rPr lang="en-US" sz="1600" b="1" dirty="0" smtClean="0"/>
              <a:t>. </a:t>
            </a:r>
            <a:r>
              <a:rPr lang="en-US" sz="1600" b="1" i="1" dirty="0" smtClean="0"/>
              <a:t>(cont’d)</a:t>
            </a:r>
            <a:endParaRPr lang="en-US" sz="1600" b="1" i="1" dirty="0"/>
          </a:p>
        </p:txBody>
      </p:sp>
      <p:sp>
        <p:nvSpPr>
          <p:cNvPr id="6" name="TextBox 5"/>
          <p:cNvSpPr txBox="1">
            <a:spLocks noChangeArrowheads="1"/>
          </p:cNvSpPr>
          <p:nvPr/>
        </p:nvSpPr>
        <p:spPr bwMode="auto">
          <a:xfrm>
            <a:off x="288871" y="2085816"/>
            <a:ext cx="8707211" cy="3108543"/>
          </a:xfrm>
          <a:prstGeom prst="rect">
            <a:avLst/>
          </a:prstGeom>
          <a:solidFill>
            <a:schemeClr val="bg1"/>
          </a:solidFill>
          <a:ln w="9525">
            <a:noFill/>
            <a:miter lim="800000"/>
            <a:headEnd/>
            <a:tailEnd/>
          </a:ln>
        </p:spPr>
        <p:txBody>
          <a:bodyPr wrap="square">
            <a:spAutoFit/>
          </a:bodyPr>
          <a:lstStyle/>
          <a:p>
            <a:pPr marL="342900" indent="-342900" algn="l">
              <a:spcAft>
                <a:spcPts val="0"/>
              </a:spcAft>
            </a:pPr>
            <a:r>
              <a:rPr lang="en-US" sz="1400" b="1" u="sng" dirty="0" smtClean="0"/>
              <a:t>Preliminary Tactics</a:t>
            </a:r>
            <a:r>
              <a:rPr lang="en-US" sz="1400" dirty="0" smtClean="0"/>
              <a:t>:</a:t>
            </a:r>
          </a:p>
          <a:p>
            <a:pPr marL="342900" lvl="1" indent="-342900" algn="l">
              <a:spcBef>
                <a:spcPts val="600"/>
              </a:spcBef>
              <a:spcAft>
                <a:spcPts val="600"/>
              </a:spcAft>
              <a:buFont typeface="+mj-lt"/>
              <a:buAutoNum type="alphaLcPeriod" startAt="4"/>
            </a:pPr>
            <a:r>
              <a:rPr lang="en-US" sz="1400" b="1" dirty="0"/>
              <a:t>Adopt performance standards to address:</a:t>
            </a:r>
          </a:p>
          <a:p>
            <a:pPr marL="857250" lvl="2" indent="-400050" algn="l">
              <a:spcBef>
                <a:spcPts val="600"/>
              </a:spcBef>
              <a:spcAft>
                <a:spcPts val="600"/>
              </a:spcAft>
              <a:buFont typeface="+mj-lt"/>
              <a:buAutoNum type="romanLcPeriod"/>
            </a:pPr>
            <a:r>
              <a:rPr lang="en-US" sz="1400" dirty="0"/>
              <a:t>Hours of operation</a:t>
            </a:r>
            <a:r>
              <a:rPr lang="en-US" sz="1400" dirty="0" smtClean="0"/>
              <a:t>;</a:t>
            </a:r>
          </a:p>
          <a:p>
            <a:pPr marL="857250" lvl="2" indent="-400050" algn="l">
              <a:spcBef>
                <a:spcPts val="600"/>
              </a:spcBef>
              <a:spcAft>
                <a:spcPts val="600"/>
              </a:spcAft>
              <a:buFont typeface="+mj-lt"/>
              <a:buAutoNum type="romanLcPeriod"/>
            </a:pPr>
            <a:r>
              <a:rPr lang="en-US" sz="1400" dirty="0" smtClean="0"/>
              <a:t>Cancellations and changes to clinic schedules;</a:t>
            </a:r>
            <a:endParaRPr lang="en-US" sz="1400" dirty="0"/>
          </a:p>
          <a:p>
            <a:pPr marL="857250" lvl="2" indent="-400050" algn="l">
              <a:spcBef>
                <a:spcPts val="600"/>
              </a:spcBef>
              <a:spcAft>
                <a:spcPts val="600"/>
              </a:spcAft>
              <a:buFont typeface="+mj-lt"/>
              <a:buAutoNum type="romanLcPeriod"/>
            </a:pPr>
            <a:r>
              <a:rPr lang="en-US" sz="1400" dirty="0"/>
              <a:t>Turnaround time for call-backs to patients and referring physicians;</a:t>
            </a:r>
          </a:p>
          <a:p>
            <a:pPr marL="857250" lvl="2" indent="-400050" algn="l">
              <a:spcBef>
                <a:spcPts val="600"/>
              </a:spcBef>
              <a:spcAft>
                <a:spcPts val="600"/>
              </a:spcAft>
              <a:buFont typeface="+mj-lt"/>
              <a:buAutoNum type="romanLcPeriod"/>
            </a:pPr>
            <a:r>
              <a:rPr lang="en-US" sz="1400" dirty="0"/>
              <a:t>Number of patient visits per clinic session;</a:t>
            </a:r>
          </a:p>
          <a:p>
            <a:pPr marL="857250" lvl="2" indent="-400050" algn="l">
              <a:spcBef>
                <a:spcPts val="600"/>
              </a:spcBef>
              <a:spcAft>
                <a:spcPts val="600"/>
              </a:spcAft>
              <a:buFont typeface="+mj-lt"/>
              <a:buAutoNum type="romanLcPeriod"/>
            </a:pPr>
            <a:r>
              <a:rPr lang="en-US" sz="1400" dirty="0"/>
              <a:t>Guidelines for scheduling acute care and </a:t>
            </a:r>
            <a:r>
              <a:rPr lang="en-US" sz="1400" dirty="0" smtClean="0"/>
              <a:t>well-visit </a:t>
            </a:r>
            <a:r>
              <a:rPr lang="en-US" sz="1400" dirty="0"/>
              <a:t>appointments; and</a:t>
            </a:r>
          </a:p>
          <a:p>
            <a:pPr marL="857250" lvl="2" indent="-400050" algn="l">
              <a:spcBef>
                <a:spcPts val="600"/>
              </a:spcBef>
              <a:spcAft>
                <a:spcPts val="600"/>
              </a:spcAft>
              <a:buFont typeface="+mj-lt"/>
              <a:buAutoNum type="romanLcPeriod"/>
            </a:pPr>
            <a:r>
              <a:rPr lang="en-US" sz="1400" dirty="0"/>
              <a:t>Patient satisfaction.</a:t>
            </a:r>
          </a:p>
          <a:p>
            <a:pPr marL="342900" indent="-342900" algn="l">
              <a:spcAft>
                <a:spcPts val="0"/>
              </a:spcAft>
            </a:pPr>
            <a:endParaRPr lang="en-US" sz="1400" dirty="0" smtClean="0"/>
          </a:p>
        </p:txBody>
      </p:sp>
      <p:sp>
        <p:nvSpPr>
          <p:cNvPr id="13" name="Text Box 11"/>
          <p:cNvSpPr txBox="1">
            <a:spLocks noChangeArrowheads="1"/>
          </p:cNvSpPr>
          <p:nvPr/>
        </p:nvSpPr>
        <p:spPr bwMode="auto">
          <a:xfrm>
            <a:off x="130636" y="633447"/>
            <a:ext cx="8865446" cy="584769"/>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square" lIns="91434" tIns="45717" rIns="91434" bIns="45717">
            <a:spAutoFit/>
          </a:bodyPr>
          <a:lstStyle/>
          <a:p>
            <a:pPr algn="l">
              <a:spcBef>
                <a:spcPct val="50000"/>
              </a:spcBef>
            </a:pPr>
            <a:r>
              <a:rPr lang="en-US" sz="1600" b="1" u="sng" dirty="0" smtClean="0">
                <a:solidFill>
                  <a:schemeClr val="bg1"/>
                </a:solidFill>
                <a:effectLst>
                  <a:outerShdw blurRad="38100" dist="38100" dir="2700000" algn="tl">
                    <a:srgbClr val="000000">
                      <a:alpha val="43137"/>
                    </a:srgbClr>
                  </a:outerShdw>
                </a:effectLst>
                <a:latin typeface="Arial" pitchFamily="34" charset="0"/>
                <a:cs typeface="Arial" pitchFamily="34" charset="0"/>
              </a:rPr>
              <a:t>Goal 1</a:t>
            </a:r>
            <a:r>
              <a:rPr lang="en-US" sz="16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  </a:t>
            </a:r>
            <a:r>
              <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rPr>
              <a:t>Strategically build a clinical practice that will be known as a major provider of </a:t>
            </a:r>
            <a:r>
              <a:rPr lang="en-US" sz="16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excellent clinical </a:t>
            </a:r>
            <a:r>
              <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rPr>
              <a:t>care</a:t>
            </a:r>
            <a:r>
              <a:rPr lang="en-US" sz="16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a:t>
            </a:r>
            <a:endPar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endParaRPr>
          </a:p>
        </p:txBody>
      </p:sp>
    </p:spTree>
    <p:extLst>
      <p:ext uri="{BB962C8B-B14F-4D97-AF65-F5344CB8AC3E}">
        <p14:creationId xmlns:p14="http://schemas.microsoft.com/office/powerpoint/2010/main" val="4188459279"/>
      </p:ext>
    </p:extLst>
  </p:cSld>
  <p:clrMapOvr>
    <a:masterClrMapping/>
  </p:clrMapOvr>
  <p:transition spd="slow"/>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5" name="AutoShape 6"/>
          <p:cNvSpPr>
            <a:spLocks noChangeArrowheads="1"/>
          </p:cNvSpPr>
          <p:nvPr/>
        </p:nvSpPr>
        <p:spPr bwMode="auto">
          <a:xfrm>
            <a:off x="95250" y="1251321"/>
            <a:ext cx="1673225" cy="504825"/>
          </a:xfrm>
          <a:prstGeom prst="homePlate">
            <a:avLst>
              <a:gd name="adj" fmla="val 98636"/>
            </a:avLst>
          </a:prstGeom>
          <a:solidFill>
            <a:schemeClr val="tx1"/>
          </a:solidFill>
          <a:ln w="9525">
            <a:solidFill>
              <a:schemeClr val="tx1"/>
            </a:solidFill>
            <a:miter lim="800000"/>
            <a:headEnd/>
            <a:tailEnd/>
          </a:ln>
        </p:spPr>
        <p:txBody>
          <a:bodyPr wrap="none" anchor="ctr"/>
          <a:lstStyle/>
          <a:p>
            <a:r>
              <a:rPr lang="en-US" sz="1600" b="1" i="1" dirty="0">
                <a:solidFill>
                  <a:schemeClr val="bg1"/>
                </a:solidFill>
              </a:rPr>
              <a:t>Strategy </a:t>
            </a:r>
            <a:r>
              <a:rPr lang="en-US" sz="1600" b="1" i="1" dirty="0" smtClean="0">
                <a:solidFill>
                  <a:schemeClr val="bg1"/>
                </a:solidFill>
              </a:rPr>
              <a:t>1.2</a:t>
            </a:r>
            <a:endParaRPr lang="en-US" sz="1600" b="1" i="1" dirty="0">
              <a:solidFill>
                <a:schemeClr val="bg1"/>
              </a:solidFill>
            </a:endParaRPr>
          </a:p>
        </p:txBody>
      </p:sp>
      <p:sp>
        <p:nvSpPr>
          <p:cNvPr id="8" name="Text Box 8"/>
          <p:cNvSpPr txBox="1">
            <a:spLocks noChangeArrowheads="1"/>
          </p:cNvSpPr>
          <p:nvPr/>
        </p:nvSpPr>
        <p:spPr bwMode="auto">
          <a:xfrm>
            <a:off x="1838044" y="1334456"/>
            <a:ext cx="7158038" cy="338554"/>
          </a:xfrm>
          <a:prstGeom prst="rect">
            <a:avLst/>
          </a:prstGeom>
          <a:solidFill>
            <a:schemeClr val="bg2"/>
          </a:solidFill>
          <a:ln w="9525">
            <a:solidFill>
              <a:schemeClr val="tx1"/>
            </a:solidFill>
            <a:miter lim="800000"/>
            <a:headEnd/>
            <a:tailEnd/>
          </a:ln>
          <a:effectLst>
            <a:outerShdw blurRad="50800" dist="38100" dir="5400000" algn="t" rotWithShape="0">
              <a:prstClr val="black">
                <a:alpha val="40000"/>
              </a:prstClr>
            </a:outerShdw>
          </a:effectLst>
        </p:spPr>
        <p:txBody>
          <a:bodyPr>
            <a:spAutoFit/>
          </a:bodyPr>
          <a:lstStyle/>
          <a:p>
            <a:pPr algn="l"/>
            <a:r>
              <a:rPr lang="en-US" sz="1600" b="1" dirty="0"/>
              <a:t>Expand </a:t>
            </a:r>
            <a:r>
              <a:rPr lang="en-US" sz="1600" b="1" dirty="0">
                <a:latin typeface="Arial" pitchFamily="34" charset="0"/>
                <a:cs typeface="Arial" pitchFamily="34" charset="0"/>
              </a:rPr>
              <a:t>selected</a:t>
            </a:r>
            <a:r>
              <a:rPr lang="en-US" sz="1600" b="1" dirty="0"/>
              <a:t> subspecialty clinical services. </a:t>
            </a:r>
          </a:p>
        </p:txBody>
      </p:sp>
      <p:sp>
        <p:nvSpPr>
          <p:cNvPr id="13" name="Text Box 11"/>
          <p:cNvSpPr txBox="1">
            <a:spLocks noChangeArrowheads="1"/>
          </p:cNvSpPr>
          <p:nvPr/>
        </p:nvSpPr>
        <p:spPr bwMode="auto">
          <a:xfrm>
            <a:off x="130636" y="563107"/>
            <a:ext cx="8865446" cy="584769"/>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square" lIns="91434" tIns="45717" rIns="91434" bIns="45717">
            <a:spAutoFit/>
          </a:bodyPr>
          <a:lstStyle/>
          <a:p>
            <a:pPr algn="l">
              <a:spcBef>
                <a:spcPct val="50000"/>
              </a:spcBef>
            </a:pPr>
            <a:r>
              <a:rPr lang="en-US" sz="1600" b="1" u="sng" dirty="0" smtClean="0">
                <a:solidFill>
                  <a:schemeClr val="bg1"/>
                </a:solidFill>
                <a:effectLst>
                  <a:outerShdw blurRad="38100" dist="38100" dir="2700000" algn="tl">
                    <a:srgbClr val="000000">
                      <a:alpha val="43137"/>
                    </a:srgbClr>
                  </a:outerShdw>
                </a:effectLst>
                <a:latin typeface="Arial" pitchFamily="34" charset="0"/>
                <a:cs typeface="Arial" pitchFamily="34" charset="0"/>
              </a:rPr>
              <a:t>Goal 1</a:t>
            </a:r>
            <a:r>
              <a:rPr lang="en-US" sz="16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  </a:t>
            </a:r>
            <a:r>
              <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rPr>
              <a:t>Strategically build a clinical practice that will be known as a major provider of </a:t>
            </a:r>
            <a:r>
              <a:rPr lang="en-US" sz="16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excellent</a:t>
            </a:r>
            <a:r>
              <a:rPr lang="en-US" sz="1600" b="1" dirty="0" smtClean="0">
                <a:solidFill>
                  <a:srgbClr val="C9FF2F"/>
                </a:solidFill>
                <a:effectLst>
                  <a:outerShdw blurRad="38100" dist="38100" dir="2700000" algn="tl">
                    <a:srgbClr val="000000">
                      <a:alpha val="43137"/>
                    </a:srgbClr>
                  </a:outerShdw>
                </a:effectLst>
                <a:latin typeface="Arial" pitchFamily="34" charset="0"/>
                <a:cs typeface="Arial" pitchFamily="34" charset="0"/>
              </a:rPr>
              <a:t> </a:t>
            </a:r>
            <a:r>
              <a:rPr lang="en-US" sz="16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clinical </a:t>
            </a:r>
            <a:r>
              <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rPr>
              <a:t>care</a:t>
            </a:r>
            <a:r>
              <a:rPr lang="en-US" sz="16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a:t>
            </a:r>
            <a:endPar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endParaRPr>
          </a:p>
        </p:txBody>
      </p:sp>
      <p:sp>
        <p:nvSpPr>
          <p:cNvPr id="9" name="TextBox 8"/>
          <p:cNvSpPr txBox="1">
            <a:spLocks noChangeArrowheads="1"/>
          </p:cNvSpPr>
          <p:nvPr/>
        </p:nvSpPr>
        <p:spPr bwMode="auto">
          <a:xfrm>
            <a:off x="288870" y="1794131"/>
            <a:ext cx="8707211" cy="815608"/>
          </a:xfrm>
          <a:prstGeom prst="rect">
            <a:avLst/>
          </a:prstGeom>
          <a:solidFill>
            <a:schemeClr val="bg1"/>
          </a:solidFill>
          <a:ln w="9525">
            <a:noFill/>
            <a:miter lim="800000"/>
            <a:headEnd/>
            <a:tailEnd/>
          </a:ln>
        </p:spPr>
        <p:txBody>
          <a:bodyPr wrap="square">
            <a:spAutoFit/>
          </a:bodyPr>
          <a:lstStyle/>
          <a:p>
            <a:pPr marL="342900" indent="-342900" algn="l">
              <a:spcAft>
                <a:spcPts val="0"/>
              </a:spcAft>
            </a:pPr>
            <a:r>
              <a:rPr lang="en-US" sz="1400" b="1" u="sng" dirty="0" smtClean="0">
                <a:latin typeface="Arial" pitchFamily="34" charset="0"/>
                <a:cs typeface="Arial" pitchFamily="34" charset="0"/>
              </a:rPr>
              <a:t>Preliminary Tactics</a:t>
            </a:r>
            <a:r>
              <a:rPr lang="en-US" sz="1400" dirty="0" smtClean="0">
                <a:latin typeface="Arial" pitchFamily="34" charset="0"/>
                <a:cs typeface="Arial" pitchFamily="34" charset="0"/>
              </a:rPr>
              <a:t>:</a:t>
            </a:r>
            <a:endParaRPr lang="en-US" sz="1400" b="1" dirty="0" smtClean="0">
              <a:latin typeface="Arial" pitchFamily="34" charset="0"/>
              <a:cs typeface="Arial" pitchFamily="34" charset="0"/>
            </a:endParaRPr>
          </a:p>
          <a:p>
            <a:pPr marL="342900" lvl="1" indent="-342900" algn="l">
              <a:spcBef>
                <a:spcPts val="600"/>
              </a:spcBef>
              <a:spcAft>
                <a:spcPts val="600"/>
              </a:spcAft>
              <a:buFont typeface="+mj-lt"/>
              <a:buAutoNum type="alphaLcPeriod"/>
            </a:pPr>
            <a:r>
              <a:rPr lang="en-US" sz="1400" b="1" dirty="0" smtClean="0">
                <a:latin typeface="Arial" pitchFamily="34" charset="0"/>
                <a:cs typeface="Arial" pitchFamily="34" charset="0"/>
              </a:rPr>
              <a:t>Grow selected subspecialty programs identified using a criteria-based assessment.  </a:t>
            </a:r>
            <a:r>
              <a:rPr lang="en-US" sz="1400" b="1" i="1" dirty="0" smtClean="0">
                <a:latin typeface="Arial" pitchFamily="34" charset="0"/>
                <a:cs typeface="Arial" pitchFamily="34" charset="0"/>
              </a:rPr>
              <a:t>(See Appendix A for criteria-based scoring)</a:t>
            </a:r>
            <a:endParaRPr lang="en-US" sz="1400" b="1" i="1" dirty="0">
              <a:latin typeface="Arial" pitchFamily="34" charset="0"/>
              <a:cs typeface="Arial" pitchFamily="34" charset="0"/>
            </a:endParaRPr>
          </a:p>
        </p:txBody>
      </p:sp>
      <p:grpSp>
        <p:nvGrpSpPr>
          <p:cNvPr id="6" name="Group 5"/>
          <p:cNvGrpSpPr/>
          <p:nvPr/>
        </p:nvGrpSpPr>
        <p:grpSpPr>
          <a:xfrm>
            <a:off x="672999" y="2565746"/>
            <a:ext cx="7709002" cy="3925840"/>
            <a:chOff x="672999" y="2394296"/>
            <a:chExt cx="7709002" cy="3925840"/>
          </a:xfrm>
        </p:grpSpPr>
        <p:sp>
          <p:nvSpPr>
            <p:cNvPr id="10" name="Freeform 9"/>
            <p:cNvSpPr/>
            <p:nvPr/>
          </p:nvSpPr>
          <p:spPr>
            <a:xfrm>
              <a:off x="672999" y="2394296"/>
              <a:ext cx="7709002" cy="3925840"/>
            </a:xfrm>
            <a:custGeom>
              <a:avLst/>
              <a:gdLst>
                <a:gd name="connsiteX0" fmla="*/ 0 w 7709002"/>
                <a:gd name="connsiteY0" fmla="*/ 333696 h 3925840"/>
                <a:gd name="connsiteX1" fmla="*/ 333696 w 7709002"/>
                <a:gd name="connsiteY1" fmla="*/ 0 h 3925840"/>
                <a:gd name="connsiteX2" fmla="*/ 7375306 w 7709002"/>
                <a:gd name="connsiteY2" fmla="*/ 0 h 3925840"/>
                <a:gd name="connsiteX3" fmla="*/ 7709002 w 7709002"/>
                <a:gd name="connsiteY3" fmla="*/ 333696 h 3925840"/>
                <a:gd name="connsiteX4" fmla="*/ 7709002 w 7709002"/>
                <a:gd name="connsiteY4" fmla="*/ 3592144 h 3925840"/>
                <a:gd name="connsiteX5" fmla="*/ 7375306 w 7709002"/>
                <a:gd name="connsiteY5" fmla="*/ 3925840 h 3925840"/>
                <a:gd name="connsiteX6" fmla="*/ 333696 w 7709002"/>
                <a:gd name="connsiteY6" fmla="*/ 3925840 h 3925840"/>
                <a:gd name="connsiteX7" fmla="*/ 0 w 7709002"/>
                <a:gd name="connsiteY7" fmla="*/ 3592144 h 3925840"/>
                <a:gd name="connsiteX8" fmla="*/ 0 w 7709002"/>
                <a:gd name="connsiteY8" fmla="*/ 333696 h 3925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709002" h="3925840">
                  <a:moveTo>
                    <a:pt x="0" y="333696"/>
                  </a:moveTo>
                  <a:cubicBezTo>
                    <a:pt x="0" y="149401"/>
                    <a:pt x="149401" y="0"/>
                    <a:pt x="333696" y="0"/>
                  </a:cubicBezTo>
                  <a:lnTo>
                    <a:pt x="7375306" y="0"/>
                  </a:lnTo>
                  <a:cubicBezTo>
                    <a:pt x="7559601" y="0"/>
                    <a:pt x="7709002" y="149401"/>
                    <a:pt x="7709002" y="333696"/>
                  </a:cubicBezTo>
                  <a:lnTo>
                    <a:pt x="7709002" y="3592144"/>
                  </a:lnTo>
                  <a:cubicBezTo>
                    <a:pt x="7709002" y="3776439"/>
                    <a:pt x="7559601" y="3925840"/>
                    <a:pt x="7375306" y="3925840"/>
                  </a:cubicBezTo>
                  <a:lnTo>
                    <a:pt x="333696" y="3925840"/>
                  </a:lnTo>
                  <a:cubicBezTo>
                    <a:pt x="149401" y="3925840"/>
                    <a:pt x="0" y="3776439"/>
                    <a:pt x="0" y="3592144"/>
                  </a:cubicBezTo>
                  <a:lnTo>
                    <a:pt x="0" y="333696"/>
                  </a:lnTo>
                  <a:close/>
                </a:path>
              </a:pathLst>
            </a:custGeom>
            <a:solidFill>
              <a:schemeClr val="tx2">
                <a:lumMod val="40000"/>
                <a:lumOff val="6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73936" tIns="173936" rIns="173936" bIns="3144624" numCol="1" spcCol="1270" anchor="t" anchorCtr="0">
              <a:noAutofit/>
            </a:bodyPr>
            <a:lstStyle/>
            <a:p>
              <a:pPr lvl="0" algn="l" defTabSz="889000" rtl="0">
                <a:lnSpc>
                  <a:spcPct val="90000"/>
                </a:lnSpc>
                <a:spcBef>
                  <a:spcPct val="0"/>
                </a:spcBef>
                <a:spcAft>
                  <a:spcPct val="35000"/>
                </a:spcAft>
              </a:pPr>
              <a:r>
                <a:rPr lang="en-US" kern="1200" dirty="0" smtClean="0">
                  <a:solidFill>
                    <a:schemeClr val="tx1"/>
                  </a:solidFill>
                  <a:latin typeface="Arial" pitchFamily="34" charset="0"/>
                  <a:cs typeface="Arial" pitchFamily="34" charset="0"/>
                </a:rPr>
                <a:t>Primary Care</a:t>
              </a:r>
              <a:endParaRPr lang="en-US" kern="1200" dirty="0">
                <a:solidFill>
                  <a:schemeClr val="tx1"/>
                </a:solidFill>
                <a:latin typeface="Arial" pitchFamily="34" charset="0"/>
                <a:cs typeface="Arial" pitchFamily="34" charset="0"/>
              </a:endParaRPr>
            </a:p>
          </p:txBody>
        </p:sp>
        <p:sp>
          <p:nvSpPr>
            <p:cNvPr id="11" name="Freeform 10"/>
            <p:cNvSpPr/>
            <p:nvPr/>
          </p:nvSpPr>
          <p:spPr>
            <a:xfrm>
              <a:off x="865724" y="2966181"/>
              <a:ext cx="1156350" cy="890981"/>
            </a:xfrm>
            <a:custGeom>
              <a:avLst/>
              <a:gdLst>
                <a:gd name="connsiteX0" fmla="*/ 0 w 1156350"/>
                <a:gd name="connsiteY0" fmla="*/ 93553 h 890981"/>
                <a:gd name="connsiteX1" fmla="*/ 93553 w 1156350"/>
                <a:gd name="connsiteY1" fmla="*/ 0 h 890981"/>
                <a:gd name="connsiteX2" fmla="*/ 1062797 w 1156350"/>
                <a:gd name="connsiteY2" fmla="*/ 0 h 890981"/>
                <a:gd name="connsiteX3" fmla="*/ 1156350 w 1156350"/>
                <a:gd name="connsiteY3" fmla="*/ 93553 h 890981"/>
                <a:gd name="connsiteX4" fmla="*/ 1156350 w 1156350"/>
                <a:gd name="connsiteY4" fmla="*/ 797428 h 890981"/>
                <a:gd name="connsiteX5" fmla="*/ 1062797 w 1156350"/>
                <a:gd name="connsiteY5" fmla="*/ 890981 h 890981"/>
                <a:gd name="connsiteX6" fmla="*/ 93553 w 1156350"/>
                <a:gd name="connsiteY6" fmla="*/ 890981 h 890981"/>
                <a:gd name="connsiteX7" fmla="*/ 0 w 1156350"/>
                <a:gd name="connsiteY7" fmla="*/ 797428 h 890981"/>
                <a:gd name="connsiteX8" fmla="*/ 0 w 1156350"/>
                <a:gd name="connsiteY8" fmla="*/ 93553 h 8909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56350" h="890981">
                  <a:moveTo>
                    <a:pt x="0" y="93553"/>
                  </a:moveTo>
                  <a:cubicBezTo>
                    <a:pt x="0" y="41885"/>
                    <a:pt x="41885" y="0"/>
                    <a:pt x="93553" y="0"/>
                  </a:cubicBezTo>
                  <a:lnTo>
                    <a:pt x="1062797" y="0"/>
                  </a:lnTo>
                  <a:cubicBezTo>
                    <a:pt x="1114465" y="0"/>
                    <a:pt x="1156350" y="41885"/>
                    <a:pt x="1156350" y="93553"/>
                  </a:cubicBezTo>
                  <a:lnTo>
                    <a:pt x="1156350" y="797428"/>
                  </a:lnTo>
                  <a:cubicBezTo>
                    <a:pt x="1156350" y="849096"/>
                    <a:pt x="1114465" y="890981"/>
                    <a:pt x="1062797" y="890981"/>
                  </a:cubicBezTo>
                  <a:lnTo>
                    <a:pt x="93553" y="890981"/>
                  </a:lnTo>
                  <a:cubicBezTo>
                    <a:pt x="41885" y="890981"/>
                    <a:pt x="0" y="849096"/>
                    <a:pt x="0" y="797428"/>
                  </a:cubicBezTo>
                  <a:lnTo>
                    <a:pt x="0" y="93553"/>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80741" tIns="80741" rIns="80741" bIns="80741" numCol="1" spcCol="1270" anchor="ctr" anchorCtr="0">
              <a:noAutofit/>
            </a:bodyPr>
            <a:lstStyle/>
            <a:p>
              <a:pPr lvl="0" algn="ctr" defTabSz="622300" rtl="0">
                <a:lnSpc>
                  <a:spcPct val="90000"/>
                </a:lnSpc>
                <a:spcBef>
                  <a:spcPct val="0"/>
                </a:spcBef>
                <a:spcAft>
                  <a:spcPct val="35000"/>
                </a:spcAft>
              </a:pPr>
              <a:r>
                <a:rPr lang="en-US" sz="1200" kern="1200" dirty="0" smtClean="0">
                  <a:latin typeface="Arial" pitchFamily="34" charset="0"/>
                  <a:cs typeface="Arial" pitchFamily="34" charset="0"/>
                </a:rPr>
                <a:t>General Internal Medicine</a:t>
              </a:r>
              <a:endParaRPr lang="en-US" sz="1200" kern="1200" dirty="0">
                <a:latin typeface="Arial" pitchFamily="34" charset="0"/>
                <a:cs typeface="Arial" pitchFamily="34" charset="0"/>
              </a:endParaRPr>
            </a:p>
          </p:txBody>
        </p:sp>
        <p:sp>
          <p:nvSpPr>
            <p:cNvPr id="12" name="Freeform 11"/>
            <p:cNvSpPr/>
            <p:nvPr/>
          </p:nvSpPr>
          <p:spPr>
            <a:xfrm>
              <a:off x="865724" y="4099441"/>
              <a:ext cx="1156350" cy="890981"/>
            </a:xfrm>
            <a:custGeom>
              <a:avLst/>
              <a:gdLst>
                <a:gd name="connsiteX0" fmla="*/ 0 w 1156350"/>
                <a:gd name="connsiteY0" fmla="*/ 93553 h 890981"/>
                <a:gd name="connsiteX1" fmla="*/ 93553 w 1156350"/>
                <a:gd name="connsiteY1" fmla="*/ 0 h 890981"/>
                <a:gd name="connsiteX2" fmla="*/ 1062797 w 1156350"/>
                <a:gd name="connsiteY2" fmla="*/ 0 h 890981"/>
                <a:gd name="connsiteX3" fmla="*/ 1156350 w 1156350"/>
                <a:gd name="connsiteY3" fmla="*/ 93553 h 890981"/>
                <a:gd name="connsiteX4" fmla="*/ 1156350 w 1156350"/>
                <a:gd name="connsiteY4" fmla="*/ 797428 h 890981"/>
                <a:gd name="connsiteX5" fmla="*/ 1062797 w 1156350"/>
                <a:gd name="connsiteY5" fmla="*/ 890981 h 890981"/>
                <a:gd name="connsiteX6" fmla="*/ 93553 w 1156350"/>
                <a:gd name="connsiteY6" fmla="*/ 890981 h 890981"/>
                <a:gd name="connsiteX7" fmla="*/ 0 w 1156350"/>
                <a:gd name="connsiteY7" fmla="*/ 797428 h 890981"/>
                <a:gd name="connsiteX8" fmla="*/ 0 w 1156350"/>
                <a:gd name="connsiteY8" fmla="*/ 93553 h 8909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56350" h="890981">
                  <a:moveTo>
                    <a:pt x="0" y="93553"/>
                  </a:moveTo>
                  <a:cubicBezTo>
                    <a:pt x="0" y="41885"/>
                    <a:pt x="41885" y="0"/>
                    <a:pt x="93553" y="0"/>
                  </a:cubicBezTo>
                  <a:lnTo>
                    <a:pt x="1062797" y="0"/>
                  </a:lnTo>
                  <a:cubicBezTo>
                    <a:pt x="1114465" y="0"/>
                    <a:pt x="1156350" y="41885"/>
                    <a:pt x="1156350" y="93553"/>
                  </a:cubicBezTo>
                  <a:lnTo>
                    <a:pt x="1156350" y="797428"/>
                  </a:lnTo>
                  <a:cubicBezTo>
                    <a:pt x="1156350" y="849096"/>
                    <a:pt x="1114465" y="890981"/>
                    <a:pt x="1062797" y="890981"/>
                  </a:cubicBezTo>
                  <a:lnTo>
                    <a:pt x="93553" y="890981"/>
                  </a:lnTo>
                  <a:cubicBezTo>
                    <a:pt x="41885" y="890981"/>
                    <a:pt x="0" y="849096"/>
                    <a:pt x="0" y="797428"/>
                  </a:cubicBezTo>
                  <a:lnTo>
                    <a:pt x="0" y="93553"/>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80741" tIns="80741" rIns="80741" bIns="80741" numCol="1" spcCol="1270" anchor="ctr" anchorCtr="0">
              <a:noAutofit/>
            </a:bodyPr>
            <a:lstStyle/>
            <a:p>
              <a:pPr lvl="0" algn="ctr" defTabSz="622300" rtl="0">
                <a:lnSpc>
                  <a:spcPct val="90000"/>
                </a:lnSpc>
                <a:spcBef>
                  <a:spcPct val="0"/>
                </a:spcBef>
                <a:spcAft>
                  <a:spcPct val="35000"/>
                </a:spcAft>
              </a:pPr>
              <a:r>
                <a:rPr lang="en-US" sz="1200" kern="1200" dirty="0" smtClean="0">
                  <a:latin typeface="Arial" pitchFamily="34" charset="0"/>
                  <a:cs typeface="Arial" pitchFamily="34" charset="0"/>
                </a:rPr>
                <a:t>Geriatrics</a:t>
              </a:r>
              <a:endParaRPr lang="en-US" sz="1200" kern="1200" dirty="0">
                <a:latin typeface="Arial" pitchFamily="34" charset="0"/>
                <a:cs typeface="Arial" pitchFamily="34" charset="0"/>
              </a:endParaRPr>
            </a:p>
          </p:txBody>
        </p:sp>
        <p:sp>
          <p:nvSpPr>
            <p:cNvPr id="14" name="Freeform 13"/>
            <p:cNvSpPr/>
            <p:nvPr/>
          </p:nvSpPr>
          <p:spPr>
            <a:xfrm>
              <a:off x="865724" y="5232701"/>
              <a:ext cx="1156350" cy="890981"/>
            </a:xfrm>
            <a:custGeom>
              <a:avLst/>
              <a:gdLst>
                <a:gd name="connsiteX0" fmla="*/ 0 w 1156350"/>
                <a:gd name="connsiteY0" fmla="*/ 93553 h 890981"/>
                <a:gd name="connsiteX1" fmla="*/ 93553 w 1156350"/>
                <a:gd name="connsiteY1" fmla="*/ 0 h 890981"/>
                <a:gd name="connsiteX2" fmla="*/ 1062797 w 1156350"/>
                <a:gd name="connsiteY2" fmla="*/ 0 h 890981"/>
                <a:gd name="connsiteX3" fmla="*/ 1156350 w 1156350"/>
                <a:gd name="connsiteY3" fmla="*/ 93553 h 890981"/>
                <a:gd name="connsiteX4" fmla="*/ 1156350 w 1156350"/>
                <a:gd name="connsiteY4" fmla="*/ 797428 h 890981"/>
                <a:gd name="connsiteX5" fmla="*/ 1062797 w 1156350"/>
                <a:gd name="connsiteY5" fmla="*/ 890981 h 890981"/>
                <a:gd name="connsiteX6" fmla="*/ 93553 w 1156350"/>
                <a:gd name="connsiteY6" fmla="*/ 890981 h 890981"/>
                <a:gd name="connsiteX7" fmla="*/ 0 w 1156350"/>
                <a:gd name="connsiteY7" fmla="*/ 797428 h 890981"/>
                <a:gd name="connsiteX8" fmla="*/ 0 w 1156350"/>
                <a:gd name="connsiteY8" fmla="*/ 93553 h 8909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56350" h="890981">
                  <a:moveTo>
                    <a:pt x="0" y="93553"/>
                  </a:moveTo>
                  <a:cubicBezTo>
                    <a:pt x="0" y="41885"/>
                    <a:pt x="41885" y="0"/>
                    <a:pt x="93553" y="0"/>
                  </a:cubicBezTo>
                  <a:lnTo>
                    <a:pt x="1062797" y="0"/>
                  </a:lnTo>
                  <a:cubicBezTo>
                    <a:pt x="1114465" y="0"/>
                    <a:pt x="1156350" y="41885"/>
                    <a:pt x="1156350" y="93553"/>
                  </a:cubicBezTo>
                  <a:lnTo>
                    <a:pt x="1156350" y="797428"/>
                  </a:lnTo>
                  <a:cubicBezTo>
                    <a:pt x="1156350" y="849096"/>
                    <a:pt x="1114465" y="890981"/>
                    <a:pt x="1062797" y="890981"/>
                  </a:cubicBezTo>
                  <a:lnTo>
                    <a:pt x="93553" y="890981"/>
                  </a:lnTo>
                  <a:cubicBezTo>
                    <a:pt x="41885" y="890981"/>
                    <a:pt x="0" y="849096"/>
                    <a:pt x="0" y="797428"/>
                  </a:cubicBezTo>
                  <a:lnTo>
                    <a:pt x="0" y="93553"/>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80741" tIns="80741" rIns="80741" bIns="80741" numCol="1" spcCol="1270" anchor="ctr" anchorCtr="0">
              <a:noAutofit/>
            </a:bodyPr>
            <a:lstStyle/>
            <a:p>
              <a:pPr lvl="0" algn="ctr" defTabSz="622300" rtl="0">
                <a:lnSpc>
                  <a:spcPct val="90000"/>
                </a:lnSpc>
                <a:spcBef>
                  <a:spcPct val="0"/>
                </a:spcBef>
                <a:spcAft>
                  <a:spcPct val="35000"/>
                </a:spcAft>
              </a:pPr>
              <a:r>
                <a:rPr lang="en-US" sz="1200" kern="1200" dirty="0" smtClean="0">
                  <a:latin typeface="Arial" pitchFamily="34" charset="0"/>
                  <a:cs typeface="Arial" pitchFamily="34" charset="0"/>
                </a:rPr>
                <a:t>Medicine-Pediatrics</a:t>
              </a:r>
              <a:endParaRPr lang="en-US" sz="1200" kern="1200" dirty="0">
                <a:latin typeface="Arial" pitchFamily="34" charset="0"/>
                <a:cs typeface="Arial" pitchFamily="34" charset="0"/>
              </a:endParaRPr>
            </a:p>
          </p:txBody>
        </p:sp>
        <p:sp>
          <p:nvSpPr>
            <p:cNvPr id="15" name="Freeform 14"/>
            <p:cNvSpPr/>
            <p:nvPr/>
          </p:nvSpPr>
          <p:spPr>
            <a:xfrm>
              <a:off x="2260205" y="2695576"/>
              <a:ext cx="5883664" cy="3460007"/>
            </a:xfrm>
            <a:custGeom>
              <a:avLst/>
              <a:gdLst>
                <a:gd name="connsiteX0" fmla="*/ 0 w 5883664"/>
                <a:gd name="connsiteY0" fmla="*/ 363301 h 3460007"/>
                <a:gd name="connsiteX1" fmla="*/ 363301 w 5883664"/>
                <a:gd name="connsiteY1" fmla="*/ 0 h 3460007"/>
                <a:gd name="connsiteX2" fmla="*/ 5520363 w 5883664"/>
                <a:gd name="connsiteY2" fmla="*/ 0 h 3460007"/>
                <a:gd name="connsiteX3" fmla="*/ 5883664 w 5883664"/>
                <a:gd name="connsiteY3" fmla="*/ 363301 h 3460007"/>
                <a:gd name="connsiteX4" fmla="*/ 5883664 w 5883664"/>
                <a:gd name="connsiteY4" fmla="*/ 3096706 h 3460007"/>
                <a:gd name="connsiteX5" fmla="*/ 5520363 w 5883664"/>
                <a:gd name="connsiteY5" fmla="*/ 3460007 h 3460007"/>
                <a:gd name="connsiteX6" fmla="*/ 363301 w 5883664"/>
                <a:gd name="connsiteY6" fmla="*/ 3460007 h 3460007"/>
                <a:gd name="connsiteX7" fmla="*/ 0 w 5883664"/>
                <a:gd name="connsiteY7" fmla="*/ 3096706 h 3460007"/>
                <a:gd name="connsiteX8" fmla="*/ 0 w 5883664"/>
                <a:gd name="connsiteY8" fmla="*/ 363301 h 3460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883664" h="3460007">
                  <a:moveTo>
                    <a:pt x="0" y="363301"/>
                  </a:moveTo>
                  <a:cubicBezTo>
                    <a:pt x="0" y="162655"/>
                    <a:pt x="162655" y="0"/>
                    <a:pt x="363301" y="0"/>
                  </a:cubicBezTo>
                  <a:lnTo>
                    <a:pt x="5520363" y="0"/>
                  </a:lnTo>
                  <a:cubicBezTo>
                    <a:pt x="5721009" y="0"/>
                    <a:pt x="5883664" y="162655"/>
                    <a:pt x="5883664" y="363301"/>
                  </a:cubicBezTo>
                  <a:lnTo>
                    <a:pt x="5883664" y="3096706"/>
                  </a:lnTo>
                  <a:cubicBezTo>
                    <a:pt x="5883664" y="3297352"/>
                    <a:pt x="5721009" y="3460007"/>
                    <a:pt x="5520363" y="3460007"/>
                  </a:cubicBezTo>
                  <a:lnTo>
                    <a:pt x="363301" y="3460007"/>
                  </a:lnTo>
                  <a:cubicBezTo>
                    <a:pt x="162655" y="3460007"/>
                    <a:pt x="0" y="3297352"/>
                    <a:pt x="0" y="3096706"/>
                  </a:cubicBezTo>
                  <a:lnTo>
                    <a:pt x="0" y="363301"/>
                  </a:lnTo>
                  <a:close/>
                </a:path>
              </a:pathLst>
            </a:custGeom>
            <a:solidFill>
              <a:schemeClr val="bg1">
                <a:lumMod val="65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82607" tIns="182607" rIns="182607" bIns="1851443" numCol="1" spcCol="1270" anchor="t" anchorCtr="0">
              <a:noAutofit/>
            </a:bodyPr>
            <a:lstStyle/>
            <a:p>
              <a:pPr lvl="0" algn="l" defTabSz="889000">
                <a:lnSpc>
                  <a:spcPct val="90000"/>
                </a:lnSpc>
                <a:spcBef>
                  <a:spcPct val="0"/>
                </a:spcBef>
                <a:spcAft>
                  <a:spcPct val="35000"/>
                </a:spcAft>
              </a:pPr>
              <a:endParaRPr lang="en-US" kern="1200" dirty="0">
                <a:latin typeface="Arial" pitchFamily="34" charset="0"/>
                <a:cs typeface="Arial" pitchFamily="34" charset="0"/>
              </a:endParaRPr>
            </a:p>
          </p:txBody>
        </p:sp>
        <p:sp>
          <p:nvSpPr>
            <p:cNvPr id="16" name="Freeform 15"/>
            <p:cNvSpPr/>
            <p:nvPr/>
          </p:nvSpPr>
          <p:spPr>
            <a:xfrm>
              <a:off x="2389443" y="3091907"/>
              <a:ext cx="1258631" cy="471485"/>
            </a:xfrm>
            <a:custGeom>
              <a:avLst/>
              <a:gdLst>
                <a:gd name="connsiteX0" fmla="*/ 0 w 1258631"/>
                <a:gd name="connsiteY0" fmla="*/ 27235 h 259380"/>
                <a:gd name="connsiteX1" fmla="*/ 27235 w 1258631"/>
                <a:gd name="connsiteY1" fmla="*/ 0 h 259380"/>
                <a:gd name="connsiteX2" fmla="*/ 1231396 w 1258631"/>
                <a:gd name="connsiteY2" fmla="*/ 0 h 259380"/>
                <a:gd name="connsiteX3" fmla="*/ 1258631 w 1258631"/>
                <a:gd name="connsiteY3" fmla="*/ 27235 h 259380"/>
                <a:gd name="connsiteX4" fmla="*/ 1258631 w 1258631"/>
                <a:gd name="connsiteY4" fmla="*/ 232145 h 259380"/>
                <a:gd name="connsiteX5" fmla="*/ 1231396 w 1258631"/>
                <a:gd name="connsiteY5" fmla="*/ 259380 h 259380"/>
                <a:gd name="connsiteX6" fmla="*/ 27235 w 1258631"/>
                <a:gd name="connsiteY6" fmla="*/ 259380 h 259380"/>
                <a:gd name="connsiteX7" fmla="*/ 0 w 1258631"/>
                <a:gd name="connsiteY7" fmla="*/ 232145 h 259380"/>
                <a:gd name="connsiteX8" fmla="*/ 0 w 1258631"/>
                <a:gd name="connsiteY8" fmla="*/ 27235 h 2593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58631" h="259380">
                  <a:moveTo>
                    <a:pt x="0" y="27235"/>
                  </a:moveTo>
                  <a:cubicBezTo>
                    <a:pt x="0" y="12194"/>
                    <a:pt x="12194" y="0"/>
                    <a:pt x="27235" y="0"/>
                  </a:cubicBezTo>
                  <a:lnTo>
                    <a:pt x="1231396" y="0"/>
                  </a:lnTo>
                  <a:cubicBezTo>
                    <a:pt x="1246437" y="0"/>
                    <a:pt x="1258631" y="12194"/>
                    <a:pt x="1258631" y="27235"/>
                  </a:cubicBezTo>
                  <a:lnTo>
                    <a:pt x="1258631" y="232145"/>
                  </a:lnTo>
                  <a:cubicBezTo>
                    <a:pt x="1258631" y="247186"/>
                    <a:pt x="1246437" y="259380"/>
                    <a:pt x="1231396" y="259380"/>
                  </a:cubicBezTo>
                  <a:lnTo>
                    <a:pt x="27235" y="259380"/>
                  </a:lnTo>
                  <a:cubicBezTo>
                    <a:pt x="12194" y="259380"/>
                    <a:pt x="0" y="247186"/>
                    <a:pt x="0" y="232145"/>
                  </a:cubicBezTo>
                  <a:lnTo>
                    <a:pt x="0" y="27235"/>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53697" tIns="53697" rIns="53697" bIns="53697" numCol="1" spcCol="1270" anchor="ctr" anchorCtr="0">
              <a:noAutofit/>
            </a:bodyPr>
            <a:lstStyle/>
            <a:p>
              <a:pPr lvl="0" algn="ctr" defTabSz="533400" rtl="0">
                <a:lnSpc>
                  <a:spcPct val="90000"/>
                </a:lnSpc>
                <a:spcBef>
                  <a:spcPct val="0"/>
                </a:spcBef>
                <a:spcAft>
                  <a:spcPct val="35000"/>
                </a:spcAft>
              </a:pPr>
              <a:r>
                <a:rPr lang="en-US" sz="1100" kern="1200" dirty="0" smtClean="0">
                  <a:latin typeface="Arial" pitchFamily="34" charset="0"/>
                  <a:cs typeface="Arial" pitchFamily="34" charset="0"/>
                </a:rPr>
                <a:t>Infectious Disease</a:t>
              </a:r>
              <a:endParaRPr lang="en-US" sz="1100" kern="1200" dirty="0">
                <a:latin typeface="Arial" pitchFamily="34" charset="0"/>
                <a:cs typeface="Arial" pitchFamily="34" charset="0"/>
              </a:endParaRPr>
            </a:p>
          </p:txBody>
        </p:sp>
        <p:sp>
          <p:nvSpPr>
            <p:cNvPr id="17" name="Freeform 16"/>
            <p:cNvSpPr/>
            <p:nvPr/>
          </p:nvSpPr>
          <p:spPr>
            <a:xfrm>
              <a:off x="2389443" y="3595695"/>
              <a:ext cx="1258631" cy="471485"/>
            </a:xfrm>
            <a:custGeom>
              <a:avLst/>
              <a:gdLst>
                <a:gd name="connsiteX0" fmla="*/ 0 w 1258631"/>
                <a:gd name="connsiteY0" fmla="*/ 27235 h 259380"/>
                <a:gd name="connsiteX1" fmla="*/ 27235 w 1258631"/>
                <a:gd name="connsiteY1" fmla="*/ 0 h 259380"/>
                <a:gd name="connsiteX2" fmla="*/ 1231396 w 1258631"/>
                <a:gd name="connsiteY2" fmla="*/ 0 h 259380"/>
                <a:gd name="connsiteX3" fmla="*/ 1258631 w 1258631"/>
                <a:gd name="connsiteY3" fmla="*/ 27235 h 259380"/>
                <a:gd name="connsiteX4" fmla="*/ 1258631 w 1258631"/>
                <a:gd name="connsiteY4" fmla="*/ 232145 h 259380"/>
                <a:gd name="connsiteX5" fmla="*/ 1231396 w 1258631"/>
                <a:gd name="connsiteY5" fmla="*/ 259380 h 259380"/>
                <a:gd name="connsiteX6" fmla="*/ 27235 w 1258631"/>
                <a:gd name="connsiteY6" fmla="*/ 259380 h 259380"/>
                <a:gd name="connsiteX7" fmla="*/ 0 w 1258631"/>
                <a:gd name="connsiteY7" fmla="*/ 232145 h 259380"/>
                <a:gd name="connsiteX8" fmla="*/ 0 w 1258631"/>
                <a:gd name="connsiteY8" fmla="*/ 27235 h 2593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58631" h="259380">
                  <a:moveTo>
                    <a:pt x="0" y="27235"/>
                  </a:moveTo>
                  <a:cubicBezTo>
                    <a:pt x="0" y="12194"/>
                    <a:pt x="12194" y="0"/>
                    <a:pt x="27235" y="0"/>
                  </a:cubicBezTo>
                  <a:lnTo>
                    <a:pt x="1231396" y="0"/>
                  </a:lnTo>
                  <a:cubicBezTo>
                    <a:pt x="1246437" y="0"/>
                    <a:pt x="1258631" y="12194"/>
                    <a:pt x="1258631" y="27235"/>
                  </a:cubicBezTo>
                  <a:lnTo>
                    <a:pt x="1258631" y="232145"/>
                  </a:lnTo>
                  <a:cubicBezTo>
                    <a:pt x="1258631" y="247186"/>
                    <a:pt x="1246437" y="259380"/>
                    <a:pt x="1231396" y="259380"/>
                  </a:cubicBezTo>
                  <a:lnTo>
                    <a:pt x="27235" y="259380"/>
                  </a:lnTo>
                  <a:cubicBezTo>
                    <a:pt x="12194" y="259380"/>
                    <a:pt x="0" y="247186"/>
                    <a:pt x="0" y="232145"/>
                  </a:cubicBezTo>
                  <a:lnTo>
                    <a:pt x="0" y="27235"/>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53697" tIns="53697" rIns="53697" bIns="53697" numCol="1" spcCol="1270" anchor="ctr" anchorCtr="0">
              <a:noAutofit/>
            </a:bodyPr>
            <a:lstStyle/>
            <a:p>
              <a:pPr lvl="0" algn="ctr" defTabSz="533400">
                <a:lnSpc>
                  <a:spcPct val="90000"/>
                </a:lnSpc>
                <a:spcBef>
                  <a:spcPct val="0"/>
                </a:spcBef>
                <a:spcAft>
                  <a:spcPct val="35000"/>
                </a:spcAft>
              </a:pPr>
              <a:r>
                <a:rPr lang="en-US" sz="1100" kern="1200" dirty="0" smtClean="0">
                  <a:latin typeface="Arial" pitchFamily="34" charset="0"/>
                  <a:cs typeface="Arial" pitchFamily="34" charset="0"/>
                </a:rPr>
                <a:t>Oncology</a:t>
              </a:r>
            </a:p>
          </p:txBody>
        </p:sp>
        <p:sp>
          <p:nvSpPr>
            <p:cNvPr id="18" name="Freeform 17"/>
            <p:cNvSpPr/>
            <p:nvPr/>
          </p:nvSpPr>
          <p:spPr>
            <a:xfrm>
              <a:off x="2389443" y="4099484"/>
              <a:ext cx="1258631" cy="490536"/>
            </a:xfrm>
            <a:custGeom>
              <a:avLst/>
              <a:gdLst>
                <a:gd name="connsiteX0" fmla="*/ 0 w 1258631"/>
                <a:gd name="connsiteY0" fmla="*/ 27235 h 259380"/>
                <a:gd name="connsiteX1" fmla="*/ 27235 w 1258631"/>
                <a:gd name="connsiteY1" fmla="*/ 0 h 259380"/>
                <a:gd name="connsiteX2" fmla="*/ 1231396 w 1258631"/>
                <a:gd name="connsiteY2" fmla="*/ 0 h 259380"/>
                <a:gd name="connsiteX3" fmla="*/ 1258631 w 1258631"/>
                <a:gd name="connsiteY3" fmla="*/ 27235 h 259380"/>
                <a:gd name="connsiteX4" fmla="*/ 1258631 w 1258631"/>
                <a:gd name="connsiteY4" fmla="*/ 232145 h 259380"/>
                <a:gd name="connsiteX5" fmla="*/ 1231396 w 1258631"/>
                <a:gd name="connsiteY5" fmla="*/ 259380 h 259380"/>
                <a:gd name="connsiteX6" fmla="*/ 27235 w 1258631"/>
                <a:gd name="connsiteY6" fmla="*/ 259380 h 259380"/>
                <a:gd name="connsiteX7" fmla="*/ 0 w 1258631"/>
                <a:gd name="connsiteY7" fmla="*/ 232145 h 259380"/>
                <a:gd name="connsiteX8" fmla="*/ 0 w 1258631"/>
                <a:gd name="connsiteY8" fmla="*/ 27235 h 2593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58631" h="259380">
                  <a:moveTo>
                    <a:pt x="0" y="27235"/>
                  </a:moveTo>
                  <a:cubicBezTo>
                    <a:pt x="0" y="12194"/>
                    <a:pt x="12194" y="0"/>
                    <a:pt x="27235" y="0"/>
                  </a:cubicBezTo>
                  <a:lnTo>
                    <a:pt x="1231396" y="0"/>
                  </a:lnTo>
                  <a:cubicBezTo>
                    <a:pt x="1246437" y="0"/>
                    <a:pt x="1258631" y="12194"/>
                    <a:pt x="1258631" y="27235"/>
                  </a:cubicBezTo>
                  <a:lnTo>
                    <a:pt x="1258631" y="232145"/>
                  </a:lnTo>
                  <a:cubicBezTo>
                    <a:pt x="1258631" y="247186"/>
                    <a:pt x="1246437" y="259380"/>
                    <a:pt x="1231396" y="259380"/>
                  </a:cubicBezTo>
                  <a:lnTo>
                    <a:pt x="27235" y="259380"/>
                  </a:lnTo>
                  <a:cubicBezTo>
                    <a:pt x="12194" y="259380"/>
                    <a:pt x="0" y="247186"/>
                    <a:pt x="0" y="232145"/>
                  </a:cubicBezTo>
                  <a:lnTo>
                    <a:pt x="0" y="27235"/>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53697" tIns="53697" rIns="53697" bIns="53697" numCol="1" spcCol="1270" anchor="ctr" anchorCtr="0">
              <a:noAutofit/>
            </a:bodyPr>
            <a:lstStyle/>
            <a:p>
              <a:pPr lvl="0" algn="ctr" defTabSz="533400">
                <a:lnSpc>
                  <a:spcPct val="90000"/>
                </a:lnSpc>
                <a:spcBef>
                  <a:spcPct val="0"/>
                </a:spcBef>
                <a:spcAft>
                  <a:spcPct val="35000"/>
                </a:spcAft>
              </a:pPr>
              <a:r>
                <a:rPr lang="en-US" sz="1050" kern="1200" dirty="0" smtClean="0">
                  <a:latin typeface="Arial" pitchFamily="34" charset="0"/>
                  <a:cs typeface="Arial" pitchFamily="34" charset="0"/>
                </a:rPr>
                <a:t>Allergy, Immunology, Rheumatology</a:t>
              </a:r>
            </a:p>
          </p:txBody>
        </p:sp>
        <p:sp>
          <p:nvSpPr>
            <p:cNvPr id="19" name="Freeform 18"/>
            <p:cNvSpPr/>
            <p:nvPr/>
          </p:nvSpPr>
          <p:spPr>
            <a:xfrm>
              <a:off x="2389443" y="4616523"/>
              <a:ext cx="1258631" cy="471485"/>
            </a:xfrm>
            <a:custGeom>
              <a:avLst/>
              <a:gdLst>
                <a:gd name="connsiteX0" fmla="*/ 0 w 1258631"/>
                <a:gd name="connsiteY0" fmla="*/ 27235 h 259380"/>
                <a:gd name="connsiteX1" fmla="*/ 27235 w 1258631"/>
                <a:gd name="connsiteY1" fmla="*/ 0 h 259380"/>
                <a:gd name="connsiteX2" fmla="*/ 1231396 w 1258631"/>
                <a:gd name="connsiteY2" fmla="*/ 0 h 259380"/>
                <a:gd name="connsiteX3" fmla="*/ 1258631 w 1258631"/>
                <a:gd name="connsiteY3" fmla="*/ 27235 h 259380"/>
                <a:gd name="connsiteX4" fmla="*/ 1258631 w 1258631"/>
                <a:gd name="connsiteY4" fmla="*/ 232145 h 259380"/>
                <a:gd name="connsiteX5" fmla="*/ 1231396 w 1258631"/>
                <a:gd name="connsiteY5" fmla="*/ 259380 h 259380"/>
                <a:gd name="connsiteX6" fmla="*/ 27235 w 1258631"/>
                <a:gd name="connsiteY6" fmla="*/ 259380 h 259380"/>
                <a:gd name="connsiteX7" fmla="*/ 0 w 1258631"/>
                <a:gd name="connsiteY7" fmla="*/ 232145 h 259380"/>
                <a:gd name="connsiteX8" fmla="*/ 0 w 1258631"/>
                <a:gd name="connsiteY8" fmla="*/ 27235 h 2593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58631" h="259380">
                  <a:moveTo>
                    <a:pt x="0" y="27235"/>
                  </a:moveTo>
                  <a:cubicBezTo>
                    <a:pt x="0" y="12194"/>
                    <a:pt x="12194" y="0"/>
                    <a:pt x="27235" y="0"/>
                  </a:cubicBezTo>
                  <a:lnTo>
                    <a:pt x="1231396" y="0"/>
                  </a:lnTo>
                  <a:cubicBezTo>
                    <a:pt x="1246437" y="0"/>
                    <a:pt x="1258631" y="12194"/>
                    <a:pt x="1258631" y="27235"/>
                  </a:cubicBezTo>
                  <a:lnTo>
                    <a:pt x="1258631" y="232145"/>
                  </a:lnTo>
                  <a:cubicBezTo>
                    <a:pt x="1258631" y="247186"/>
                    <a:pt x="1246437" y="259380"/>
                    <a:pt x="1231396" y="259380"/>
                  </a:cubicBezTo>
                  <a:lnTo>
                    <a:pt x="27235" y="259380"/>
                  </a:lnTo>
                  <a:cubicBezTo>
                    <a:pt x="12194" y="259380"/>
                    <a:pt x="0" y="247186"/>
                    <a:pt x="0" y="232145"/>
                  </a:cubicBezTo>
                  <a:lnTo>
                    <a:pt x="0" y="27235"/>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53697" tIns="53697" rIns="53697" bIns="53697" numCol="1" spcCol="1270" anchor="ctr" anchorCtr="0">
              <a:noAutofit/>
            </a:bodyPr>
            <a:lstStyle/>
            <a:p>
              <a:pPr lvl="0" algn="ctr" defTabSz="533400">
                <a:lnSpc>
                  <a:spcPct val="90000"/>
                </a:lnSpc>
                <a:spcBef>
                  <a:spcPct val="0"/>
                </a:spcBef>
                <a:spcAft>
                  <a:spcPct val="35000"/>
                </a:spcAft>
              </a:pPr>
              <a:r>
                <a:rPr lang="en-US" sz="1100" kern="1200" dirty="0" smtClean="0">
                  <a:latin typeface="Arial" pitchFamily="34" charset="0"/>
                  <a:cs typeface="Arial" pitchFamily="34" charset="0"/>
                </a:rPr>
                <a:t>Palliative Medicine</a:t>
              </a:r>
            </a:p>
          </p:txBody>
        </p:sp>
        <p:sp>
          <p:nvSpPr>
            <p:cNvPr id="20" name="Freeform 19"/>
            <p:cNvSpPr/>
            <p:nvPr/>
          </p:nvSpPr>
          <p:spPr>
            <a:xfrm>
              <a:off x="2389443" y="5107059"/>
              <a:ext cx="1258631" cy="471485"/>
            </a:xfrm>
            <a:custGeom>
              <a:avLst/>
              <a:gdLst>
                <a:gd name="connsiteX0" fmla="*/ 0 w 1258631"/>
                <a:gd name="connsiteY0" fmla="*/ 27235 h 259380"/>
                <a:gd name="connsiteX1" fmla="*/ 27235 w 1258631"/>
                <a:gd name="connsiteY1" fmla="*/ 0 h 259380"/>
                <a:gd name="connsiteX2" fmla="*/ 1231396 w 1258631"/>
                <a:gd name="connsiteY2" fmla="*/ 0 h 259380"/>
                <a:gd name="connsiteX3" fmla="*/ 1258631 w 1258631"/>
                <a:gd name="connsiteY3" fmla="*/ 27235 h 259380"/>
                <a:gd name="connsiteX4" fmla="*/ 1258631 w 1258631"/>
                <a:gd name="connsiteY4" fmla="*/ 232145 h 259380"/>
                <a:gd name="connsiteX5" fmla="*/ 1231396 w 1258631"/>
                <a:gd name="connsiteY5" fmla="*/ 259380 h 259380"/>
                <a:gd name="connsiteX6" fmla="*/ 27235 w 1258631"/>
                <a:gd name="connsiteY6" fmla="*/ 259380 h 259380"/>
                <a:gd name="connsiteX7" fmla="*/ 0 w 1258631"/>
                <a:gd name="connsiteY7" fmla="*/ 232145 h 259380"/>
                <a:gd name="connsiteX8" fmla="*/ 0 w 1258631"/>
                <a:gd name="connsiteY8" fmla="*/ 27235 h 2593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58631" h="259380">
                  <a:moveTo>
                    <a:pt x="0" y="27235"/>
                  </a:moveTo>
                  <a:cubicBezTo>
                    <a:pt x="0" y="12194"/>
                    <a:pt x="12194" y="0"/>
                    <a:pt x="27235" y="0"/>
                  </a:cubicBezTo>
                  <a:lnTo>
                    <a:pt x="1231396" y="0"/>
                  </a:lnTo>
                  <a:cubicBezTo>
                    <a:pt x="1246437" y="0"/>
                    <a:pt x="1258631" y="12194"/>
                    <a:pt x="1258631" y="27235"/>
                  </a:cubicBezTo>
                  <a:lnTo>
                    <a:pt x="1258631" y="232145"/>
                  </a:lnTo>
                  <a:cubicBezTo>
                    <a:pt x="1258631" y="247186"/>
                    <a:pt x="1246437" y="259380"/>
                    <a:pt x="1231396" y="259380"/>
                  </a:cubicBezTo>
                  <a:lnTo>
                    <a:pt x="27235" y="259380"/>
                  </a:lnTo>
                  <a:cubicBezTo>
                    <a:pt x="12194" y="259380"/>
                    <a:pt x="0" y="247186"/>
                    <a:pt x="0" y="232145"/>
                  </a:cubicBezTo>
                  <a:lnTo>
                    <a:pt x="0" y="27235"/>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53697" tIns="53697" rIns="53697" bIns="53697" numCol="1" spcCol="1270" anchor="ctr" anchorCtr="0">
              <a:noAutofit/>
            </a:bodyPr>
            <a:lstStyle/>
            <a:p>
              <a:pPr lvl="0" algn="ctr" defTabSz="533400">
                <a:lnSpc>
                  <a:spcPct val="90000"/>
                </a:lnSpc>
                <a:spcBef>
                  <a:spcPct val="0"/>
                </a:spcBef>
                <a:spcAft>
                  <a:spcPct val="35000"/>
                </a:spcAft>
              </a:pPr>
              <a:r>
                <a:rPr lang="en-US" sz="1100" kern="1200" dirty="0" smtClean="0">
                  <a:latin typeface="Arial" pitchFamily="34" charset="0"/>
                  <a:cs typeface="Arial" pitchFamily="34" charset="0"/>
                </a:rPr>
                <a:t>Hematology</a:t>
              </a:r>
            </a:p>
          </p:txBody>
        </p:sp>
        <p:sp>
          <p:nvSpPr>
            <p:cNvPr id="21" name="Freeform 20"/>
            <p:cNvSpPr/>
            <p:nvPr/>
          </p:nvSpPr>
          <p:spPr>
            <a:xfrm>
              <a:off x="2389443" y="5597595"/>
              <a:ext cx="1258631" cy="471485"/>
            </a:xfrm>
            <a:custGeom>
              <a:avLst/>
              <a:gdLst>
                <a:gd name="connsiteX0" fmla="*/ 0 w 1258631"/>
                <a:gd name="connsiteY0" fmla="*/ 27235 h 259380"/>
                <a:gd name="connsiteX1" fmla="*/ 27235 w 1258631"/>
                <a:gd name="connsiteY1" fmla="*/ 0 h 259380"/>
                <a:gd name="connsiteX2" fmla="*/ 1231396 w 1258631"/>
                <a:gd name="connsiteY2" fmla="*/ 0 h 259380"/>
                <a:gd name="connsiteX3" fmla="*/ 1258631 w 1258631"/>
                <a:gd name="connsiteY3" fmla="*/ 27235 h 259380"/>
                <a:gd name="connsiteX4" fmla="*/ 1258631 w 1258631"/>
                <a:gd name="connsiteY4" fmla="*/ 232145 h 259380"/>
                <a:gd name="connsiteX5" fmla="*/ 1231396 w 1258631"/>
                <a:gd name="connsiteY5" fmla="*/ 259380 h 259380"/>
                <a:gd name="connsiteX6" fmla="*/ 27235 w 1258631"/>
                <a:gd name="connsiteY6" fmla="*/ 259380 h 259380"/>
                <a:gd name="connsiteX7" fmla="*/ 0 w 1258631"/>
                <a:gd name="connsiteY7" fmla="*/ 232145 h 259380"/>
                <a:gd name="connsiteX8" fmla="*/ 0 w 1258631"/>
                <a:gd name="connsiteY8" fmla="*/ 27235 h 2593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58631" h="259380">
                  <a:moveTo>
                    <a:pt x="0" y="27235"/>
                  </a:moveTo>
                  <a:cubicBezTo>
                    <a:pt x="0" y="12194"/>
                    <a:pt x="12194" y="0"/>
                    <a:pt x="27235" y="0"/>
                  </a:cubicBezTo>
                  <a:lnTo>
                    <a:pt x="1231396" y="0"/>
                  </a:lnTo>
                  <a:cubicBezTo>
                    <a:pt x="1246437" y="0"/>
                    <a:pt x="1258631" y="12194"/>
                    <a:pt x="1258631" y="27235"/>
                  </a:cubicBezTo>
                  <a:lnTo>
                    <a:pt x="1258631" y="232145"/>
                  </a:lnTo>
                  <a:cubicBezTo>
                    <a:pt x="1258631" y="247186"/>
                    <a:pt x="1246437" y="259380"/>
                    <a:pt x="1231396" y="259380"/>
                  </a:cubicBezTo>
                  <a:lnTo>
                    <a:pt x="27235" y="259380"/>
                  </a:lnTo>
                  <a:cubicBezTo>
                    <a:pt x="12194" y="259380"/>
                    <a:pt x="0" y="247186"/>
                    <a:pt x="0" y="232145"/>
                  </a:cubicBezTo>
                  <a:lnTo>
                    <a:pt x="0" y="27235"/>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53697" tIns="53697" rIns="53697" bIns="53697" numCol="1" spcCol="1270" anchor="ctr" anchorCtr="0">
              <a:noAutofit/>
            </a:bodyPr>
            <a:lstStyle/>
            <a:p>
              <a:pPr lvl="0" algn="ctr" defTabSz="533400">
                <a:lnSpc>
                  <a:spcPct val="90000"/>
                </a:lnSpc>
                <a:spcBef>
                  <a:spcPct val="0"/>
                </a:spcBef>
                <a:spcAft>
                  <a:spcPct val="35000"/>
                </a:spcAft>
              </a:pPr>
              <a:r>
                <a:rPr lang="en-US" sz="1100" kern="1200" dirty="0" smtClean="0">
                  <a:latin typeface="Arial" pitchFamily="34" charset="0"/>
                  <a:cs typeface="Arial" pitchFamily="34" charset="0"/>
                </a:rPr>
                <a:t>Clinical Pharmacology</a:t>
              </a:r>
            </a:p>
          </p:txBody>
        </p:sp>
        <p:sp>
          <p:nvSpPr>
            <p:cNvPr id="22" name="Freeform 21"/>
            <p:cNvSpPr/>
            <p:nvPr/>
          </p:nvSpPr>
          <p:spPr>
            <a:xfrm>
              <a:off x="3718054" y="3375756"/>
              <a:ext cx="4278496" cy="2551796"/>
            </a:xfrm>
            <a:custGeom>
              <a:avLst/>
              <a:gdLst>
                <a:gd name="connsiteX0" fmla="*/ 0 w 4278496"/>
                <a:gd name="connsiteY0" fmla="*/ 164885 h 1570336"/>
                <a:gd name="connsiteX1" fmla="*/ 164885 w 4278496"/>
                <a:gd name="connsiteY1" fmla="*/ 0 h 1570336"/>
                <a:gd name="connsiteX2" fmla="*/ 4113611 w 4278496"/>
                <a:gd name="connsiteY2" fmla="*/ 0 h 1570336"/>
                <a:gd name="connsiteX3" fmla="*/ 4278496 w 4278496"/>
                <a:gd name="connsiteY3" fmla="*/ 164885 h 1570336"/>
                <a:gd name="connsiteX4" fmla="*/ 4278496 w 4278496"/>
                <a:gd name="connsiteY4" fmla="*/ 1405451 h 1570336"/>
                <a:gd name="connsiteX5" fmla="*/ 4113611 w 4278496"/>
                <a:gd name="connsiteY5" fmla="*/ 1570336 h 1570336"/>
                <a:gd name="connsiteX6" fmla="*/ 164885 w 4278496"/>
                <a:gd name="connsiteY6" fmla="*/ 1570336 h 1570336"/>
                <a:gd name="connsiteX7" fmla="*/ 0 w 4278496"/>
                <a:gd name="connsiteY7" fmla="*/ 1405451 h 1570336"/>
                <a:gd name="connsiteX8" fmla="*/ 0 w 4278496"/>
                <a:gd name="connsiteY8" fmla="*/ 164885 h 15703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78496" h="1570336">
                  <a:moveTo>
                    <a:pt x="0" y="164885"/>
                  </a:moveTo>
                  <a:cubicBezTo>
                    <a:pt x="0" y="73822"/>
                    <a:pt x="73822" y="0"/>
                    <a:pt x="164885" y="0"/>
                  </a:cubicBezTo>
                  <a:lnTo>
                    <a:pt x="4113611" y="0"/>
                  </a:lnTo>
                  <a:cubicBezTo>
                    <a:pt x="4204674" y="0"/>
                    <a:pt x="4278496" y="73822"/>
                    <a:pt x="4278496" y="164885"/>
                  </a:cubicBezTo>
                  <a:lnTo>
                    <a:pt x="4278496" y="1405451"/>
                  </a:lnTo>
                  <a:cubicBezTo>
                    <a:pt x="4278496" y="1496514"/>
                    <a:pt x="4204674" y="1570336"/>
                    <a:pt x="4113611" y="1570336"/>
                  </a:cubicBezTo>
                  <a:lnTo>
                    <a:pt x="164885" y="1570336"/>
                  </a:lnTo>
                  <a:cubicBezTo>
                    <a:pt x="73822" y="1570336"/>
                    <a:pt x="0" y="1496514"/>
                    <a:pt x="0" y="1405451"/>
                  </a:cubicBezTo>
                  <a:lnTo>
                    <a:pt x="0" y="164885"/>
                  </a:lnTo>
                  <a:close/>
                </a:path>
              </a:pathLst>
            </a:custGeom>
            <a:solidFill>
              <a:schemeClr val="tx2">
                <a:lumMod val="75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24493" tIns="124493" rIns="124493" bIns="934660" numCol="1" spcCol="1270" anchor="t" anchorCtr="0">
              <a:noAutofit/>
            </a:bodyPr>
            <a:lstStyle/>
            <a:p>
              <a:pPr lvl="0" algn="l" defTabSz="889000">
                <a:lnSpc>
                  <a:spcPct val="90000"/>
                </a:lnSpc>
                <a:spcBef>
                  <a:spcPct val="0"/>
                </a:spcBef>
                <a:spcAft>
                  <a:spcPct val="35000"/>
                </a:spcAft>
              </a:pPr>
              <a:r>
                <a:rPr lang="en-US" dirty="0" smtClean="0">
                  <a:latin typeface="Arial" pitchFamily="34" charset="0"/>
                  <a:cs typeface="Arial" pitchFamily="34" charset="0"/>
                </a:rPr>
                <a:t>Programs Targeted for Growth</a:t>
              </a:r>
              <a:endParaRPr lang="en-US" kern="1200" dirty="0" smtClean="0">
                <a:latin typeface="Arial" pitchFamily="34" charset="0"/>
                <a:cs typeface="Arial" pitchFamily="34" charset="0"/>
              </a:endParaRPr>
            </a:p>
          </p:txBody>
        </p:sp>
        <p:sp>
          <p:nvSpPr>
            <p:cNvPr id="23" name="Freeform 22"/>
            <p:cNvSpPr/>
            <p:nvPr/>
          </p:nvSpPr>
          <p:spPr>
            <a:xfrm>
              <a:off x="3803469" y="3886209"/>
              <a:ext cx="1364488" cy="923752"/>
            </a:xfrm>
            <a:custGeom>
              <a:avLst/>
              <a:gdLst>
                <a:gd name="connsiteX0" fmla="*/ 0 w 793861"/>
                <a:gd name="connsiteY0" fmla="*/ 74198 h 706651"/>
                <a:gd name="connsiteX1" fmla="*/ 74198 w 793861"/>
                <a:gd name="connsiteY1" fmla="*/ 0 h 706651"/>
                <a:gd name="connsiteX2" fmla="*/ 719663 w 793861"/>
                <a:gd name="connsiteY2" fmla="*/ 0 h 706651"/>
                <a:gd name="connsiteX3" fmla="*/ 793861 w 793861"/>
                <a:gd name="connsiteY3" fmla="*/ 74198 h 706651"/>
                <a:gd name="connsiteX4" fmla="*/ 793861 w 793861"/>
                <a:gd name="connsiteY4" fmla="*/ 632453 h 706651"/>
                <a:gd name="connsiteX5" fmla="*/ 719663 w 793861"/>
                <a:gd name="connsiteY5" fmla="*/ 706651 h 706651"/>
                <a:gd name="connsiteX6" fmla="*/ 74198 w 793861"/>
                <a:gd name="connsiteY6" fmla="*/ 706651 h 706651"/>
                <a:gd name="connsiteX7" fmla="*/ 0 w 793861"/>
                <a:gd name="connsiteY7" fmla="*/ 632453 h 706651"/>
                <a:gd name="connsiteX8" fmla="*/ 0 w 793861"/>
                <a:gd name="connsiteY8" fmla="*/ 74198 h 7066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93861" h="706651">
                  <a:moveTo>
                    <a:pt x="0" y="74198"/>
                  </a:moveTo>
                  <a:cubicBezTo>
                    <a:pt x="0" y="33220"/>
                    <a:pt x="33220" y="0"/>
                    <a:pt x="74198" y="0"/>
                  </a:cubicBezTo>
                  <a:lnTo>
                    <a:pt x="719663" y="0"/>
                  </a:lnTo>
                  <a:cubicBezTo>
                    <a:pt x="760641" y="0"/>
                    <a:pt x="793861" y="33220"/>
                    <a:pt x="793861" y="74198"/>
                  </a:cubicBezTo>
                  <a:lnTo>
                    <a:pt x="793861" y="632453"/>
                  </a:lnTo>
                  <a:cubicBezTo>
                    <a:pt x="793861" y="673431"/>
                    <a:pt x="760641" y="706651"/>
                    <a:pt x="719663" y="706651"/>
                  </a:cubicBezTo>
                  <a:lnTo>
                    <a:pt x="74198" y="706651"/>
                  </a:lnTo>
                  <a:cubicBezTo>
                    <a:pt x="33220" y="706651"/>
                    <a:pt x="0" y="673431"/>
                    <a:pt x="0" y="632453"/>
                  </a:cubicBezTo>
                  <a:lnTo>
                    <a:pt x="0" y="74198"/>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48402" tIns="48402" rIns="48402" bIns="48402" numCol="1" spcCol="1270" anchor="ctr" anchorCtr="0">
              <a:noAutofit/>
            </a:bodyPr>
            <a:lstStyle/>
            <a:p>
              <a:pPr lvl="0" algn="ctr" defTabSz="311150" rtl="0">
                <a:lnSpc>
                  <a:spcPct val="90000"/>
                </a:lnSpc>
                <a:spcBef>
                  <a:spcPct val="0"/>
                </a:spcBef>
                <a:spcAft>
                  <a:spcPct val="35000"/>
                </a:spcAft>
              </a:pPr>
              <a:r>
                <a:rPr lang="en-US" sz="1200" kern="1200" dirty="0" smtClean="0">
                  <a:latin typeface="Arial" pitchFamily="34" charset="0"/>
                  <a:cs typeface="Arial" pitchFamily="34" charset="0"/>
                </a:rPr>
                <a:t>Cardiovascular</a:t>
              </a:r>
              <a:endParaRPr lang="en-US" sz="1200" kern="1200" dirty="0">
                <a:latin typeface="Arial" pitchFamily="34" charset="0"/>
                <a:cs typeface="Arial" pitchFamily="34" charset="0"/>
              </a:endParaRPr>
            </a:p>
          </p:txBody>
        </p:sp>
        <p:sp>
          <p:nvSpPr>
            <p:cNvPr id="24" name="Freeform 23"/>
            <p:cNvSpPr/>
            <p:nvPr/>
          </p:nvSpPr>
          <p:spPr>
            <a:xfrm>
              <a:off x="5202037" y="3886209"/>
              <a:ext cx="1364488" cy="923752"/>
            </a:xfrm>
            <a:custGeom>
              <a:avLst/>
              <a:gdLst>
                <a:gd name="connsiteX0" fmla="*/ 0 w 793861"/>
                <a:gd name="connsiteY0" fmla="*/ 74198 h 706651"/>
                <a:gd name="connsiteX1" fmla="*/ 74198 w 793861"/>
                <a:gd name="connsiteY1" fmla="*/ 0 h 706651"/>
                <a:gd name="connsiteX2" fmla="*/ 719663 w 793861"/>
                <a:gd name="connsiteY2" fmla="*/ 0 h 706651"/>
                <a:gd name="connsiteX3" fmla="*/ 793861 w 793861"/>
                <a:gd name="connsiteY3" fmla="*/ 74198 h 706651"/>
                <a:gd name="connsiteX4" fmla="*/ 793861 w 793861"/>
                <a:gd name="connsiteY4" fmla="*/ 632453 h 706651"/>
                <a:gd name="connsiteX5" fmla="*/ 719663 w 793861"/>
                <a:gd name="connsiteY5" fmla="*/ 706651 h 706651"/>
                <a:gd name="connsiteX6" fmla="*/ 74198 w 793861"/>
                <a:gd name="connsiteY6" fmla="*/ 706651 h 706651"/>
                <a:gd name="connsiteX7" fmla="*/ 0 w 793861"/>
                <a:gd name="connsiteY7" fmla="*/ 632453 h 706651"/>
                <a:gd name="connsiteX8" fmla="*/ 0 w 793861"/>
                <a:gd name="connsiteY8" fmla="*/ 74198 h 7066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93861" h="706651">
                  <a:moveTo>
                    <a:pt x="0" y="74198"/>
                  </a:moveTo>
                  <a:cubicBezTo>
                    <a:pt x="0" y="33220"/>
                    <a:pt x="33220" y="0"/>
                    <a:pt x="74198" y="0"/>
                  </a:cubicBezTo>
                  <a:lnTo>
                    <a:pt x="719663" y="0"/>
                  </a:lnTo>
                  <a:cubicBezTo>
                    <a:pt x="760641" y="0"/>
                    <a:pt x="793861" y="33220"/>
                    <a:pt x="793861" y="74198"/>
                  </a:cubicBezTo>
                  <a:lnTo>
                    <a:pt x="793861" y="632453"/>
                  </a:lnTo>
                  <a:cubicBezTo>
                    <a:pt x="793861" y="673431"/>
                    <a:pt x="760641" y="706651"/>
                    <a:pt x="719663" y="706651"/>
                  </a:cubicBezTo>
                  <a:lnTo>
                    <a:pt x="74198" y="706651"/>
                  </a:lnTo>
                  <a:cubicBezTo>
                    <a:pt x="33220" y="706651"/>
                    <a:pt x="0" y="673431"/>
                    <a:pt x="0" y="632453"/>
                  </a:cubicBezTo>
                  <a:lnTo>
                    <a:pt x="0" y="74198"/>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48402" tIns="48402" rIns="48402" bIns="48402" numCol="1" spcCol="1270" anchor="ctr" anchorCtr="0">
              <a:noAutofit/>
            </a:bodyPr>
            <a:lstStyle/>
            <a:p>
              <a:pPr lvl="0" algn="ctr" defTabSz="311150">
                <a:lnSpc>
                  <a:spcPct val="90000"/>
                </a:lnSpc>
                <a:spcBef>
                  <a:spcPct val="0"/>
                </a:spcBef>
                <a:spcAft>
                  <a:spcPct val="35000"/>
                </a:spcAft>
              </a:pPr>
              <a:r>
                <a:rPr lang="en-US" sz="1200" kern="1200" dirty="0" smtClean="0">
                  <a:latin typeface="Arial" pitchFamily="34" charset="0"/>
                  <a:cs typeface="Arial" pitchFamily="34" charset="0"/>
                </a:rPr>
                <a:t>Endocrinology and Metabolism</a:t>
              </a:r>
            </a:p>
          </p:txBody>
        </p:sp>
        <p:sp>
          <p:nvSpPr>
            <p:cNvPr id="25" name="Freeform 24"/>
            <p:cNvSpPr/>
            <p:nvPr/>
          </p:nvSpPr>
          <p:spPr>
            <a:xfrm>
              <a:off x="6579362" y="3891304"/>
              <a:ext cx="1364488" cy="923752"/>
            </a:xfrm>
            <a:custGeom>
              <a:avLst/>
              <a:gdLst>
                <a:gd name="connsiteX0" fmla="*/ 0 w 793861"/>
                <a:gd name="connsiteY0" fmla="*/ 74198 h 706651"/>
                <a:gd name="connsiteX1" fmla="*/ 74198 w 793861"/>
                <a:gd name="connsiteY1" fmla="*/ 0 h 706651"/>
                <a:gd name="connsiteX2" fmla="*/ 719663 w 793861"/>
                <a:gd name="connsiteY2" fmla="*/ 0 h 706651"/>
                <a:gd name="connsiteX3" fmla="*/ 793861 w 793861"/>
                <a:gd name="connsiteY3" fmla="*/ 74198 h 706651"/>
                <a:gd name="connsiteX4" fmla="*/ 793861 w 793861"/>
                <a:gd name="connsiteY4" fmla="*/ 632453 h 706651"/>
                <a:gd name="connsiteX5" fmla="*/ 719663 w 793861"/>
                <a:gd name="connsiteY5" fmla="*/ 706651 h 706651"/>
                <a:gd name="connsiteX6" fmla="*/ 74198 w 793861"/>
                <a:gd name="connsiteY6" fmla="*/ 706651 h 706651"/>
                <a:gd name="connsiteX7" fmla="*/ 0 w 793861"/>
                <a:gd name="connsiteY7" fmla="*/ 632453 h 706651"/>
                <a:gd name="connsiteX8" fmla="*/ 0 w 793861"/>
                <a:gd name="connsiteY8" fmla="*/ 74198 h 7066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93861" h="706651">
                  <a:moveTo>
                    <a:pt x="0" y="74198"/>
                  </a:moveTo>
                  <a:cubicBezTo>
                    <a:pt x="0" y="33220"/>
                    <a:pt x="33220" y="0"/>
                    <a:pt x="74198" y="0"/>
                  </a:cubicBezTo>
                  <a:lnTo>
                    <a:pt x="719663" y="0"/>
                  </a:lnTo>
                  <a:cubicBezTo>
                    <a:pt x="760641" y="0"/>
                    <a:pt x="793861" y="33220"/>
                    <a:pt x="793861" y="74198"/>
                  </a:cubicBezTo>
                  <a:lnTo>
                    <a:pt x="793861" y="632453"/>
                  </a:lnTo>
                  <a:cubicBezTo>
                    <a:pt x="793861" y="673431"/>
                    <a:pt x="760641" y="706651"/>
                    <a:pt x="719663" y="706651"/>
                  </a:cubicBezTo>
                  <a:lnTo>
                    <a:pt x="74198" y="706651"/>
                  </a:lnTo>
                  <a:cubicBezTo>
                    <a:pt x="33220" y="706651"/>
                    <a:pt x="0" y="673431"/>
                    <a:pt x="0" y="632453"/>
                  </a:cubicBezTo>
                  <a:lnTo>
                    <a:pt x="0" y="74198"/>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48402" tIns="48402" rIns="48402" bIns="48402" numCol="1" spcCol="1270" anchor="ctr" anchorCtr="0">
              <a:noAutofit/>
            </a:bodyPr>
            <a:lstStyle/>
            <a:p>
              <a:pPr lvl="0" algn="ctr" defTabSz="311150" rtl="0">
                <a:lnSpc>
                  <a:spcPct val="90000"/>
                </a:lnSpc>
                <a:spcBef>
                  <a:spcPct val="0"/>
                </a:spcBef>
                <a:spcAft>
                  <a:spcPct val="35000"/>
                </a:spcAft>
              </a:pPr>
              <a:r>
                <a:rPr lang="en-US" sz="1200" kern="1200" dirty="0" smtClean="0">
                  <a:latin typeface="Arial" pitchFamily="34" charset="0"/>
                  <a:cs typeface="Arial" pitchFamily="34" charset="0"/>
                </a:rPr>
                <a:t>Nephrology</a:t>
              </a:r>
              <a:endParaRPr lang="en-US" sz="1200" kern="1200" dirty="0">
                <a:latin typeface="Arial" pitchFamily="34" charset="0"/>
                <a:cs typeface="Arial" pitchFamily="34" charset="0"/>
              </a:endParaRPr>
            </a:p>
          </p:txBody>
        </p:sp>
      </p:grpSp>
      <p:sp>
        <p:nvSpPr>
          <p:cNvPr id="29" name="Freeform 28"/>
          <p:cNvSpPr/>
          <p:nvPr/>
        </p:nvSpPr>
        <p:spPr>
          <a:xfrm>
            <a:off x="4371975" y="5029209"/>
            <a:ext cx="1481782" cy="923752"/>
          </a:xfrm>
          <a:custGeom>
            <a:avLst/>
            <a:gdLst>
              <a:gd name="connsiteX0" fmla="*/ 0 w 793861"/>
              <a:gd name="connsiteY0" fmla="*/ 74198 h 706651"/>
              <a:gd name="connsiteX1" fmla="*/ 74198 w 793861"/>
              <a:gd name="connsiteY1" fmla="*/ 0 h 706651"/>
              <a:gd name="connsiteX2" fmla="*/ 719663 w 793861"/>
              <a:gd name="connsiteY2" fmla="*/ 0 h 706651"/>
              <a:gd name="connsiteX3" fmla="*/ 793861 w 793861"/>
              <a:gd name="connsiteY3" fmla="*/ 74198 h 706651"/>
              <a:gd name="connsiteX4" fmla="*/ 793861 w 793861"/>
              <a:gd name="connsiteY4" fmla="*/ 632453 h 706651"/>
              <a:gd name="connsiteX5" fmla="*/ 719663 w 793861"/>
              <a:gd name="connsiteY5" fmla="*/ 706651 h 706651"/>
              <a:gd name="connsiteX6" fmla="*/ 74198 w 793861"/>
              <a:gd name="connsiteY6" fmla="*/ 706651 h 706651"/>
              <a:gd name="connsiteX7" fmla="*/ 0 w 793861"/>
              <a:gd name="connsiteY7" fmla="*/ 632453 h 706651"/>
              <a:gd name="connsiteX8" fmla="*/ 0 w 793861"/>
              <a:gd name="connsiteY8" fmla="*/ 74198 h 7066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93861" h="706651">
                <a:moveTo>
                  <a:pt x="0" y="74198"/>
                </a:moveTo>
                <a:cubicBezTo>
                  <a:pt x="0" y="33220"/>
                  <a:pt x="33220" y="0"/>
                  <a:pt x="74198" y="0"/>
                </a:cubicBezTo>
                <a:lnTo>
                  <a:pt x="719663" y="0"/>
                </a:lnTo>
                <a:cubicBezTo>
                  <a:pt x="760641" y="0"/>
                  <a:pt x="793861" y="33220"/>
                  <a:pt x="793861" y="74198"/>
                </a:cubicBezTo>
                <a:lnTo>
                  <a:pt x="793861" y="632453"/>
                </a:lnTo>
                <a:cubicBezTo>
                  <a:pt x="793861" y="673431"/>
                  <a:pt x="760641" y="706651"/>
                  <a:pt x="719663" y="706651"/>
                </a:cubicBezTo>
                <a:lnTo>
                  <a:pt x="74198" y="706651"/>
                </a:lnTo>
                <a:cubicBezTo>
                  <a:pt x="33220" y="706651"/>
                  <a:pt x="0" y="673431"/>
                  <a:pt x="0" y="632453"/>
                </a:cubicBezTo>
                <a:lnTo>
                  <a:pt x="0" y="74198"/>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48402" tIns="48402" rIns="48402" bIns="48402" numCol="1" spcCol="1270" anchor="ctr" anchorCtr="0">
            <a:noAutofit/>
          </a:bodyPr>
          <a:lstStyle/>
          <a:p>
            <a:pPr lvl="0" defTabSz="311150">
              <a:lnSpc>
                <a:spcPct val="90000"/>
              </a:lnSpc>
              <a:spcAft>
                <a:spcPct val="35000"/>
              </a:spcAft>
            </a:pPr>
            <a:r>
              <a:rPr lang="en-US" sz="1200" dirty="0">
                <a:latin typeface="Arial" pitchFamily="34" charset="0"/>
                <a:cs typeface="Arial" pitchFamily="34" charset="0"/>
              </a:rPr>
              <a:t>Pulmonary, Critical Care and Sleep </a:t>
            </a:r>
            <a:r>
              <a:rPr lang="en-US" sz="1200" dirty="0" smtClean="0">
                <a:latin typeface="Arial" pitchFamily="34" charset="0"/>
                <a:cs typeface="Arial" pitchFamily="34" charset="0"/>
              </a:rPr>
              <a:t>Medicine</a:t>
            </a:r>
            <a:endParaRPr lang="en-US" sz="1200" kern="1200" dirty="0">
              <a:latin typeface="Arial" pitchFamily="34" charset="0"/>
              <a:cs typeface="Arial" pitchFamily="34" charset="0"/>
            </a:endParaRPr>
          </a:p>
        </p:txBody>
      </p:sp>
      <p:sp>
        <p:nvSpPr>
          <p:cNvPr id="30" name="Freeform 29"/>
          <p:cNvSpPr/>
          <p:nvPr/>
        </p:nvSpPr>
        <p:spPr>
          <a:xfrm>
            <a:off x="5887837" y="5029209"/>
            <a:ext cx="1474988" cy="923752"/>
          </a:xfrm>
          <a:custGeom>
            <a:avLst/>
            <a:gdLst>
              <a:gd name="connsiteX0" fmla="*/ 0 w 793861"/>
              <a:gd name="connsiteY0" fmla="*/ 74198 h 706651"/>
              <a:gd name="connsiteX1" fmla="*/ 74198 w 793861"/>
              <a:gd name="connsiteY1" fmla="*/ 0 h 706651"/>
              <a:gd name="connsiteX2" fmla="*/ 719663 w 793861"/>
              <a:gd name="connsiteY2" fmla="*/ 0 h 706651"/>
              <a:gd name="connsiteX3" fmla="*/ 793861 w 793861"/>
              <a:gd name="connsiteY3" fmla="*/ 74198 h 706651"/>
              <a:gd name="connsiteX4" fmla="*/ 793861 w 793861"/>
              <a:gd name="connsiteY4" fmla="*/ 632453 h 706651"/>
              <a:gd name="connsiteX5" fmla="*/ 719663 w 793861"/>
              <a:gd name="connsiteY5" fmla="*/ 706651 h 706651"/>
              <a:gd name="connsiteX6" fmla="*/ 74198 w 793861"/>
              <a:gd name="connsiteY6" fmla="*/ 706651 h 706651"/>
              <a:gd name="connsiteX7" fmla="*/ 0 w 793861"/>
              <a:gd name="connsiteY7" fmla="*/ 632453 h 706651"/>
              <a:gd name="connsiteX8" fmla="*/ 0 w 793861"/>
              <a:gd name="connsiteY8" fmla="*/ 74198 h 7066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93861" h="706651">
                <a:moveTo>
                  <a:pt x="0" y="74198"/>
                </a:moveTo>
                <a:cubicBezTo>
                  <a:pt x="0" y="33220"/>
                  <a:pt x="33220" y="0"/>
                  <a:pt x="74198" y="0"/>
                </a:cubicBezTo>
                <a:lnTo>
                  <a:pt x="719663" y="0"/>
                </a:lnTo>
                <a:cubicBezTo>
                  <a:pt x="760641" y="0"/>
                  <a:pt x="793861" y="33220"/>
                  <a:pt x="793861" y="74198"/>
                </a:cubicBezTo>
                <a:lnTo>
                  <a:pt x="793861" y="632453"/>
                </a:lnTo>
                <a:cubicBezTo>
                  <a:pt x="793861" y="673431"/>
                  <a:pt x="760641" y="706651"/>
                  <a:pt x="719663" y="706651"/>
                </a:cubicBezTo>
                <a:lnTo>
                  <a:pt x="74198" y="706651"/>
                </a:lnTo>
                <a:cubicBezTo>
                  <a:pt x="33220" y="706651"/>
                  <a:pt x="0" y="673431"/>
                  <a:pt x="0" y="632453"/>
                </a:cubicBezTo>
                <a:lnTo>
                  <a:pt x="0" y="74198"/>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48402" tIns="48402" rIns="48402" bIns="48402" numCol="1" spcCol="1270" anchor="ctr" anchorCtr="0">
            <a:noAutofit/>
          </a:bodyPr>
          <a:lstStyle/>
          <a:p>
            <a:pPr lvl="0" defTabSz="311150">
              <a:lnSpc>
                <a:spcPct val="90000"/>
              </a:lnSpc>
              <a:spcAft>
                <a:spcPct val="35000"/>
              </a:spcAft>
            </a:pPr>
            <a:r>
              <a:rPr lang="en-US" sz="1200" dirty="0" smtClean="0">
                <a:latin typeface="Arial" pitchFamily="34" charset="0"/>
                <a:cs typeface="Arial" pitchFamily="34" charset="0"/>
              </a:rPr>
              <a:t>Gastroenterology, Hepatology, </a:t>
            </a:r>
            <a:r>
              <a:rPr lang="en-US" sz="1200" dirty="0">
                <a:latin typeface="Arial" pitchFamily="34" charset="0"/>
                <a:cs typeface="Arial" pitchFamily="34" charset="0"/>
              </a:rPr>
              <a:t>and Nutrition</a:t>
            </a:r>
          </a:p>
        </p:txBody>
      </p:sp>
      <p:sp>
        <p:nvSpPr>
          <p:cNvPr id="2" name="TextBox 1"/>
          <p:cNvSpPr txBox="1"/>
          <p:nvPr/>
        </p:nvSpPr>
        <p:spPr>
          <a:xfrm>
            <a:off x="2389045" y="2898087"/>
            <a:ext cx="5026788" cy="369332"/>
          </a:xfrm>
          <a:prstGeom prst="rect">
            <a:avLst/>
          </a:prstGeom>
          <a:noFill/>
        </p:spPr>
        <p:txBody>
          <a:bodyPr wrap="square" rtlCol="0">
            <a:spAutoFit/>
          </a:bodyPr>
          <a:lstStyle/>
          <a:p>
            <a:pPr algn="l"/>
            <a:r>
              <a:rPr lang="en-US" dirty="0" smtClean="0">
                <a:solidFill>
                  <a:schemeClr val="bg1"/>
                </a:solidFill>
              </a:rPr>
              <a:t>Programs Targeted for Maintenance</a:t>
            </a:r>
            <a:endParaRPr lang="en-US" dirty="0">
              <a:solidFill>
                <a:schemeClr val="bg1"/>
              </a:solidFill>
            </a:endParaRPr>
          </a:p>
        </p:txBody>
      </p:sp>
    </p:spTree>
    <p:extLst>
      <p:ext uri="{BB962C8B-B14F-4D97-AF65-F5344CB8AC3E}">
        <p14:creationId xmlns:p14="http://schemas.microsoft.com/office/powerpoint/2010/main" val="1454993316"/>
      </p:ext>
    </p:extLst>
  </p:cSld>
  <p:clrMapOvr>
    <a:masterClrMapping/>
  </p:clrMapOvr>
  <p:transition spd="slow"/>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Box 8"/>
          <p:cNvSpPr txBox="1">
            <a:spLocks noChangeArrowheads="1"/>
          </p:cNvSpPr>
          <p:nvPr/>
        </p:nvSpPr>
        <p:spPr bwMode="auto">
          <a:xfrm>
            <a:off x="1838044" y="1334456"/>
            <a:ext cx="7158038" cy="338554"/>
          </a:xfrm>
          <a:prstGeom prst="rect">
            <a:avLst/>
          </a:prstGeom>
          <a:solidFill>
            <a:schemeClr val="bg2"/>
          </a:solidFill>
          <a:ln w="9525">
            <a:solidFill>
              <a:schemeClr val="tx1"/>
            </a:solidFill>
            <a:miter lim="800000"/>
            <a:headEnd/>
            <a:tailEnd/>
          </a:ln>
          <a:effectLst>
            <a:outerShdw blurRad="50800" dist="38100" dir="5400000" algn="t" rotWithShape="0">
              <a:prstClr val="black">
                <a:alpha val="40000"/>
              </a:prstClr>
            </a:outerShdw>
          </a:effectLst>
        </p:spPr>
        <p:txBody>
          <a:bodyPr>
            <a:spAutoFit/>
          </a:bodyPr>
          <a:lstStyle/>
          <a:p>
            <a:pPr algn="l"/>
            <a:r>
              <a:rPr lang="en-US" sz="1600" b="1" dirty="0"/>
              <a:t>Expand </a:t>
            </a:r>
            <a:r>
              <a:rPr lang="en-US" sz="1600" b="1" dirty="0">
                <a:latin typeface="Arial" pitchFamily="34" charset="0"/>
                <a:cs typeface="Arial" pitchFamily="34" charset="0"/>
              </a:rPr>
              <a:t>selected</a:t>
            </a:r>
            <a:r>
              <a:rPr lang="en-US" sz="1600" b="1" dirty="0"/>
              <a:t> subspecialty clinical services</a:t>
            </a:r>
            <a:r>
              <a:rPr lang="en-US" sz="1600" b="1" dirty="0" smtClean="0"/>
              <a:t>. </a:t>
            </a:r>
            <a:r>
              <a:rPr lang="en-US" sz="1600" b="1" i="1" dirty="0" smtClean="0"/>
              <a:t>(cont’d) </a:t>
            </a:r>
            <a:endParaRPr lang="en-US" sz="1600" b="1" i="1" dirty="0"/>
          </a:p>
        </p:txBody>
      </p:sp>
      <p:sp>
        <p:nvSpPr>
          <p:cNvPr id="13" name="Text Box 11"/>
          <p:cNvSpPr txBox="1">
            <a:spLocks noChangeArrowheads="1"/>
          </p:cNvSpPr>
          <p:nvPr/>
        </p:nvSpPr>
        <p:spPr bwMode="auto">
          <a:xfrm>
            <a:off x="130636" y="563107"/>
            <a:ext cx="8865446" cy="584769"/>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square" lIns="91434" tIns="45717" rIns="91434" bIns="45717">
            <a:spAutoFit/>
          </a:bodyPr>
          <a:lstStyle/>
          <a:p>
            <a:pPr algn="l">
              <a:spcBef>
                <a:spcPct val="50000"/>
              </a:spcBef>
            </a:pPr>
            <a:r>
              <a:rPr lang="en-US" sz="1600" b="1" u="sng" dirty="0" smtClean="0">
                <a:solidFill>
                  <a:schemeClr val="bg1"/>
                </a:solidFill>
                <a:effectLst>
                  <a:outerShdw blurRad="38100" dist="38100" dir="2700000" algn="tl">
                    <a:srgbClr val="000000">
                      <a:alpha val="43137"/>
                    </a:srgbClr>
                  </a:outerShdw>
                </a:effectLst>
                <a:latin typeface="Arial" pitchFamily="34" charset="0"/>
                <a:cs typeface="Arial" pitchFamily="34" charset="0"/>
              </a:rPr>
              <a:t>Goal 1</a:t>
            </a:r>
            <a:r>
              <a:rPr lang="en-US" sz="16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  </a:t>
            </a:r>
            <a:r>
              <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rPr>
              <a:t>Strategically build a clinical practice that will be known as a major provider of </a:t>
            </a:r>
            <a:r>
              <a:rPr lang="en-US" sz="16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excellent</a:t>
            </a:r>
            <a:r>
              <a:rPr lang="en-US" sz="1600" b="1" dirty="0" smtClean="0">
                <a:solidFill>
                  <a:srgbClr val="C9FF2F"/>
                </a:solidFill>
                <a:effectLst>
                  <a:outerShdw blurRad="38100" dist="38100" dir="2700000" algn="tl">
                    <a:srgbClr val="000000">
                      <a:alpha val="43137"/>
                    </a:srgbClr>
                  </a:outerShdw>
                </a:effectLst>
                <a:latin typeface="Arial" pitchFamily="34" charset="0"/>
                <a:cs typeface="Arial" pitchFamily="34" charset="0"/>
              </a:rPr>
              <a:t> </a:t>
            </a:r>
            <a:r>
              <a:rPr lang="en-US" sz="16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clinical </a:t>
            </a:r>
            <a:r>
              <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rPr>
              <a:t>care</a:t>
            </a:r>
            <a:r>
              <a:rPr lang="en-US" sz="16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a:t>
            </a:r>
            <a:endPar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endParaRPr>
          </a:p>
        </p:txBody>
      </p:sp>
      <p:sp>
        <p:nvSpPr>
          <p:cNvPr id="9" name="TextBox 8"/>
          <p:cNvSpPr txBox="1">
            <a:spLocks noChangeArrowheads="1"/>
          </p:cNvSpPr>
          <p:nvPr/>
        </p:nvSpPr>
        <p:spPr bwMode="auto">
          <a:xfrm>
            <a:off x="288870" y="1726896"/>
            <a:ext cx="8707211" cy="600164"/>
          </a:xfrm>
          <a:prstGeom prst="rect">
            <a:avLst/>
          </a:prstGeom>
          <a:solidFill>
            <a:schemeClr val="bg1"/>
          </a:solidFill>
          <a:ln w="9525">
            <a:noFill/>
            <a:miter lim="800000"/>
            <a:headEnd/>
            <a:tailEnd/>
          </a:ln>
        </p:spPr>
        <p:txBody>
          <a:bodyPr wrap="square">
            <a:spAutoFit/>
          </a:bodyPr>
          <a:lstStyle/>
          <a:p>
            <a:pPr marL="342900" indent="-342900" algn="l">
              <a:spcAft>
                <a:spcPts val="0"/>
              </a:spcAft>
            </a:pPr>
            <a:r>
              <a:rPr lang="en-US" sz="1400" b="1" u="sng" dirty="0" smtClean="0">
                <a:latin typeface="Arial" pitchFamily="34" charset="0"/>
                <a:cs typeface="Arial" pitchFamily="34" charset="0"/>
              </a:rPr>
              <a:t>Preliminary Tactics</a:t>
            </a:r>
            <a:r>
              <a:rPr lang="en-US" sz="1400" dirty="0" smtClean="0">
                <a:latin typeface="Arial" pitchFamily="34" charset="0"/>
                <a:cs typeface="Arial" pitchFamily="34" charset="0"/>
              </a:rPr>
              <a:t>:</a:t>
            </a:r>
            <a:endParaRPr lang="en-US" sz="1400" b="1" dirty="0" smtClean="0">
              <a:latin typeface="Arial" pitchFamily="34" charset="0"/>
              <a:cs typeface="Arial" pitchFamily="34" charset="0"/>
            </a:endParaRPr>
          </a:p>
          <a:p>
            <a:pPr marL="342900" lvl="1" indent="-342900" algn="l">
              <a:spcBef>
                <a:spcPts val="600"/>
              </a:spcBef>
              <a:spcAft>
                <a:spcPts val="600"/>
              </a:spcAft>
              <a:buFont typeface="+mj-lt"/>
              <a:buAutoNum type="alphaLcPeriod" startAt="2"/>
            </a:pPr>
            <a:r>
              <a:rPr lang="en-US" sz="1400" b="1" dirty="0" smtClean="0">
                <a:latin typeface="Arial" pitchFamily="34" charset="0"/>
                <a:cs typeface="Arial" pitchFamily="34" charset="0"/>
              </a:rPr>
              <a:t>Provide additional resources as follows to grow identified clinical subspecialties.*</a:t>
            </a:r>
            <a:endParaRPr lang="en-US" sz="1400" i="1" dirty="0">
              <a:latin typeface="Arial" pitchFamily="34" charset="0"/>
              <a:cs typeface="Arial" pitchFamily="34" charset="0"/>
            </a:endParaRPr>
          </a:p>
        </p:txBody>
      </p:sp>
      <p:sp>
        <p:nvSpPr>
          <p:cNvPr id="29" name="Freeform 28"/>
          <p:cNvSpPr/>
          <p:nvPr/>
        </p:nvSpPr>
        <p:spPr>
          <a:xfrm>
            <a:off x="258404" y="3693712"/>
            <a:ext cx="1364488" cy="923752"/>
          </a:xfrm>
          <a:custGeom>
            <a:avLst/>
            <a:gdLst>
              <a:gd name="connsiteX0" fmla="*/ 0 w 793861"/>
              <a:gd name="connsiteY0" fmla="*/ 74198 h 706651"/>
              <a:gd name="connsiteX1" fmla="*/ 74198 w 793861"/>
              <a:gd name="connsiteY1" fmla="*/ 0 h 706651"/>
              <a:gd name="connsiteX2" fmla="*/ 719663 w 793861"/>
              <a:gd name="connsiteY2" fmla="*/ 0 h 706651"/>
              <a:gd name="connsiteX3" fmla="*/ 793861 w 793861"/>
              <a:gd name="connsiteY3" fmla="*/ 74198 h 706651"/>
              <a:gd name="connsiteX4" fmla="*/ 793861 w 793861"/>
              <a:gd name="connsiteY4" fmla="*/ 632453 h 706651"/>
              <a:gd name="connsiteX5" fmla="*/ 719663 w 793861"/>
              <a:gd name="connsiteY5" fmla="*/ 706651 h 706651"/>
              <a:gd name="connsiteX6" fmla="*/ 74198 w 793861"/>
              <a:gd name="connsiteY6" fmla="*/ 706651 h 706651"/>
              <a:gd name="connsiteX7" fmla="*/ 0 w 793861"/>
              <a:gd name="connsiteY7" fmla="*/ 632453 h 706651"/>
              <a:gd name="connsiteX8" fmla="*/ 0 w 793861"/>
              <a:gd name="connsiteY8" fmla="*/ 74198 h 7066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93861" h="706651">
                <a:moveTo>
                  <a:pt x="0" y="74198"/>
                </a:moveTo>
                <a:cubicBezTo>
                  <a:pt x="0" y="33220"/>
                  <a:pt x="33220" y="0"/>
                  <a:pt x="74198" y="0"/>
                </a:cubicBezTo>
                <a:lnTo>
                  <a:pt x="719663" y="0"/>
                </a:lnTo>
                <a:cubicBezTo>
                  <a:pt x="760641" y="0"/>
                  <a:pt x="793861" y="33220"/>
                  <a:pt x="793861" y="74198"/>
                </a:cubicBezTo>
                <a:lnTo>
                  <a:pt x="793861" y="632453"/>
                </a:lnTo>
                <a:cubicBezTo>
                  <a:pt x="793861" y="673431"/>
                  <a:pt x="760641" y="706651"/>
                  <a:pt x="719663" y="706651"/>
                </a:cubicBezTo>
                <a:lnTo>
                  <a:pt x="74198" y="706651"/>
                </a:lnTo>
                <a:cubicBezTo>
                  <a:pt x="33220" y="706651"/>
                  <a:pt x="0" y="673431"/>
                  <a:pt x="0" y="632453"/>
                </a:cubicBezTo>
                <a:lnTo>
                  <a:pt x="0" y="74198"/>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48402" tIns="48402" rIns="48402" bIns="48402" numCol="1" spcCol="1270" anchor="ctr" anchorCtr="0">
            <a:noAutofit/>
          </a:bodyPr>
          <a:lstStyle/>
          <a:p>
            <a:pPr lvl="0" defTabSz="311150">
              <a:lnSpc>
                <a:spcPct val="90000"/>
              </a:lnSpc>
              <a:spcAft>
                <a:spcPct val="35000"/>
              </a:spcAft>
            </a:pPr>
            <a:r>
              <a:rPr lang="en-US" sz="1200" dirty="0" smtClean="0">
                <a:latin typeface="Arial" pitchFamily="34" charset="0"/>
                <a:cs typeface="Arial" pitchFamily="34" charset="0"/>
              </a:rPr>
              <a:t>Cardiovascular</a:t>
            </a:r>
            <a:endParaRPr lang="en-US" sz="1200" kern="1200" dirty="0">
              <a:latin typeface="Arial" pitchFamily="34" charset="0"/>
              <a:cs typeface="Arial"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1329828705"/>
              </p:ext>
            </p:extLst>
          </p:nvPr>
        </p:nvGraphicFramePr>
        <p:xfrm>
          <a:off x="1768475" y="2340507"/>
          <a:ext cx="7267949" cy="4093754"/>
        </p:xfrm>
        <a:graphic>
          <a:graphicData uri="http://schemas.openxmlformats.org/drawingml/2006/table">
            <a:tbl>
              <a:tblPr firstRow="1" bandRow="1">
                <a:tableStyleId>{D7AC3CCA-C797-4891-BE02-D94E43425B78}</a:tableStyleId>
              </a:tblPr>
              <a:tblGrid>
                <a:gridCol w="2174875"/>
                <a:gridCol w="1352550"/>
                <a:gridCol w="1419225"/>
                <a:gridCol w="2321299"/>
              </a:tblGrid>
              <a:tr h="339380">
                <a:tc>
                  <a:txBody>
                    <a:bodyPr/>
                    <a:lstStyle/>
                    <a:p>
                      <a:pPr algn="ctr"/>
                      <a:r>
                        <a:rPr lang="en-US" sz="1400" dirty="0" smtClean="0">
                          <a:latin typeface="Arial" pitchFamily="34" charset="0"/>
                          <a:cs typeface="Arial" pitchFamily="34" charset="0"/>
                        </a:rPr>
                        <a:t>Faculty**</a:t>
                      </a:r>
                      <a:endParaRPr lang="en-US" sz="1400" dirty="0">
                        <a:latin typeface="Arial" pitchFamily="34" charset="0"/>
                        <a:cs typeface="Arial" pitchFamily="34" charset="0"/>
                      </a:endParaRPr>
                    </a:p>
                  </a:txBody>
                  <a:tcPr>
                    <a:lnL w="12700" cmpd="sng">
                      <a:noFill/>
                    </a:lnL>
                    <a:lnR w="12700" cmpd="sng">
                      <a:noFill/>
                    </a:lnR>
                    <a:lnT w="1270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400" dirty="0" smtClean="0">
                          <a:latin typeface="Arial" pitchFamily="34" charset="0"/>
                          <a:cs typeface="Arial" pitchFamily="34" charset="0"/>
                        </a:rPr>
                        <a:t>Staff </a:t>
                      </a:r>
                      <a:endParaRPr lang="en-US" sz="1400" dirty="0">
                        <a:latin typeface="Arial" pitchFamily="34" charset="0"/>
                        <a:cs typeface="Arial" pitchFamily="34" charset="0"/>
                      </a:endParaRPr>
                    </a:p>
                  </a:txBody>
                  <a:tcPr>
                    <a:lnL w="12700" cmpd="sng">
                      <a:noFill/>
                    </a:lnL>
                    <a:lnR w="12700" cmpd="sng">
                      <a:noFill/>
                    </a:lnR>
                    <a:lnT w="1270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400" dirty="0" smtClean="0">
                          <a:latin typeface="Arial" pitchFamily="34" charset="0"/>
                          <a:cs typeface="Arial" pitchFamily="34" charset="0"/>
                        </a:rPr>
                        <a:t>Space</a:t>
                      </a:r>
                      <a:endParaRPr lang="en-US" sz="1400" dirty="0">
                        <a:latin typeface="Arial" pitchFamily="34" charset="0"/>
                        <a:cs typeface="Arial" pitchFamily="34" charset="0"/>
                      </a:endParaRPr>
                    </a:p>
                  </a:txBody>
                  <a:tcPr>
                    <a:lnL w="12700" cmpd="sng">
                      <a:noFill/>
                    </a:lnL>
                    <a:lnR w="12700" cmpd="sng">
                      <a:noFill/>
                    </a:lnR>
                    <a:lnT w="1270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400" dirty="0" smtClean="0">
                          <a:latin typeface="Arial" pitchFamily="34" charset="0"/>
                          <a:cs typeface="Arial" pitchFamily="34" charset="0"/>
                        </a:rPr>
                        <a:t>Equipment/Other</a:t>
                      </a:r>
                      <a:endParaRPr lang="en-US" sz="1400" dirty="0">
                        <a:latin typeface="Arial" pitchFamily="34" charset="0"/>
                        <a:cs typeface="Arial" pitchFamily="34" charset="0"/>
                      </a:endParaRPr>
                    </a:p>
                  </a:txBody>
                  <a:tcPr>
                    <a:lnL w="12700" cmpd="sng">
                      <a:noFill/>
                    </a:lnL>
                    <a:lnR w="12700" cmpd="sng">
                      <a:noFill/>
                    </a:lnR>
                    <a:lnT w="1270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r>
              <a:tr h="1177925">
                <a:tc>
                  <a:txBody>
                    <a:bodyPr/>
                    <a:lstStyle/>
                    <a:p>
                      <a:pPr marL="112713" marR="0" lvl="1" indent="-112713" algn="l" defTabSz="914400" rtl="0" eaLnBrk="1" fontAlgn="auto" latinLnBrk="0" hangingPunct="1">
                        <a:lnSpc>
                          <a:spcPct val="100000"/>
                        </a:lnSpc>
                        <a:spcBef>
                          <a:spcPts val="0"/>
                        </a:spcBef>
                        <a:spcAft>
                          <a:spcPts val="600"/>
                        </a:spcAft>
                        <a:buClrTx/>
                        <a:buSzTx/>
                        <a:buFont typeface="Arial" pitchFamily="34" charset="0"/>
                        <a:buChar char="•"/>
                        <a:tabLst/>
                        <a:defRPr/>
                      </a:pPr>
                      <a:r>
                        <a:rPr lang="en-US" sz="1100" kern="1200" dirty="0" err="1" smtClean="0">
                          <a:solidFill>
                            <a:schemeClr val="dk1"/>
                          </a:solidFill>
                          <a:effectLst/>
                          <a:latin typeface="Arial" pitchFamily="34" charset="0"/>
                          <a:ea typeface="Calibri"/>
                          <a:cs typeface="Arial" pitchFamily="34" charset="0"/>
                        </a:rPr>
                        <a:t>Electrophysiologist</a:t>
                      </a:r>
                      <a:r>
                        <a:rPr lang="en-US" sz="1100" kern="1200" dirty="0" smtClean="0">
                          <a:solidFill>
                            <a:schemeClr val="dk1"/>
                          </a:solidFill>
                          <a:effectLst/>
                          <a:latin typeface="Arial" pitchFamily="34" charset="0"/>
                          <a:ea typeface="Calibri"/>
                          <a:cs typeface="Arial" pitchFamily="34" charset="0"/>
                        </a:rPr>
                        <a:t> (VA)</a:t>
                      </a:r>
                    </a:p>
                    <a:p>
                      <a:pPr marL="112713" marR="0" lvl="1" indent="-112713" algn="l" defTabSz="914400" rtl="0" eaLnBrk="1" fontAlgn="auto" latinLnBrk="0" hangingPunct="1">
                        <a:lnSpc>
                          <a:spcPct val="100000"/>
                        </a:lnSpc>
                        <a:spcBef>
                          <a:spcPts val="0"/>
                        </a:spcBef>
                        <a:spcAft>
                          <a:spcPts val="600"/>
                        </a:spcAft>
                        <a:buClrTx/>
                        <a:buSzTx/>
                        <a:buFont typeface="Arial" pitchFamily="34" charset="0"/>
                        <a:buChar char="•"/>
                        <a:tabLst/>
                        <a:defRPr/>
                      </a:pPr>
                      <a:r>
                        <a:rPr lang="en-US" sz="1100" kern="1200" dirty="0" smtClean="0">
                          <a:solidFill>
                            <a:schemeClr val="dk1"/>
                          </a:solidFill>
                          <a:effectLst/>
                          <a:latin typeface="Arial" pitchFamily="34" charset="0"/>
                          <a:ea typeface="Calibri"/>
                          <a:cs typeface="Arial" pitchFamily="34" charset="0"/>
                        </a:rPr>
                        <a:t>Interventional Cardiologist (BGH/VA)</a:t>
                      </a:r>
                    </a:p>
                    <a:p>
                      <a:pPr marL="112713" marR="0" lvl="1" indent="-112713" algn="l" defTabSz="914400" rtl="0" eaLnBrk="1" fontAlgn="auto" latinLnBrk="0" hangingPunct="1">
                        <a:lnSpc>
                          <a:spcPct val="100000"/>
                        </a:lnSpc>
                        <a:spcBef>
                          <a:spcPts val="0"/>
                        </a:spcBef>
                        <a:spcAft>
                          <a:spcPts val="600"/>
                        </a:spcAft>
                        <a:buClrTx/>
                        <a:buSzTx/>
                        <a:buFont typeface="Arial" pitchFamily="34" charset="0"/>
                        <a:buChar char="•"/>
                        <a:tabLst/>
                        <a:defRPr/>
                      </a:pPr>
                      <a:r>
                        <a:rPr lang="en-US" sz="1100" kern="1200" dirty="0" smtClean="0">
                          <a:solidFill>
                            <a:schemeClr val="dk1"/>
                          </a:solidFill>
                          <a:effectLst/>
                          <a:latin typeface="Arial" pitchFamily="34" charset="0"/>
                          <a:ea typeface="Calibri"/>
                          <a:cs typeface="Arial" pitchFamily="34" charset="0"/>
                        </a:rPr>
                        <a:t>Director of Electrophysiology</a:t>
                      </a:r>
                    </a:p>
                    <a:p>
                      <a:pPr marL="112713" marR="0" lvl="1" indent="-112713" algn="l" defTabSz="914400" rtl="0" eaLnBrk="1" fontAlgn="auto" latinLnBrk="0" hangingPunct="1">
                        <a:lnSpc>
                          <a:spcPct val="100000"/>
                        </a:lnSpc>
                        <a:spcBef>
                          <a:spcPts val="0"/>
                        </a:spcBef>
                        <a:spcAft>
                          <a:spcPts val="600"/>
                        </a:spcAft>
                        <a:buClrTx/>
                        <a:buSzTx/>
                        <a:buFont typeface="Arial" pitchFamily="34" charset="0"/>
                        <a:buChar char="•"/>
                        <a:tabLst/>
                        <a:defRPr/>
                      </a:pPr>
                      <a:r>
                        <a:rPr lang="en-US" sz="1100" kern="1200" dirty="0" smtClean="0">
                          <a:solidFill>
                            <a:schemeClr val="dk1"/>
                          </a:solidFill>
                          <a:effectLst/>
                          <a:latin typeface="Arial" pitchFamily="34" charset="0"/>
                          <a:ea typeface="Calibri"/>
                          <a:cs typeface="Arial" pitchFamily="34" charset="0"/>
                        </a:rPr>
                        <a:t>Program Director (General Cardiologist)</a:t>
                      </a:r>
                    </a:p>
                    <a:p>
                      <a:pPr marL="112713" marR="0" lvl="1" indent="-112713" algn="l" defTabSz="914400" rtl="0" eaLnBrk="1" fontAlgn="auto" latinLnBrk="0" hangingPunct="1">
                        <a:lnSpc>
                          <a:spcPct val="100000"/>
                        </a:lnSpc>
                        <a:spcBef>
                          <a:spcPts val="0"/>
                        </a:spcBef>
                        <a:spcAft>
                          <a:spcPts val="600"/>
                        </a:spcAft>
                        <a:buClrTx/>
                        <a:buSzTx/>
                        <a:buFont typeface="Arial" pitchFamily="34" charset="0"/>
                        <a:buChar char="•"/>
                        <a:tabLst/>
                        <a:defRPr/>
                      </a:pPr>
                      <a:r>
                        <a:rPr lang="en-US" sz="1100" kern="1200" dirty="0" smtClean="0">
                          <a:solidFill>
                            <a:schemeClr val="dk1"/>
                          </a:solidFill>
                          <a:effectLst/>
                          <a:latin typeface="Arial" pitchFamily="34" charset="0"/>
                          <a:ea typeface="Calibri"/>
                          <a:cs typeface="Arial" pitchFamily="34" charset="0"/>
                        </a:rPr>
                        <a:t>Director Women’s Heart program (BGH)</a:t>
                      </a:r>
                    </a:p>
                    <a:p>
                      <a:pPr marL="112713" marR="0" lvl="1" indent="-112713" algn="l" defTabSz="914400" rtl="0" eaLnBrk="1" fontAlgn="auto" latinLnBrk="0" hangingPunct="1">
                        <a:lnSpc>
                          <a:spcPct val="100000"/>
                        </a:lnSpc>
                        <a:spcBef>
                          <a:spcPts val="0"/>
                        </a:spcBef>
                        <a:spcAft>
                          <a:spcPts val="600"/>
                        </a:spcAft>
                        <a:buClrTx/>
                        <a:buSzTx/>
                        <a:buFont typeface="Arial" pitchFamily="34" charset="0"/>
                        <a:buChar char="•"/>
                        <a:tabLst/>
                        <a:defRPr/>
                      </a:pPr>
                      <a:r>
                        <a:rPr lang="en-US" sz="1100" kern="1200" dirty="0" smtClean="0">
                          <a:solidFill>
                            <a:schemeClr val="dk1"/>
                          </a:solidFill>
                          <a:effectLst/>
                          <a:latin typeface="Arial" pitchFamily="34" charset="0"/>
                          <a:ea typeface="Calibri"/>
                          <a:cs typeface="Arial" pitchFamily="34" charset="0"/>
                        </a:rPr>
                        <a:t>General Cardiologist (Outreach Program)</a:t>
                      </a:r>
                    </a:p>
                  </a:txBody>
                  <a:tcPr>
                    <a:lnL w="12700" cmpd="sng">
                      <a:noFill/>
                    </a:lnL>
                    <a:lnR w="12700" cmpd="sng">
                      <a:noFill/>
                    </a:lnR>
                    <a:lnT w="190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12713" marR="0" lvl="1" indent="-112713" algn="l" defTabSz="914400" rtl="0" eaLnBrk="1" fontAlgn="auto" latinLnBrk="0" hangingPunct="1">
                        <a:lnSpc>
                          <a:spcPct val="100000"/>
                        </a:lnSpc>
                        <a:spcBef>
                          <a:spcPts val="0"/>
                        </a:spcBef>
                        <a:spcAft>
                          <a:spcPts val="600"/>
                        </a:spcAft>
                        <a:buClrTx/>
                        <a:buSzTx/>
                        <a:buFont typeface="Arial" pitchFamily="34" charset="0"/>
                        <a:buChar char="•"/>
                        <a:tabLst/>
                        <a:defRPr/>
                      </a:pPr>
                      <a:r>
                        <a:rPr lang="en-US" sz="1100" kern="1200" dirty="0" smtClean="0">
                          <a:solidFill>
                            <a:schemeClr val="dk1"/>
                          </a:solidFill>
                          <a:effectLst/>
                          <a:latin typeface="Arial" pitchFamily="34" charset="0"/>
                          <a:ea typeface="Calibri"/>
                          <a:cs typeface="Arial" pitchFamily="34" charset="0"/>
                        </a:rPr>
                        <a:t>1 NP/PA</a:t>
                      </a:r>
                    </a:p>
                    <a:p>
                      <a:pPr marL="112713" marR="0" lvl="1" indent="-112713" algn="l" defTabSz="914400" rtl="0" eaLnBrk="1" fontAlgn="auto" latinLnBrk="0" hangingPunct="1">
                        <a:lnSpc>
                          <a:spcPct val="100000"/>
                        </a:lnSpc>
                        <a:spcBef>
                          <a:spcPts val="0"/>
                        </a:spcBef>
                        <a:spcAft>
                          <a:spcPts val="600"/>
                        </a:spcAft>
                        <a:buClrTx/>
                        <a:buSzTx/>
                        <a:buFont typeface="Arial" pitchFamily="34" charset="0"/>
                        <a:buChar char="•"/>
                        <a:tabLst/>
                        <a:defRPr/>
                      </a:pPr>
                      <a:r>
                        <a:rPr lang="en-US" sz="1100" kern="1200" dirty="0" smtClean="0">
                          <a:solidFill>
                            <a:schemeClr val="dk1"/>
                          </a:solidFill>
                          <a:effectLst/>
                          <a:latin typeface="Arial" pitchFamily="34" charset="0"/>
                          <a:ea typeface="Calibri"/>
                          <a:cs typeface="Arial" pitchFamily="34" charset="0"/>
                        </a:rPr>
                        <a:t>Administrative Assistant</a:t>
                      </a:r>
                      <a:endParaRPr lang="en-US" sz="1100" kern="1200" dirty="0">
                        <a:solidFill>
                          <a:schemeClr val="dk1"/>
                        </a:solidFill>
                        <a:effectLst/>
                        <a:latin typeface="Arial" pitchFamily="34" charset="0"/>
                        <a:ea typeface="Calibri"/>
                        <a:cs typeface="Arial" pitchFamily="34" charset="0"/>
                      </a:endParaRPr>
                    </a:p>
                  </a:txBody>
                  <a:tcPr marL="68580" marR="68580" marT="0" marB="0">
                    <a:lnL w="12700" cmpd="sng">
                      <a:noFill/>
                    </a:lnL>
                    <a:lnR w="12700" cmpd="sng">
                      <a:noFill/>
                    </a:lnR>
                    <a:lnT w="190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12713" marR="0" lvl="1" indent="-112713" algn="l" defTabSz="914400" rtl="0" eaLnBrk="1" fontAlgn="auto" latinLnBrk="0" hangingPunct="1">
                        <a:lnSpc>
                          <a:spcPct val="100000"/>
                        </a:lnSpc>
                        <a:spcBef>
                          <a:spcPts val="0"/>
                        </a:spcBef>
                        <a:spcAft>
                          <a:spcPts val="600"/>
                        </a:spcAft>
                        <a:buClrTx/>
                        <a:buSzTx/>
                        <a:buFont typeface="Arial" pitchFamily="34" charset="0"/>
                        <a:buChar char="•"/>
                        <a:tabLst/>
                        <a:defRPr/>
                      </a:pPr>
                      <a:r>
                        <a:rPr lang="en-US" sz="1100" kern="1200" dirty="0" smtClean="0">
                          <a:solidFill>
                            <a:schemeClr val="dk1"/>
                          </a:solidFill>
                          <a:effectLst/>
                          <a:latin typeface="Arial" pitchFamily="34" charset="0"/>
                          <a:ea typeface="Calibri"/>
                          <a:cs typeface="Arial" pitchFamily="34" charset="0"/>
                        </a:rPr>
                        <a:t>Ambulatory office space downtown </a:t>
                      </a:r>
                    </a:p>
                    <a:p>
                      <a:pPr marL="112713" marR="0" lvl="1" indent="-112713" algn="l" defTabSz="914400" rtl="0" eaLnBrk="1" fontAlgn="auto" latinLnBrk="0" hangingPunct="1">
                        <a:lnSpc>
                          <a:spcPct val="100000"/>
                        </a:lnSpc>
                        <a:spcBef>
                          <a:spcPts val="0"/>
                        </a:spcBef>
                        <a:spcAft>
                          <a:spcPts val="600"/>
                        </a:spcAft>
                        <a:buClrTx/>
                        <a:buSzTx/>
                        <a:buFont typeface="Arial" pitchFamily="34" charset="0"/>
                        <a:buChar char="•"/>
                        <a:tabLst/>
                        <a:defRPr/>
                      </a:pPr>
                      <a:r>
                        <a:rPr lang="en-US" sz="1100" kern="1200" dirty="0" smtClean="0">
                          <a:solidFill>
                            <a:schemeClr val="dk1"/>
                          </a:solidFill>
                          <a:effectLst/>
                          <a:latin typeface="Arial" pitchFamily="34" charset="0"/>
                          <a:ea typeface="Calibri"/>
                          <a:cs typeface="Arial" pitchFamily="34" charset="0"/>
                        </a:rPr>
                        <a:t>Clinical faculty office space (6 offices 2 support) </a:t>
                      </a:r>
                      <a:endParaRPr lang="en-US" sz="1100" kern="1200" dirty="0">
                        <a:solidFill>
                          <a:schemeClr val="dk1"/>
                        </a:solidFill>
                        <a:effectLst/>
                        <a:latin typeface="Arial" pitchFamily="34" charset="0"/>
                        <a:ea typeface="Calibri"/>
                        <a:cs typeface="Arial" pitchFamily="34" charset="0"/>
                      </a:endParaRPr>
                    </a:p>
                  </a:txBody>
                  <a:tcPr>
                    <a:lnL w="12700" cmpd="sng">
                      <a:noFill/>
                    </a:lnL>
                    <a:lnR w="12700" cmpd="sng">
                      <a:noFill/>
                    </a:lnR>
                    <a:lnT w="190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914400" rtl="0" eaLnBrk="1" latinLnBrk="0" hangingPunct="1">
                        <a:lnSpc>
                          <a:spcPct val="115000"/>
                        </a:lnSpc>
                        <a:spcBef>
                          <a:spcPts val="0"/>
                        </a:spcBef>
                        <a:spcAft>
                          <a:spcPts val="0"/>
                        </a:spcAft>
                        <a:buFont typeface="Arial" pitchFamily="34" charset="0"/>
                        <a:buNone/>
                        <a:tabLst/>
                      </a:pPr>
                      <a:r>
                        <a:rPr lang="en-US" sz="1100" b="0" u="sng" kern="1200" dirty="0" smtClean="0">
                          <a:solidFill>
                            <a:schemeClr val="dk1"/>
                          </a:solidFill>
                          <a:effectLst/>
                          <a:latin typeface="Arial" pitchFamily="34" charset="0"/>
                          <a:ea typeface="Calibri"/>
                          <a:cs typeface="Arial" pitchFamily="34" charset="0"/>
                        </a:rPr>
                        <a:t>Ambulatory</a:t>
                      </a:r>
                      <a:r>
                        <a:rPr lang="en-US" sz="1100" b="0" u="sng" kern="1200" baseline="0" dirty="0" smtClean="0">
                          <a:solidFill>
                            <a:schemeClr val="dk1"/>
                          </a:solidFill>
                          <a:effectLst/>
                          <a:latin typeface="Arial" pitchFamily="34" charset="0"/>
                          <a:ea typeface="Calibri"/>
                          <a:cs typeface="Arial" pitchFamily="34" charset="0"/>
                        </a:rPr>
                        <a:t> </a:t>
                      </a:r>
                      <a:r>
                        <a:rPr lang="en-US" sz="1100" b="0" u="sng" kern="1200" dirty="0" smtClean="0">
                          <a:solidFill>
                            <a:schemeClr val="dk1"/>
                          </a:solidFill>
                          <a:effectLst/>
                          <a:latin typeface="Arial" pitchFamily="34" charset="0"/>
                          <a:ea typeface="Calibri"/>
                          <a:cs typeface="Arial" pitchFamily="34" charset="0"/>
                        </a:rPr>
                        <a:t>Clinical </a:t>
                      </a:r>
                    </a:p>
                    <a:p>
                      <a:pPr marL="112713" marR="0" lvl="1" indent="-112713" algn="l" defTabSz="914400" rtl="0" eaLnBrk="1" latinLnBrk="0" hangingPunct="1">
                        <a:lnSpc>
                          <a:spcPct val="115000"/>
                        </a:lnSpc>
                        <a:spcBef>
                          <a:spcPts val="0"/>
                        </a:spcBef>
                        <a:spcAft>
                          <a:spcPts val="0"/>
                        </a:spcAft>
                        <a:buFont typeface="Arial" pitchFamily="34" charset="0"/>
                        <a:buChar char="•"/>
                        <a:tabLst/>
                      </a:pPr>
                      <a:r>
                        <a:rPr lang="en-US" sz="1100" kern="1200" dirty="0" smtClean="0">
                          <a:solidFill>
                            <a:schemeClr val="dk1"/>
                          </a:solidFill>
                          <a:effectLst/>
                          <a:latin typeface="Arial" pitchFamily="34" charset="0"/>
                          <a:ea typeface="Calibri"/>
                          <a:cs typeface="Arial" pitchFamily="34" charset="0"/>
                        </a:rPr>
                        <a:t>Digital image archive for practice (PACS) – </a:t>
                      </a:r>
                    </a:p>
                    <a:p>
                      <a:pPr marL="112713" marR="0" lvl="1" indent="-112713" algn="l" defTabSz="914400" rtl="0" eaLnBrk="1" latinLnBrk="0" hangingPunct="1">
                        <a:lnSpc>
                          <a:spcPct val="115000"/>
                        </a:lnSpc>
                        <a:spcBef>
                          <a:spcPts val="0"/>
                        </a:spcBef>
                        <a:spcAft>
                          <a:spcPts val="0"/>
                        </a:spcAft>
                        <a:buFont typeface="Arial" pitchFamily="34" charset="0"/>
                        <a:buChar char="•"/>
                        <a:tabLst/>
                      </a:pPr>
                      <a:r>
                        <a:rPr lang="en-US" sz="1100" kern="1200" dirty="0" smtClean="0">
                          <a:solidFill>
                            <a:schemeClr val="dk1"/>
                          </a:solidFill>
                          <a:effectLst/>
                          <a:latin typeface="Arial" pitchFamily="34" charset="0"/>
                          <a:ea typeface="Calibri"/>
                          <a:cs typeface="Arial" pitchFamily="34" charset="0"/>
                        </a:rPr>
                        <a:t>Ambulatory ECG</a:t>
                      </a:r>
                    </a:p>
                    <a:p>
                      <a:pPr marL="112713" marR="0" lvl="1" indent="-112713" algn="l" defTabSz="914400" rtl="0" eaLnBrk="1" latinLnBrk="0" hangingPunct="1">
                        <a:lnSpc>
                          <a:spcPct val="115000"/>
                        </a:lnSpc>
                        <a:spcBef>
                          <a:spcPts val="0"/>
                        </a:spcBef>
                        <a:spcAft>
                          <a:spcPts val="0"/>
                        </a:spcAft>
                        <a:buFont typeface="Arial" pitchFamily="34" charset="0"/>
                        <a:buChar char="•"/>
                        <a:tabLst/>
                      </a:pPr>
                      <a:r>
                        <a:rPr lang="en-US" sz="1100" kern="1200" dirty="0" smtClean="0">
                          <a:solidFill>
                            <a:schemeClr val="dk1"/>
                          </a:solidFill>
                          <a:effectLst/>
                          <a:latin typeface="Arial" pitchFamily="34" charset="0"/>
                          <a:ea typeface="Calibri"/>
                          <a:cs typeface="Arial" pitchFamily="34" charset="0"/>
                        </a:rPr>
                        <a:t>Tilt table capability</a:t>
                      </a:r>
                    </a:p>
                    <a:p>
                      <a:pPr marL="112713" marR="0" lvl="1" indent="-112713" algn="l" defTabSz="914400" rtl="0" eaLnBrk="1" latinLnBrk="0" hangingPunct="1">
                        <a:lnSpc>
                          <a:spcPct val="115000"/>
                        </a:lnSpc>
                        <a:spcBef>
                          <a:spcPts val="0"/>
                        </a:spcBef>
                        <a:spcAft>
                          <a:spcPts val="0"/>
                        </a:spcAft>
                        <a:buFont typeface="Arial" pitchFamily="34" charset="0"/>
                        <a:buChar char="•"/>
                        <a:tabLst/>
                      </a:pPr>
                      <a:r>
                        <a:rPr lang="en-US" sz="1100" kern="1200" dirty="0" smtClean="0">
                          <a:solidFill>
                            <a:schemeClr val="dk1"/>
                          </a:solidFill>
                          <a:effectLst/>
                          <a:latin typeface="Arial" pitchFamily="34" charset="0"/>
                          <a:ea typeface="Calibri"/>
                          <a:cs typeface="Arial" pitchFamily="34" charset="0"/>
                        </a:rPr>
                        <a:t>Stress echo and reading stations</a:t>
                      </a:r>
                    </a:p>
                    <a:p>
                      <a:pPr marL="112713" marR="0" lvl="1" indent="-112713" algn="l" defTabSz="914400" rtl="0" eaLnBrk="1" latinLnBrk="0" hangingPunct="1">
                        <a:lnSpc>
                          <a:spcPct val="115000"/>
                        </a:lnSpc>
                        <a:spcBef>
                          <a:spcPts val="0"/>
                        </a:spcBef>
                        <a:spcAft>
                          <a:spcPts val="0"/>
                        </a:spcAft>
                        <a:buFont typeface="Arial" pitchFamily="34" charset="0"/>
                        <a:buChar char="•"/>
                        <a:tabLst/>
                      </a:pPr>
                      <a:r>
                        <a:rPr lang="en-US" sz="1100" kern="1200" dirty="0" smtClean="0">
                          <a:solidFill>
                            <a:schemeClr val="dk1"/>
                          </a:solidFill>
                          <a:effectLst/>
                          <a:latin typeface="Arial" pitchFamily="34" charset="0"/>
                          <a:ea typeface="Calibri"/>
                          <a:cs typeface="Arial" pitchFamily="34" charset="0"/>
                        </a:rPr>
                        <a:t>Interfaces for image reporting with </a:t>
                      </a:r>
                      <a:r>
                        <a:rPr lang="en-US" sz="1100" kern="1200" dirty="0" err="1" smtClean="0">
                          <a:solidFill>
                            <a:schemeClr val="dk1"/>
                          </a:solidFill>
                          <a:effectLst/>
                          <a:latin typeface="Arial" pitchFamily="34" charset="0"/>
                          <a:ea typeface="Calibri"/>
                          <a:cs typeface="Arial" pitchFamily="34" charset="0"/>
                        </a:rPr>
                        <a:t>Allscripts</a:t>
                      </a:r>
                      <a:endParaRPr lang="en-US" sz="1100" kern="1200" dirty="0" smtClean="0">
                        <a:solidFill>
                          <a:schemeClr val="dk1"/>
                        </a:solidFill>
                        <a:effectLst/>
                        <a:latin typeface="Arial" pitchFamily="34" charset="0"/>
                        <a:ea typeface="Calibri"/>
                        <a:cs typeface="Arial" pitchFamily="34" charset="0"/>
                      </a:endParaRPr>
                    </a:p>
                    <a:p>
                      <a:pPr marL="0" marR="0" lvl="1" indent="0" algn="l" defTabSz="914400" rtl="0" eaLnBrk="1" latinLnBrk="0" hangingPunct="1">
                        <a:lnSpc>
                          <a:spcPct val="115000"/>
                        </a:lnSpc>
                        <a:spcBef>
                          <a:spcPts val="0"/>
                        </a:spcBef>
                        <a:spcAft>
                          <a:spcPts val="0"/>
                        </a:spcAft>
                        <a:buFont typeface="Arial" pitchFamily="34" charset="0"/>
                        <a:buNone/>
                        <a:tabLst/>
                      </a:pPr>
                      <a:r>
                        <a:rPr lang="en-US" sz="1100" b="0" u="sng" kern="1200" dirty="0" smtClean="0">
                          <a:solidFill>
                            <a:schemeClr val="dk1"/>
                          </a:solidFill>
                          <a:effectLst/>
                          <a:latin typeface="Arial" pitchFamily="34" charset="0"/>
                          <a:ea typeface="Calibri"/>
                          <a:cs typeface="Arial" pitchFamily="34" charset="0"/>
                        </a:rPr>
                        <a:t>2nd Site</a:t>
                      </a:r>
                    </a:p>
                    <a:p>
                      <a:pPr marL="112713" marR="0" lvl="1" indent="-112713" algn="l" defTabSz="914400" rtl="0" eaLnBrk="1" latinLnBrk="0" hangingPunct="1">
                        <a:lnSpc>
                          <a:spcPct val="115000"/>
                        </a:lnSpc>
                        <a:spcBef>
                          <a:spcPts val="0"/>
                        </a:spcBef>
                        <a:spcAft>
                          <a:spcPts val="0"/>
                        </a:spcAft>
                        <a:buFont typeface="Arial" pitchFamily="34" charset="0"/>
                        <a:buChar char="•"/>
                        <a:tabLst/>
                      </a:pPr>
                      <a:r>
                        <a:rPr lang="en-US" sz="1100" kern="1200" dirty="0" smtClean="0">
                          <a:solidFill>
                            <a:schemeClr val="dk1"/>
                          </a:solidFill>
                          <a:effectLst/>
                          <a:latin typeface="Arial" pitchFamily="34" charset="0"/>
                          <a:ea typeface="Calibri"/>
                          <a:cs typeface="Arial" pitchFamily="34" charset="0"/>
                        </a:rPr>
                        <a:t>Stress lab</a:t>
                      </a:r>
                    </a:p>
                    <a:p>
                      <a:pPr marL="112713" marR="0" lvl="1" indent="-112713" algn="l" defTabSz="914400" rtl="0" eaLnBrk="1" latinLnBrk="0" hangingPunct="1">
                        <a:lnSpc>
                          <a:spcPct val="115000"/>
                        </a:lnSpc>
                        <a:spcBef>
                          <a:spcPts val="0"/>
                        </a:spcBef>
                        <a:spcAft>
                          <a:spcPts val="0"/>
                        </a:spcAft>
                        <a:buFont typeface="Arial" pitchFamily="34" charset="0"/>
                        <a:buChar char="•"/>
                        <a:tabLst/>
                      </a:pPr>
                      <a:r>
                        <a:rPr lang="en-US" sz="1100" kern="1200" dirty="0" smtClean="0">
                          <a:solidFill>
                            <a:schemeClr val="dk1"/>
                          </a:solidFill>
                          <a:effectLst/>
                          <a:latin typeface="Arial" pitchFamily="34" charset="0"/>
                          <a:ea typeface="Calibri"/>
                          <a:cs typeface="Arial" pitchFamily="34" charset="0"/>
                        </a:rPr>
                        <a:t>Nuclear lab</a:t>
                      </a:r>
                    </a:p>
                    <a:p>
                      <a:pPr marL="112713" marR="0" lvl="1" indent="-112713" algn="l" defTabSz="914400" rtl="0" eaLnBrk="1" latinLnBrk="0" hangingPunct="1">
                        <a:lnSpc>
                          <a:spcPct val="115000"/>
                        </a:lnSpc>
                        <a:spcBef>
                          <a:spcPts val="0"/>
                        </a:spcBef>
                        <a:spcAft>
                          <a:spcPts val="0"/>
                        </a:spcAft>
                        <a:buFont typeface="Arial" pitchFamily="34" charset="0"/>
                        <a:buChar char="•"/>
                        <a:tabLst/>
                      </a:pPr>
                      <a:r>
                        <a:rPr lang="en-US" sz="1100" kern="1200" dirty="0" smtClean="0">
                          <a:solidFill>
                            <a:schemeClr val="dk1"/>
                          </a:solidFill>
                          <a:effectLst/>
                          <a:latin typeface="Arial" pitchFamily="34" charset="0"/>
                          <a:ea typeface="Calibri"/>
                          <a:cs typeface="Arial" pitchFamily="34" charset="0"/>
                        </a:rPr>
                        <a:t>Echo lab</a:t>
                      </a:r>
                    </a:p>
                    <a:p>
                      <a:pPr marL="112713" marR="0" lvl="1" indent="-112713" algn="l" defTabSz="914400" rtl="0" eaLnBrk="1" latinLnBrk="0" hangingPunct="1">
                        <a:lnSpc>
                          <a:spcPct val="115000"/>
                        </a:lnSpc>
                        <a:spcBef>
                          <a:spcPts val="0"/>
                        </a:spcBef>
                        <a:spcAft>
                          <a:spcPts val="0"/>
                        </a:spcAft>
                        <a:buFont typeface="Arial" pitchFamily="34" charset="0"/>
                        <a:buChar char="•"/>
                        <a:tabLst/>
                      </a:pPr>
                      <a:r>
                        <a:rPr lang="en-US" sz="1100" kern="1200" dirty="0" smtClean="0">
                          <a:solidFill>
                            <a:schemeClr val="dk1"/>
                          </a:solidFill>
                          <a:effectLst/>
                          <a:latin typeface="Arial" pitchFamily="34" charset="0"/>
                          <a:ea typeface="Calibri"/>
                          <a:cs typeface="Arial" pitchFamily="34" charset="0"/>
                        </a:rPr>
                        <a:t>Outpatient 3T MRI</a:t>
                      </a:r>
                    </a:p>
                    <a:p>
                      <a:pPr marR="0" algn="l" defTabSz="914400" rtl="0" eaLnBrk="1" latinLnBrk="0" hangingPunct="1">
                        <a:lnSpc>
                          <a:spcPct val="115000"/>
                        </a:lnSpc>
                        <a:spcBef>
                          <a:spcPts val="0"/>
                        </a:spcBef>
                        <a:spcAft>
                          <a:spcPts val="0"/>
                        </a:spcAft>
                      </a:pPr>
                      <a:r>
                        <a:rPr lang="en-US" sz="1100" u="sng" kern="1200" dirty="0" smtClean="0">
                          <a:solidFill>
                            <a:schemeClr val="dk1"/>
                          </a:solidFill>
                          <a:effectLst/>
                          <a:latin typeface="Arial" pitchFamily="34" charset="0"/>
                          <a:ea typeface="Calibri"/>
                          <a:cs typeface="Arial" pitchFamily="34" charset="0"/>
                        </a:rPr>
                        <a:t>Inpatient Clinical (VA &amp; KH</a:t>
                      </a:r>
                      <a:r>
                        <a:rPr lang="en-US" sz="1100" kern="1200" dirty="0" smtClean="0">
                          <a:solidFill>
                            <a:schemeClr val="dk1"/>
                          </a:solidFill>
                          <a:effectLst/>
                          <a:latin typeface="Arial" pitchFamily="34" charset="0"/>
                          <a:ea typeface="Calibri"/>
                          <a:cs typeface="Arial" pitchFamily="34" charset="0"/>
                        </a:rPr>
                        <a:t>)</a:t>
                      </a:r>
                    </a:p>
                    <a:p>
                      <a:pPr marL="112713" marR="0" lvl="1" indent="-112713" algn="l" defTabSz="914400" rtl="0" eaLnBrk="1" latinLnBrk="0" hangingPunct="1">
                        <a:lnSpc>
                          <a:spcPct val="115000"/>
                        </a:lnSpc>
                        <a:spcBef>
                          <a:spcPts val="0"/>
                        </a:spcBef>
                        <a:spcAft>
                          <a:spcPts val="0"/>
                        </a:spcAft>
                        <a:buFont typeface="Arial" pitchFamily="34" charset="0"/>
                        <a:buChar char="•"/>
                        <a:tabLst/>
                      </a:pPr>
                      <a:r>
                        <a:rPr lang="en-US" sz="1100" kern="1200" dirty="0" smtClean="0">
                          <a:solidFill>
                            <a:schemeClr val="dk1"/>
                          </a:solidFill>
                          <a:effectLst/>
                          <a:latin typeface="Arial" pitchFamily="34" charset="0"/>
                          <a:ea typeface="Calibri"/>
                          <a:cs typeface="Arial" pitchFamily="34" charset="0"/>
                        </a:rPr>
                        <a:t>PET/CT</a:t>
                      </a:r>
                    </a:p>
                    <a:p>
                      <a:pPr marL="112713" marR="0" lvl="1" indent="-112713" algn="l" defTabSz="914400" rtl="0" eaLnBrk="1" latinLnBrk="0" hangingPunct="1">
                        <a:lnSpc>
                          <a:spcPct val="115000"/>
                        </a:lnSpc>
                        <a:spcBef>
                          <a:spcPts val="0"/>
                        </a:spcBef>
                        <a:spcAft>
                          <a:spcPts val="0"/>
                        </a:spcAft>
                        <a:buFont typeface="Arial" pitchFamily="34" charset="0"/>
                        <a:buChar char="•"/>
                        <a:tabLst/>
                      </a:pPr>
                      <a:r>
                        <a:rPr lang="en-US" sz="1100" kern="1200" dirty="0" smtClean="0">
                          <a:solidFill>
                            <a:schemeClr val="dk1"/>
                          </a:solidFill>
                          <a:effectLst/>
                          <a:latin typeface="Arial" pitchFamily="34" charset="0"/>
                          <a:ea typeface="Calibri"/>
                          <a:cs typeface="Arial" pitchFamily="34" charset="0"/>
                        </a:rPr>
                        <a:t>Cardiac MRI</a:t>
                      </a:r>
                    </a:p>
                    <a:p>
                      <a:pPr marL="112713" marR="0" lvl="1" indent="-112713" algn="l" defTabSz="914400" rtl="0" eaLnBrk="1" latinLnBrk="0" hangingPunct="1">
                        <a:lnSpc>
                          <a:spcPct val="115000"/>
                        </a:lnSpc>
                        <a:spcBef>
                          <a:spcPts val="0"/>
                        </a:spcBef>
                        <a:spcAft>
                          <a:spcPts val="0"/>
                        </a:spcAft>
                        <a:buFont typeface="Arial" pitchFamily="34" charset="0"/>
                        <a:buChar char="•"/>
                        <a:tabLst/>
                      </a:pPr>
                      <a:r>
                        <a:rPr lang="en-US" sz="1100" kern="1200" dirty="0" smtClean="0">
                          <a:solidFill>
                            <a:schemeClr val="dk1"/>
                          </a:solidFill>
                          <a:effectLst/>
                          <a:latin typeface="Arial" pitchFamily="34" charset="0"/>
                          <a:ea typeface="Calibri"/>
                          <a:cs typeface="Arial" pitchFamily="34" charset="0"/>
                        </a:rPr>
                        <a:t>Cardiac CT</a:t>
                      </a:r>
                    </a:p>
                    <a:p>
                      <a:pPr marL="112713" marR="0" lvl="1" indent="-112713" algn="l" defTabSz="914400" rtl="0" eaLnBrk="1" latinLnBrk="0" hangingPunct="1">
                        <a:lnSpc>
                          <a:spcPct val="115000"/>
                        </a:lnSpc>
                        <a:spcBef>
                          <a:spcPts val="0"/>
                        </a:spcBef>
                        <a:spcAft>
                          <a:spcPts val="0"/>
                        </a:spcAft>
                        <a:buFont typeface="Arial" pitchFamily="34" charset="0"/>
                        <a:buChar char="•"/>
                        <a:tabLst/>
                      </a:pPr>
                      <a:r>
                        <a:rPr lang="en-US" sz="1100" kern="1200" dirty="0" smtClean="0">
                          <a:solidFill>
                            <a:schemeClr val="dk1"/>
                          </a:solidFill>
                          <a:effectLst/>
                          <a:latin typeface="Arial" pitchFamily="34" charset="0"/>
                          <a:ea typeface="Calibri"/>
                          <a:cs typeface="Arial" pitchFamily="34" charset="0"/>
                        </a:rPr>
                        <a:t>Dedicated VA EP lab</a:t>
                      </a:r>
                      <a:endParaRPr lang="en-US" sz="1100" kern="1200" dirty="0">
                        <a:solidFill>
                          <a:schemeClr val="dk1"/>
                        </a:solidFill>
                        <a:effectLst/>
                        <a:latin typeface="Arial" pitchFamily="34" charset="0"/>
                        <a:ea typeface="Calibri"/>
                        <a:cs typeface="Arial" pitchFamily="34" charset="0"/>
                      </a:endParaRPr>
                    </a:p>
                  </a:txBody>
                  <a:tcPr>
                    <a:lnL w="12700" cmpd="sng">
                      <a:noFill/>
                    </a:lnL>
                    <a:lnR w="12700" cmpd="sng">
                      <a:noFill/>
                    </a:lnR>
                    <a:lnT w="190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
        <p:nvSpPr>
          <p:cNvPr id="40965" name="AutoShape 6"/>
          <p:cNvSpPr>
            <a:spLocks noChangeArrowheads="1"/>
          </p:cNvSpPr>
          <p:nvPr/>
        </p:nvSpPr>
        <p:spPr bwMode="auto">
          <a:xfrm>
            <a:off x="95250" y="1251321"/>
            <a:ext cx="1673225" cy="504825"/>
          </a:xfrm>
          <a:prstGeom prst="homePlate">
            <a:avLst>
              <a:gd name="adj" fmla="val 98636"/>
            </a:avLst>
          </a:prstGeom>
          <a:solidFill>
            <a:schemeClr val="tx1"/>
          </a:solidFill>
          <a:ln w="9525">
            <a:solidFill>
              <a:schemeClr val="tx1"/>
            </a:solidFill>
            <a:miter lim="800000"/>
            <a:headEnd/>
            <a:tailEnd/>
          </a:ln>
        </p:spPr>
        <p:txBody>
          <a:bodyPr wrap="none" anchor="ctr"/>
          <a:lstStyle/>
          <a:p>
            <a:r>
              <a:rPr lang="en-US" sz="1600" b="1" i="1" dirty="0">
                <a:solidFill>
                  <a:schemeClr val="bg1"/>
                </a:solidFill>
              </a:rPr>
              <a:t>Strategy </a:t>
            </a:r>
            <a:r>
              <a:rPr lang="en-US" sz="1600" b="1" i="1" dirty="0" smtClean="0">
                <a:solidFill>
                  <a:schemeClr val="bg1"/>
                </a:solidFill>
              </a:rPr>
              <a:t>1.2</a:t>
            </a:r>
            <a:endParaRPr lang="en-US" sz="1600" b="1" i="1" dirty="0">
              <a:solidFill>
                <a:schemeClr val="bg1"/>
              </a:solidFill>
            </a:endParaRPr>
          </a:p>
        </p:txBody>
      </p:sp>
      <p:sp>
        <p:nvSpPr>
          <p:cNvPr id="11" name="TextBox 10"/>
          <p:cNvSpPr txBox="1"/>
          <p:nvPr/>
        </p:nvSpPr>
        <p:spPr>
          <a:xfrm>
            <a:off x="130636" y="4991040"/>
            <a:ext cx="1845209" cy="1323439"/>
          </a:xfrm>
          <a:prstGeom prst="rect">
            <a:avLst/>
          </a:prstGeom>
          <a:solidFill>
            <a:schemeClr val="bg1"/>
          </a:solidFill>
        </p:spPr>
        <p:txBody>
          <a:bodyPr wrap="square" rtlCol="0">
            <a:spAutoFit/>
          </a:bodyPr>
          <a:lstStyle/>
          <a:p>
            <a:pPr marL="114300" indent="-114300" algn="l"/>
            <a:r>
              <a:rPr lang="en-US" sz="1000" i="1" dirty="0" smtClean="0"/>
              <a:t>*	Preliminary suggestions to be evaluated through business planning as described in 1.2.c</a:t>
            </a:r>
          </a:p>
          <a:p>
            <a:pPr marL="114300" indent="-114300" algn="l"/>
            <a:r>
              <a:rPr lang="en-US" sz="1000" i="1" dirty="0" smtClean="0"/>
              <a:t>**	Links to summary of faculty recruitment by division outlined in Strategy 4.1 and Appendix C.</a:t>
            </a:r>
            <a:endParaRPr lang="en-US" sz="1000" i="1" dirty="0"/>
          </a:p>
        </p:txBody>
      </p:sp>
    </p:spTree>
    <p:extLst>
      <p:ext uri="{BB962C8B-B14F-4D97-AF65-F5344CB8AC3E}">
        <p14:creationId xmlns:p14="http://schemas.microsoft.com/office/powerpoint/2010/main" val="156996949"/>
      </p:ext>
    </p:extLst>
  </p:cSld>
  <p:clrMapOvr>
    <a:masterClrMapping/>
  </p:clrMapOvr>
  <p:transition spd="slow"/>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5" name="AutoShape 6"/>
          <p:cNvSpPr>
            <a:spLocks noChangeArrowheads="1"/>
          </p:cNvSpPr>
          <p:nvPr/>
        </p:nvSpPr>
        <p:spPr bwMode="auto">
          <a:xfrm>
            <a:off x="95250" y="1251321"/>
            <a:ext cx="1673225" cy="504825"/>
          </a:xfrm>
          <a:prstGeom prst="homePlate">
            <a:avLst>
              <a:gd name="adj" fmla="val 98636"/>
            </a:avLst>
          </a:prstGeom>
          <a:solidFill>
            <a:schemeClr val="tx1"/>
          </a:solidFill>
          <a:ln w="9525">
            <a:solidFill>
              <a:schemeClr val="tx1"/>
            </a:solidFill>
            <a:miter lim="800000"/>
            <a:headEnd/>
            <a:tailEnd/>
          </a:ln>
        </p:spPr>
        <p:txBody>
          <a:bodyPr wrap="none" anchor="ctr"/>
          <a:lstStyle/>
          <a:p>
            <a:r>
              <a:rPr lang="en-US" sz="1600" b="1" i="1" dirty="0">
                <a:solidFill>
                  <a:schemeClr val="bg1"/>
                </a:solidFill>
              </a:rPr>
              <a:t>Strategy </a:t>
            </a:r>
            <a:r>
              <a:rPr lang="en-US" sz="1600" b="1" i="1" dirty="0" smtClean="0">
                <a:solidFill>
                  <a:schemeClr val="bg1"/>
                </a:solidFill>
              </a:rPr>
              <a:t>1.2</a:t>
            </a:r>
            <a:endParaRPr lang="en-US" sz="1600" b="1" i="1" dirty="0">
              <a:solidFill>
                <a:schemeClr val="bg1"/>
              </a:solidFill>
            </a:endParaRPr>
          </a:p>
        </p:txBody>
      </p:sp>
      <p:sp>
        <p:nvSpPr>
          <p:cNvPr id="8" name="Text Box 8"/>
          <p:cNvSpPr txBox="1">
            <a:spLocks noChangeArrowheads="1"/>
          </p:cNvSpPr>
          <p:nvPr/>
        </p:nvSpPr>
        <p:spPr bwMode="auto">
          <a:xfrm>
            <a:off x="1838044" y="1334456"/>
            <a:ext cx="7158038" cy="338554"/>
          </a:xfrm>
          <a:prstGeom prst="rect">
            <a:avLst/>
          </a:prstGeom>
          <a:solidFill>
            <a:schemeClr val="bg2"/>
          </a:solidFill>
          <a:ln w="9525">
            <a:solidFill>
              <a:schemeClr val="tx1"/>
            </a:solidFill>
            <a:miter lim="800000"/>
            <a:headEnd/>
            <a:tailEnd/>
          </a:ln>
          <a:effectLst>
            <a:outerShdw blurRad="50800" dist="38100" dir="5400000" algn="t" rotWithShape="0">
              <a:prstClr val="black">
                <a:alpha val="40000"/>
              </a:prstClr>
            </a:outerShdw>
          </a:effectLst>
        </p:spPr>
        <p:txBody>
          <a:bodyPr>
            <a:spAutoFit/>
          </a:bodyPr>
          <a:lstStyle/>
          <a:p>
            <a:pPr algn="l"/>
            <a:r>
              <a:rPr lang="en-US" sz="1600" b="1" dirty="0"/>
              <a:t>Expand </a:t>
            </a:r>
            <a:r>
              <a:rPr lang="en-US" sz="1600" b="1" dirty="0">
                <a:latin typeface="Arial" pitchFamily="34" charset="0"/>
                <a:cs typeface="Arial" pitchFamily="34" charset="0"/>
              </a:rPr>
              <a:t>selected</a:t>
            </a:r>
            <a:r>
              <a:rPr lang="en-US" sz="1600" b="1" dirty="0"/>
              <a:t> subspecialty clinical services</a:t>
            </a:r>
            <a:r>
              <a:rPr lang="en-US" sz="1600" b="1" dirty="0" smtClean="0"/>
              <a:t>. </a:t>
            </a:r>
            <a:r>
              <a:rPr lang="en-US" sz="1600" b="1" i="1" dirty="0" smtClean="0"/>
              <a:t>(cont’d) </a:t>
            </a:r>
            <a:endParaRPr lang="en-US" sz="1600" b="1" i="1" dirty="0"/>
          </a:p>
        </p:txBody>
      </p:sp>
      <p:sp>
        <p:nvSpPr>
          <p:cNvPr id="13" name="Text Box 11"/>
          <p:cNvSpPr txBox="1">
            <a:spLocks noChangeArrowheads="1"/>
          </p:cNvSpPr>
          <p:nvPr/>
        </p:nvSpPr>
        <p:spPr bwMode="auto">
          <a:xfrm>
            <a:off x="130636" y="563107"/>
            <a:ext cx="8865446" cy="584769"/>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square" lIns="91434" tIns="45717" rIns="91434" bIns="45717">
            <a:spAutoFit/>
          </a:bodyPr>
          <a:lstStyle/>
          <a:p>
            <a:pPr algn="l">
              <a:spcBef>
                <a:spcPct val="50000"/>
              </a:spcBef>
            </a:pPr>
            <a:r>
              <a:rPr lang="en-US" sz="1600" b="1" u="sng" dirty="0" smtClean="0">
                <a:solidFill>
                  <a:schemeClr val="bg1"/>
                </a:solidFill>
                <a:effectLst>
                  <a:outerShdw blurRad="38100" dist="38100" dir="2700000" algn="tl">
                    <a:srgbClr val="000000">
                      <a:alpha val="43137"/>
                    </a:srgbClr>
                  </a:outerShdw>
                </a:effectLst>
                <a:latin typeface="Arial" pitchFamily="34" charset="0"/>
                <a:cs typeface="Arial" pitchFamily="34" charset="0"/>
              </a:rPr>
              <a:t>Goal 1</a:t>
            </a:r>
            <a:r>
              <a:rPr lang="en-US" sz="16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  </a:t>
            </a:r>
            <a:r>
              <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rPr>
              <a:t>Strategically build a clinical practice that will be known as a major provider of </a:t>
            </a:r>
            <a:r>
              <a:rPr lang="en-US" sz="16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excellent</a:t>
            </a:r>
            <a:r>
              <a:rPr lang="en-US" sz="1600" b="1" dirty="0" smtClean="0">
                <a:solidFill>
                  <a:srgbClr val="C9FF2F"/>
                </a:solidFill>
                <a:effectLst>
                  <a:outerShdw blurRad="38100" dist="38100" dir="2700000" algn="tl">
                    <a:srgbClr val="000000">
                      <a:alpha val="43137"/>
                    </a:srgbClr>
                  </a:outerShdw>
                </a:effectLst>
                <a:latin typeface="Arial" pitchFamily="34" charset="0"/>
                <a:cs typeface="Arial" pitchFamily="34" charset="0"/>
              </a:rPr>
              <a:t> </a:t>
            </a:r>
            <a:r>
              <a:rPr lang="en-US" sz="16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clinical </a:t>
            </a:r>
            <a:r>
              <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rPr>
              <a:t>care</a:t>
            </a:r>
            <a:r>
              <a:rPr lang="en-US" sz="16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a:t>
            </a:r>
            <a:endPar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endParaRPr>
          </a:p>
        </p:txBody>
      </p:sp>
      <p:sp>
        <p:nvSpPr>
          <p:cNvPr id="9" name="TextBox 8"/>
          <p:cNvSpPr txBox="1">
            <a:spLocks noChangeArrowheads="1"/>
          </p:cNvSpPr>
          <p:nvPr/>
        </p:nvSpPr>
        <p:spPr bwMode="auto">
          <a:xfrm>
            <a:off x="288870" y="1794131"/>
            <a:ext cx="8707211" cy="600164"/>
          </a:xfrm>
          <a:prstGeom prst="rect">
            <a:avLst/>
          </a:prstGeom>
          <a:solidFill>
            <a:schemeClr val="bg1"/>
          </a:solidFill>
          <a:ln w="9525">
            <a:noFill/>
            <a:miter lim="800000"/>
            <a:headEnd/>
            <a:tailEnd/>
          </a:ln>
        </p:spPr>
        <p:txBody>
          <a:bodyPr wrap="square">
            <a:spAutoFit/>
          </a:bodyPr>
          <a:lstStyle/>
          <a:p>
            <a:pPr marL="342900" indent="-342900" algn="l">
              <a:spcAft>
                <a:spcPts val="0"/>
              </a:spcAft>
            </a:pPr>
            <a:r>
              <a:rPr lang="en-US" sz="1400" b="1" u="sng" dirty="0" smtClean="0">
                <a:latin typeface="Arial" pitchFamily="34" charset="0"/>
                <a:cs typeface="Arial" pitchFamily="34" charset="0"/>
              </a:rPr>
              <a:t>Preliminary Tactics</a:t>
            </a:r>
            <a:r>
              <a:rPr lang="en-US" sz="1400" dirty="0" smtClean="0">
                <a:latin typeface="Arial" pitchFamily="34" charset="0"/>
                <a:cs typeface="Arial" pitchFamily="34" charset="0"/>
              </a:rPr>
              <a:t>:</a:t>
            </a:r>
            <a:endParaRPr lang="en-US" sz="1400" b="1" dirty="0" smtClean="0">
              <a:latin typeface="Arial" pitchFamily="34" charset="0"/>
              <a:cs typeface="Arial" pitchFamily="34" charset="0"/>
            </a:endParaRPr>
          </a:p>
          <a:p>
            <a:pPr marL="342900" lvl="1" indent="-342900" algn="l">
              <a:spcBef>
                <a:spcPts val="600"/>
              </a:spcBef>
              <a:spcAft>
                <a:spcPts val="600"/>
              </a:spcAft>
              <a:buFont typeface="+mj-lt"/>
              <a:buAutoNum type="alphaLcPeriod" startAt="2"/>
            </a:pPr>
            <a:r>
              <a:rPr lang="en-US" sz="1400" b="1" dirty="0" smtClean="0">
                <a:latin typeface="Arial" pitchFamily="34" charset="0"/>
                <a:cs typeface="Arial" pitchFamily="34" charset="0"/>
              </a:rPr>
              <a:t>Provide additional resources as follows to grow identified clinical subspecialties.*</a:t>
            </a:r>
            <a:endParaRPr lang="en-US" sz="1400" i="1" dirty="0">
              <a:latin typeface="Arial" pitchFamily="34" charset="0"/>
              <a:cs typeface="Arial" pitchFamily="34" charset="0"/>
            </a:endParaRPr>
          </a:p>
        </p:txBody>
      </p:sp>
      <p:sp>
        <p:nvSpPr>
          <p:cNvPr id="30" name="Freeform 29"/>
          <p:cNvSpPr/>
          <p:nvPr/>
        </p:nvSpPr>
        <p:spPr>
          <a:xfrm>
            <a:off x="473556" y="2846366"/>
            <a:ext cx="1364488" cy="923752"/>
          </a:xfrm>
          <a:custGeom>
            <a:avLst/>
            <a:gdLst>
              <a:gd name="connsiteX0" fmla="*/ 0 w 793861"/>
              <a:gd name="connsiteY0" fmla="*/ 74198 h 706651"/>
              <a:gd name="connsiteX1" fmla="*/ 74198 w 793861"/>
              <a:gd name="connsiteY1" fmla="*/ 0 h 706651"/>
              <a:gd name="connsiteX2" fmla="*/ 719663 w 793861"/>
              <a:gd name="connsiteY2" fmla="*/ 0 h 706651"/>
              <a:gd name="connsiteX3" fmla="*/ 793861 w 793861"/>
              <a:gd name="connsiteY3" fmla="*/ 74198 h 706651"/>
              <a:gd name="connsiteX4" fmla="*/ 793861 w 793861"/>
              <a:gd name="connsiteY4" fmla="*/ 632453 h 706651"/>
              <a:gd name="connsiteX5" fmla="*/ 719663 w 793861"/>
              <a:gd name="connsiteY5" fmla="*/ 706651 h 706651"/>
              <a:gd name="connsiteX6" fmla="*/ 74198 w 793861"/>
              <a:gd name="connsiteY6" fmla="*/ 706651 h 706651"/>
              <a:gd name="connsiteX7" fmla="*/ 0 w 793861"/>
              <a:gd name="connsiteY7" fmla="*/ 632453 h 706651"/>
              <a:gd name="connsiteX8" fmla="*/ 0 w 793861"/>
              <a:gd name="connsiteY8" fmla="*/ 74198 h 7066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93861" h="706651">
                <a:moveTo>
                  <a:pt x="0" y="74198"/>
                </a:moveTo>
                <a:cubicBezTo>
                  <a:pt x="0" y="33220"/>
                  <a:pt x="33220" y="0"/>
                  <a:pt x="74198" y="0"/>
                </a:cubicBezTo>
                <a:lnTo>
                  <a:pt x="719663" y="0"/>
                </a:lnTo>
                <a:cubicBezTo>
                  <a:pt x="760641" y="0"/>
                  <a:pt x="793861" y="33220"/>
                  <a:pt x="793861" y="74198"/>
                </a:cubicBezTo>
                <a:lnTo>
                  <a:pt x="793861" y="632453"/>
                </a:lnTo>
                <a:cubicBezTo>
                  <a:pt x="793861" y="673431"/>
                  <a:pt x="760641" y="706651"/>
                  <a:pt x="719663" y="706651"/>
                </a:cubicBezTo>
                <a:lnTo>
                  <a:pt x="74198" y="706651"/>
                </a:lnTo>
                <a:cubicBezTo>
                  <a:pt x="33220" y="706651"/>
                  <a:pt x="0" y="673431"/>
                  <a:pt x="0" y="632453"/>
                </a:cubicBezTo>
                <a:lnTo>
                  <a:pt x="0" y="74198"/>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48402" tIns="48402" rIns="48402" bIns="48402" numCol="1" spcCol="1270" anchor="ctr" anchorCtr="0">
            <a:noAutofit/>
          </a:bodyPr>
          <a:lstStyle/>
          <a:p>
            <a:pPr lvl="0" defTabSz="311150">
              <a:lnSpc>
                <a:spcPct val="90000"/>
              </a:lnSpc>
              <a:spcAft>
                <a:spcPct val="35000"/>
              </a:spcAft>
            </a:pPr>
            <a:r>
              <a:rPr lang="en-US" sz="1200" dirty="0" smtClean="0">
                <a:latin typeface="Arial" pitchFamily="34" charset="0"/>
                <a:cs typeface="Arial" pitchFamily="34" charset="0"/>
              </a:rPr>
              <a:t>Endocrinology </a:t>
            </a:r>
          </a:p>
          <a:p>
            <a:pPr lvl="0" defTabSz="311150">
              <a:lnSpc>
                <a:spcPct val="90000"/>
              </a:lnSpc>
              <a:spcAft>
                <a:spcPct val="35000"/>
              </a:spcAft>
            </a:pPr>
            <a:r>
              <a:rPr lang="en-US" sz="1200" dirty="0" smtClean="0">
                <a:latin typeface="Arial" pitchFamily="34" charset="0"/>
                <a:cs typeface="Arial" pitchFamily="34" charset="0"/>
              </a:rPr>
              <a:t>and Metabolism</a:t>
            </a:r>
            <a:endParaRPr lang="en-US" sz="1200" dirty="0">
              <a:latin typeface="Arial" pitchFamily="34" charset="0"/>
              <a:cs typeface="Arial"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29555286"/>
              </p:ext>
            </p:extLst>
          </p:nvPr>
        </p:nvGraphicFramePr>
        <p:xfrm>
          <a:off x="2009775" y="2394295"/>
          <a:ext cx="6832300" cy="3026065"/>
        </p:xfrm>
        <a:graphic>
          <a:graphicData uri="http://schemas.openxmlformats.org/drawingml/2006/table">
            <a:tbl>
              <a:tblPr firstRow="1" bandRow="1">
                <a:tableStyleId>{D7AC3CCA-C797-4891-BE02-D94E43425B78}</a:tableStyleId>
              </a:tblPr>
              <a:tblGrid>
                <a:gridCol w="2143125"/>
                <a:gridCol w="1273025"/>
                <a:gridCol w="1708075"/>
                <a:gridCol w="1708075"/>
              </a:tblGrid>
              <a:tr h="339380">
                <a:tc>
                  <a:txBody>
                    <a:bodyPr/>
                    <a:lstStyle/>
                    <a:p>
                      <a:pPr algn="ctr"/>
                      <a:r>
                        <a:rPr lang="en-US" sz="1400" dirty="0" smtClean="0">
                          <a:latin typeface="Arial" pitchFamily="34" charset="0"/>
                          <a:cs typeface="Arial" pitchFamily="34" charset="0"/>
                        </a:rPr>
                        <a:t>Faculty**</a:t>
                      </a:r>
                      <a:endParaRPr lang="en-US" sz="1400" dirty="0">
                        <a:latin typeface="Arial" pitchFamily="34" charset="0"/>
                        <a:cs typeface="Arial" pitchFamily="34" charset="0"/>
                      </a:endParaRPr>
                    </a:p>
                  </a:txBody>
                  <a:tcPr>
                    <a:lnL w="12700" cmpd="sng">
                      <a:noFill/>
                    </a:lnL>
                    <a:lnR w="12700" cmpd="sng">
                      <a:noFill/>
                    </a:lnR>
                    <a:lnT w="12700" cmpd="sng">
                      <a:noFill/>
                    </a:lnT>
                    <a:lnB w="190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400" dirty="0" smtClean="0">
                          <a:latin typeface="Arial" pitchFamily="34" charset="0"/>
                          <a:cs typeface="Arial" pitchFamily="34" charset="0"/>
                        </a:rPr>
                        <a:t>Staff</a:t>
                      </a:r>
                      <a:endParaRPr lang="en-US" sz="1400" dirty="0">
                        <a:latin typeface="Arial" pitchFamily="34" charset="0"/>
                        <a:cs typeface="Arial" pitchFamily="34" charset="0"/>
                      </a:endParaRPr>
                    </a:p>
                  </a:txBody>
                  <a:tcPr>
                    <a:lnL w="12700" cmpd="sng">
                      <a:noFill/>
                    </a:lnL>
                    <a:lnR w="12700" cmpd="sng">
                      <a:noFill/>
                    </a:lnR>
                    <a:lnT w="12700" cmpd="sng">
                      <a:noFill/>
                    </a:lnT>
                    <a:lnB w="190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400" dirty="0" smtClean="0">
                          <a:latin typeface="Arial" pitchFamily="34" charset="0"/>
                          <a:cs typeface="Arial" pitchFamily="34" charset="0"/>
                        </a:rPr>
                        <a:t>Space</a:t>
                      </a:r>
                      <a:endParaRPr lang="en-US" sz="1400" dirty="0">
                        <a:latin typeface="Arial" pitchFamily="34" charset="0"/>
                        <a:cs typeface="Arial" pitchFamily="34" charset="0"/>
                      </a:endParaRPr>
                    </a:p>
                  </a:txBody>
                  <a:tcPr>
                    <a:lnL w="12700" cmpd="sng">
                      <a:noFill/>
                    </a:lnL>
                    <a:lnR w="12700" cmpd="sng">
                      <a:noFill/>
                    </a:lnR>
                    <a:lnT w="12700" cmpd="sng">
                      <a:noFill/>
                    </a:lnT>
                    <a:lnB w="190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400" dirty="0" smtClean="0">
                          <a:latin typeface="Arial" pitchFamily="34" charset="0"/>
                          <a:cs typeface="Arial" pitchFamily="34" charset="0"/>
                        </a:rPr>
                        <a:t>Equipment/Other</a:t>
                      </a:r>
                      <a:endParaRPr lang="en-US" sz="1400" dirty="0">
                        <a:latin typeface="Arial" pitchFamily="34" charset="0"/>
                        <a:cs typeface="Arial" pitchFamily="34" charset="0"/>
                      </a:endParaRPr>
                    </a:p>
                  </a:txBody>
                  <a:tcPr>
                    <a:lnL w="12700" cmpd="sng">
                      <a:noFill/>
                    </a:lnL>
                    <a:lnR w="12700" cmpd="sng">
                      <a:noFill/>
                    </a:lnR>
                    <a:lnT w="12700" cmpd="sng">
                      <a:noFill/>
                    </a:lnT>
                    <a:lnB w="190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r>
              <a:tr h="1177925">
                <a:tc>
                  <a:txBody>
                    <a:bodyPr/>
                    <a:lstStyle/>
                    <a:p>
                      <a:pPr marL="112713" marR="0" lvl="1" indent="-112713" algn="l" defTabSz="914400" rtl="0" eaLnBrk="1" fontAlgn="auto" latinLnBrk="0" hangingPunct="1">
                        <a:lnSpc>
                          <a:spcPct val="100000"/>
                        </a:lnSpc>
                        <a:spcBef>
                          <a:spcPts val="0"/>
                        </a:spcBef>
                        <a:spcAft>
                          <a:spcPts val="600"/>
                        </a:spcAft>
                        <a:buClrTx/>
                        <a:buSzTx/>
                        <a:buFont typeface="Arial" pitchFamily="34" charset="0"/>
                        <a:buChar char="•"/>
                        <a:tabLst/>
                        <a:defRPr/>
                      </a:pPr>
                      <a:r>
                        <a:rPr lang="en-US" sz="1100" kern="1200" dirty="0" smtClean="0">
                          <a:solidFill>
                            <a:schemeClr val="tx1"/>
                          </a:solidFill>
                          <a:effectLst/>
                          <a:latin typeface="Arial" pitchFamily="34" charset="0"/>
                          <a:ea typeface="Calibri"/>
                          <a:cs typeface="Arial" pitchFamily="34" charset="0"/>
                        </a:rPr>
                        <a:t>2 Clinician Researchers</a:t>
                      </a:r>
                    </a:p>
                  </a:txBody>
                  <a:tcPr>
                    <a:lnL w="12700" cmpd="sng">
                      <a:noFill/>
                    </a:lnL>
                    <a:lnR w="12700" cmpd="sng">
                      <a:noFill/>
                    </a:lnR>
                    <a:lnT w="190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mpd="sng">
                      <a:noFill/>
                    </a:lnL>
                    <a:lnR w="12700" cmpd="sng">
                      <a:noFill/>
                    </a:lnR>
                    <a:lnT w="190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mpd="sng">
                      <a:noFill/>
                    </a:lnL>
                    <a:lnR w="12700" cmpd="sng">
                      <a:noFill/>
                    </a:lnR>
                    <a:lnT w="190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mpd="sng">
                      <a:noFill/>
                    </a:lnL>
                    <a:lnR w="12700" cmpd="sng">
                      <a:noFill/>
                    </a:lnR>
                    <a:lnT w="190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1177925">
                <a:tc>
                  <a:txBody>
                    <a:bodyPr/>
                    <a:lstStyle/>
                    <a:p>
                      <a:pPr marL="112713" marR="0" indent="-112713" algn="l" defTabSz="914400" rtl="0" eaLnBrk="1" latinLnBrk="0" hangingPunct="1">
                        <a:lnSpc>
                          <a:spcPct val="100000"/>
                        </a:lnSpc>
                        <a:spcBef>
                          <a:spcPts val="0"/>
                        </a:spcBef>
                        <a:spcAft>
                          <a:spcPts val="600"/>
                        </a:spcAft>
                        <a:buFont typeface="Arial" pitchFamily="34" charset="0"/>
                        <a:buChar char="•"/>
                        <a:tabLst/>
                      </a:pPr>
                      <a:r>
                        <a:rPr lang="en-US" sz="1100" kern="1200" dirty="0" smtClean="0">
                          <a:solidFill>
                            <a:schemeClr val="dk1"/>
                          </a:solidFill>
                          <a:effectLst/>
                          <a:latin typeface="Arial" pitchFamily="34" charset="0"/>
                          <a:ea typeface="Calibri"/>
                          <a:cs typeface="Arial" pitchFamily="34" charset="0"/>
                        </a:rPr>
                        <a:t>Transplant Nephrologist</a:t>
                      </a:r>
                    </a:p>
                    <a:p>
                      <a:pPr marL="112713" marR="0" indent="-112713" algn="l" defTabSz="914400" rtl="0" eaLnBrk="1" latinLnBrk="0" hangingPunct="1">
                        <a:lnSpc>
                          <a:spcPct val="100000"/>
                        </a:lnSpc>
                        <a:spcBef>
                          <a:spcPts val="0"/>
                        </a:spcBef>
                        <a:spcAft>
                          <a:spcPts val="600"/>
                        </a:spcAft>
                        <a:buFont typeface="Arial" pitchFamily="34" charset="0"/>
                        <a:buChar char="•"/>
                        <a:tabLst/>
                      </a:pPr>
                      <a:r>
                        <a:rPr lang="en-US" sz="1100" kern="1200" dirty="0" smtClean="0">
                          <a:solidFill>
                            <a:schemeClr val="dk1"/>
                          </a:solidFill>
                          <a:effectLst/>
                          <a:latin typeface="Arial" pitchFamily="34" charset="0"/>
                          <a:ea typeface="Calibri"/>
                          <a:cs typeface="Arial" pitchFamily="34" charset="0"/>
                        </a:rPr>
                        <a:t>General Nephrologist, clinical &amp; research</a:t>
                      </a:r>
                    </a:p>
                    <a:p>
                      <a:pPr marL="112713" marR="0" indent="-112713" algn="l" defTabSz="914400" rtl="0" eaLnBrk="1" latinLnBrk="0" hangingPunct="1">
                        <a:lnSpc>
                          <a:spcPct val="100000"/>
                        </a:lnSpc>
                        <a:spcBef>
                          <a:spcPts val="0"/>
                        </a:spcBef>
                        <a:spcAft>
                          <a:spcPts val="600"/>
                        </a:spcAft>
                        <a:buFont typeface="Arial" pitchFamily="34" charset="0"/>
                        <a:buChar char="•"/>
                        <a:tabLst/>
                      </a:pPr>
                      <a:r>
                        <a:rPr lang="en-US" sz="1100" kern="1200" dirty="0" smtClean="0">
                          <a:solidFill>
                            <a:schemeClr val="dk1"/>
                          </a:solidFill>
                          <a:effectLst/>
                          <a:latin typeface="Arial" pitchFamily="34" charset="0"/>
                          <a:ea typeface="Calibri"/>
                          <a:cs typeface="Arial" pitchFamily="34" charset="0"/>
                        </a:rPr>
                        <a:t>General Nephrologist</a:t>
                      </a:r>
                    </a:p>
                  </a:txBody>
                  <a:tcPr>
                    <a:lnL w="12700" cmpd="sng">
                      <a:noFill/>
                    </a:lnL>
                    <a:lnR w="12700" cmpd="sng">
                      <a:noFill/>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12713" marR="0" indent="-112713" algn="l" defTabSz="914400" rtl="0" eaLnBrk="1" latinLnBrk="0" hangingPunct="1">
                        <a:lnSpc>
                          <a:spcPct val="100000"/>
                        </a:lnSpc>
                        <a:spcBef>
                          <a:spcPts val="0"/>
                        </a:spcBef>
                        <a:spcAft>
                          <a:spcPts val="600"/>
                        </a:spcAft>
                        <a:buFont typeface="Arial" pitchFamily="34" charset="0"/>
                        <a:buChar char="•"/>
                        <a:tabLst/>
                      </a:pPr>
                      <a:r>
                        <a:rPr lang="en-US" sz="1100" kern="1200" dirty="0" smtClean="0">
                          <a:solidFill>
                            <a:schemeClr val="dk1"/>
                          </a:solidFill>
                          <a:effectLst/>
                          <a:latin typeface="Arial" pitchFamily="34" charset="0"/>
                          <a:ea typeface="Calibri"/>
                          <a:cs typeface="Arial" pitchFamily="34" charset="0"/>
                        </a:rPr>
                        <a:t>1 PA for dialysis</a:t>
                      </a:r>
                    </a:p>
                  </a:txBody>
                  <a:tcPr>
                    <a:lnL w="12700" cmpd="sng">
                      <a:noFill/>
                    </a:lnL>
                    <a:lnR w="12700" cmpd="sng">
                      <a:noFill/>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12713" marR="0" indent="-112713" algn="l" defTabSz="914400" rtl="0" eaLnBrk="1" latinLnBrk="0" hangingPunct="1">
                        <a:lnSpc>
                          <a:spcPct val="100000"/>
                        </a:lnSpc>
                        <a:spcBef>
                          <a:spcPts val="0"/>
                        </a:spcBef>
                        <a:spcAft>
                          <a:spcPts val="600"/>
                        </a:spcAft>
                        <a:buFont typeface="Arial" pitchFamily="34" charset="0"/>
                        <a:buChar char="•"/>
                        <a:tabLst/>
                      </a:pPr>
                      <a:r>
                        <a:rPr lang="en-US" sz="1100" kern="1200" dirty="0" smtClean="0">
                          <a:solidFill>
                            <a:schemeClr val="dk1"/>
                          </a:solidFill>
                          <a:effectLst/>
                          <a:latin typeface="Arial" pitchFamily="34" charset="0"/>
                          <a:ea typeface="Calibri"/>
                          <a:cs typeface="Arial" pitchFamily="34" charset="0"/>
                        </a:rPr>
                        <a:t>New infusion unit </a:t>
                      </a:r>
                      <a:r>
                        <a:rPr lang="en-US" sz="1100" i="1" kern="1200" dirty="0" smtClean="0">
                          <a:solidFill>
                            <a:schemeClr val="dk1"/>
                          </a:solidFill>
                          <a:effectLst/>
                          <a:latin typeface="Arial" pitchFamily="34" charset="0"/>
                          <a:ea typeface="Calibri"/>
                          <a:cs typeface="Arial" pitchFamily="34" charset="0"/>
                        </a:rPr>
                        <a:t>(could be developed in collaboration with other department or divisions)</a:t>
                      </a:r>
                    </a:p>
                    <a:p>
                      <a:pPr marL="112713" marR="0" indent="-112713" algn="l" defTabSz="914400" rtl="0" eaLnBrk="1" latinLnBrk="0" hangingPunct="1">
                        <a:lnSpc>
                          <a:spcPct val="100000"/>
                        </a:lnSpc>
                        <a:spcBef>
                          <a:spcPts val="0"/>
                        </a:spcBef>
                        <a:spcAft>
                          <a:spcPts val="600"/>
                        </a:spcAft>
                        <a:buFont typeface="Arial" pitchFamily="34" charset="0"/>
                        <a:buChar char="•"/>
                        <a:tabLst/>
                      </a:pPr>
                      <a:r>
                        <a:rPr lang="en-US" sz="1100" kern="1200" dirty="0" smtClean="0">
                          <a:solidFill>
                            <a:schemeClr val="dk1"/>
                          </a:solidFill>
                          <a:effectLst/>
                          <a:latin typeface="Arial" pitchFamily="34" charset="0"/>
                          <a:ea typeface="Calibri"/>
                          <a:cs typeface="Arial" pitchFamily="34" charset="0"/>
                        </a:rPr>
                        <a:t>Clinic for remote post transplant and CKD patients</a:t>
                      </a:r>
                    </a:p>
                  </a:txBody>
                  <a:tcPr>
                    <a:lnL w="12700" cmpd="sng">
                      <a:noFill/>
                    </a:lnL>
                    <a:lnR w="12700" cmpd="sng">
                      <a:noFill/>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12713" marR="0" lvl="1" indent="-112713" algn="l" defTabSz="914400" rtl="0" eaLnBrk="1" fontAlgn="auto" latinLnBrk="0" hangingPunct="1">
                        <a:lnSpc>
                          <a:spcPct val="100000"/>
                        </a:lnSpc>
                        <a:spcBef>
                          <a:spcPts val="0"/>
                        </a:spcBef>
                        <a:spcAft>
                          <a:spcPts val="600"/>
                        </a:spcAft>
                        <a:buClrTx/>
                        <a:buSzTx/>
                        <a:buFont typeface="Arial" pitchFamily="34" charset="0"/>
                        <a:buChar char="•"/>
                        <a:tabLst/>
                        <a:defRPr/>
                      </a:pPr>
                      <a:r>
                        <a:rPr lang="en-US" sz="1100" kern="1200" dirty="0" smtClean="0">
                          <a:solidFill>
                            <a:schemeClr val="dk1"/>
                          </a:solidFill>
                          <a:effectLst/>
                          <a:latin typeface="Arial" pitchFamily="34" charset="0"/>
                          <a:ea typeface="Calibri"/>
                          <a:cs typeface="Arial" pitchFamily="34" charset="0"/>
                        </a:rPr>
                        <a:t>Telemedicine capabilities to expand geographic reach</a:t>
                      </a:r>
                    </a:p>
                  </a:txBody>
                  <a:tcPr>
                    <a:lnL w="12700" cmpd="sng">
                      <a:noFill/>
                    </a:lnL>
                    <a:lnR w="12700" cmpd="sng">
                      <a:noFill/>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
        <p:nvSpPr>
          <p:cNvPr id="12" name="Freeform 11"/>
          <p:cNvSpPr/>
          <p:nvPr/>
        </p:nvSpPr>
        <p:spPr>
          <a:xfrm>
            <a:off x="470688" y="4266788"/>
            <a:ext cx="1364488" cy="923752"/>
          </a:xfrm>
          <a:custGeom>
            <a:avLst/>
            <a:gdLst>
              <a:gd name="connsiteX0" fmla="*/ 0 w 793861"/>
              <a:gd name="connsiteY0" fmla="*/ 74198 h 706651"/>
              <a:gd name="connsiteX1" fmla="*/ 74198 w 793861"/>
              <a:gd name="connsiteY1" fmla="*/ 0 h 706651"/>
              <a:gd name="connsiteX2" fmla="*/ 719663 w 793861"/>
              <a:gd name="connsiteY2" fmla="*/ 0 h 706651"/>
              <a:gd name="connsiteX3" fmla="*/ 793861 w 793861"/>
              <a:gd name="connsiteY3" fmla="*/ 74198 h 706651"/>
              <a:gd name="connsiteX4" fmla="*/ 793861 w 793861"/>
              <a:gd name="connsiteY4" fmla="*/ 632453 h 706651"/>
              <a:gd name="connsiteX5" fmla="*/ 719663 w 793861"/>
              <a:gd name="connsiteY5" fmla="*/ 706651 h 706651"/>
              <a:gd name="connsiteX6" fmla="*/ 74198 w 793861"/>
              <a:gd name="connsiteY6" fmla="*/ 706651 h 706651"/>
              <a:gd name="connsiteX7" fmla="*/ 0 w 793861"/>
              <a:gd name="connsiteY7" fmla="*/ 632453 h 706651"/>
              <a:gd name="connsiteX8" fmla="*/ 0 w 793861"/>
              <a:gd name="connsiteY8" fmla="*/ 74198 h 7066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93861" h="706651">
                <a:moveTo>
                  <a:pt x="0" y="74198"/>
                </a:moveTo>
                <a:cubicBezTo>
                  <a:pt x="0" y="33220"/>
                  <a:pt x="33220" y="0"/>
                  <a:pt x="74198" y="0"/>
                </a:cubicBezTo>
                <a:lnTo>
                  <a:pt x="719663" y="0"/>
                </a:lnTo>
                <a:cubicBezTo>
                  <a:pt x="760641" y="0"/>
                  <a:pt x="793861" y="33220"/>
                  <a:pt x="793861" y="74198"/>
                </a:cubicBezTo>
                <a:lnTo>
                  <a:pt x="793861" y="632453"/>
                </a:lnTo>
                <a:cubicBezTo>
                  <a:pt x="793861" y="673431"/>
                  <a:pt x="760641" y="706651"/>
                  <a:pt x="719663" y="706651"/>
                </a:cubicBezTo>
                <a:lnTo>
                  <a:pt x="74198" y="706651"/>
                </a:lnTo>
                <a:cubicBezTo>
                  <a:pt x="33220" y="706651"/>
                  <a:pt x="0" y="673431"/>
                  <a:pt x="0" y="632453"/>
                </a:cubicBezTo>
                <a:lnTo>
                  <a:pt x="0" y="74198"/>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48402" tIns="48402" rIns="48402" bIns="48402" numCol="1" spcCol="1270" anchor="ctr" anchorCtr="0">
            <a:noAutofit/>
          </a:bodyPr>
          <a:lstStyle/>
          <a:p>
            <a:pPr lvl="0" defTabSz="311150">
              <a:lnSpc>
                <a:spcPct val="90000"/>
              </a:lnSpc>
              <a:spcAft>
                <a:spcPct val="35000"/>
              </a:spcAft>
            </a:pPr>
            <a:r>
              <a:rPr lang="en-US" sz="1200" dirty="0" smtClean="0">
                <a:latin typeface="Arial" pitchFamily="34" charset="0"/>
                <a:cs typeface="Arial" pitchFamily="34" charset="0"/>
              </a:rPr>
              <a:t>Nephrology</a:t>
            </a:r>
            <a:endParaRPr lang="en-US" sz="1200" dirty="0">
              <a:latin typeface="Arial" pitchFamily="34" charset="0"/>
              <a:cs typeface="Arial" pitchFamily="34" charset="0"/>
            </a:endParaRPr>
          </a:p>
        </p:txBody>
      </p:sp>
      <p:sp>
        <p:nvSpPr>
          <p:cNvPr id="10" name="TextBox 9"/>
          <p:cNvSpPr txBox="1"/>
          <p:nvPr/>
        </p:nvSpPr>
        <p:spPr>
          <a:xfrm>
            <a:off x="984081" y="6060818"/>
            <a:ext cx="7316788" cy="400110"/>
          </a:xfrm>
          <a:prstGeom prst="rect">
            <a:avLst/>
          </a:prstGeom>
          <a:noFill/>
        </p:spPr>
        <p:txBody>
          <a:bodyPr wrap="square" rtlCol="0">
            <a:spAutoFit/>
          </a:bodyPr>
          <a:lstStyle/>
          <a:p>
            <a:pPr algn="l"/>
            <a:r>
              <a:rPr lang="en-US" sz="1000" i="1" dirty="0" smtClean="0"/>
              <a:t>* Preliminary suggestions to be evaluated through business planning as described in 1.2.C.</a:t>
            </a:r>
          </a:p>
          <a:p>
            <a:pPr algn="l"/>
            <a:r>
              <a:rPr lang="en-US" sz="1000" i="1" dirty="0" smtClean="0"/>
              <a:t>** Links to summary of faculty recruitment by division outlined in Strategy 4.1 and Appendix C.</a:t>
            </a:r>
            <a:endParaRPr lang="en-US" sz="1000" i="1" dirty="0"/>
          </a:p>
        </p:txBody>
      </p:sp>
    </p:spTree>
    <p:extLst>
      <p:ext uri="{BB962C8B-B14F-4D97-AF65-F5344CB8AC3E}">
        <p14:creationId xmlns:p14="http://schemas.microsoft.com/office/powerpoint/2010/main" val="2624287311"/>
      </p:ext>
    </p:extLst>
  </p:cSld>
  <p:clrMapOvr>
    <a:masterClrMapping/>
  </p:clrMapOvr>
  <p:transition spd="slow"/>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5" name="AutoShape 6"/>
          <p:cNvSpPr>
            <a:spLocks noChangeArrowheads="1"/>
          </p:cNvSpPr>
          <p:nvPr/>
        </p:nvSpPr>
        <p:spPr bwMode="auto">
          <a:xfrm>
            <a:off x="95250" y="1251321"/>
            <a:ext cx="1673225" cy="504825"/>
          </a:xfrm>
          <a:prstGeom prst="homePlate">
            <a:avLst>
              <a:gd name="adj" fmla="val 98636"/>
            </a:avLst>
          </a:prstGeom>
          <a:solidFill>
            <a:schemeClr val="tx1"/>
          </a:solidFill>
          <a:ln w="9525">
            <a:solidFill>
              <a:schemeClr val="tx1"/>
            </a:solidFill>
            <a:miter lim="800000"/>
            <a:headEnd/>
            <a:tailEnd/>
          </a:ln>
        </p:spPr>
        <p:txBody>
          <a:bodyPr wrap="none" anchor="ctr"/>
          <a:lstStyle/>
          <a:p>
            <a:r>
              <a:rPr lang="en-US" sz="1600" b="1" i="1" dirty="0">
                <a:solidFill>
                  <a:schemeClr val="bg1"/>
                </a:solidFill>
              </a:rPr>
              <a:t>Strategy </a:t>
            </a:r>
            <a:r>
              <a:rPr lang="en-US" sz="1600" b="1" i="1" dirty="0" smtClean="0">
                <a:solidFill>
                  <a:schemeClr val="bg1"/>
                </a:solidFill>
              </a:rPr>
              <a:t>1.2</a:t>
            </a:r>
            <a:endParaRPr lang="en-US" sz="1600" b="1" i="1" dirty="0">
              <a:solidFill>
                <a:schemeClr val="bg1"/>
              </a:solidFill>
            </a:endParaRPr>
          </a:p>
        </p:txBody>
      </p:sp>
      <p:sp>
        <p:nvSpPr>
          <p:cNvPr id="8" name="Text Box 8"/>
          <p:cNvSpPr txBox="1">
            <a:spLocks noChangeArrowheads="1"/>
          </p:cNvSpPr>
          <p:nvPr/>
        </p:nvSpPr>
        <p:spPr bwMode="auto">
          <a:xfrm>
            <a:off x="1838044" y="1334456"/>
            <a:ext cx="7158038" cy="338554"/>
          </a:xfrm>
          <a:prstGeom prst="rect">
            <a:avLst/>
          </a:prstGeom>
          <a:solidFill>
            <a:schemeClr val="bg2"/>
          </a:solidFill>
          <a:ln w="9525">
            <a:solidFill>
              <a:schemeClr val="tx1"/>
            </a:solidFill>
            <a:miter lim="800000"/>
            <a:headEnd/>
            <a:tailEnd/>
          </a:ln>
          <a:effectLst>
            <a:outerShdw blurRad="50800" dist="38100" dir="5400000" algn="t" rotWithShape="0">
              <a:prstClr val="black">
                <a:alpha val="40000"/>
              </a:prstClr>
            </a:outerShdw>
          </a:effectLst>
        </p:spPr>
        <p:txBody>
          <a:bodyPr>
            <a:spAutoFit/>
          </a:bodyPr>
          <a:lstStyle/>
          <a:p>
            <a:pPr algn="l"/>
            <a:r>
              <a:rPr lang="en-US" sz="1600" b="1" dirty="0"/>
              <a:t>Expand </a:t>
            </a:r>
            <a:r>
              <a:rPr lang="en-US" sz="1600" b="1" dirty="0">
                <a:latin typeface="Arial" pitchFamily="34" charset="0"/>
                <a:cs typeface="Arial" pitchFamily="34" charset="0"/>
              </a:rPr>
              <a:t>selected</a:t>
            </a:r>
            <a:r>
              <a:rPr lang="en-US" sz="1600" b="1" dirty="0"/>
              <a:t> subspecialty clinical services</a:t>
            </a:r>
            <a:r>
              <a:rPr lang="en-US" sz="1600" b="1" dirty="0" smtClean="0"/>
              <a:t>. </a:t>
            </a:r>
            <a:r>
              <a:rPr lang="en-US" sz="1600" b="1" i="1" dirty="0" smtClean="0"/>
              <a:t>(cont’d) </a:t>
            </a:r>
            <a:endParaRPr lang="en-US" sz="1600" b="1" i="1" dirty="0"/>
          </a:p>
        </p:txBody>
      </p:sp>
      <p:sp>
        <p:nvSpPr>
          <p:cNvPr id="13" name="Text Box 11"/>
          <p:cNvSpPr txBox="1">
            <a:spLocks noChangeArrowheads="1"/>
          </p:cNvSpPr>
          <p:nvPr/>
        </p:nvSpPr>
        <p:spPr bwMode="auto">
          <a:xfrm>
            <a:off x="130636" y="563107"/>
            <a:ext cx="8865446" cy="584769"/>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square" lIns="91434" tIns="45717" rIns="91434" bIns="45717">
            <a:spAutoFit/>
          </a:bodyPr>
          <a:lstStyle/>
          <a:p>
            <a:pPr algn="l">
              <a:spcBef>
                <a:spcPct val="50000"/>
              </a:spcBef>
            </a:pPr>
            <a:r>
              <a:rPr lang="en-US" sz="1600" b="1" u="sng" dirty="0" smtClean="0">
                <a:solidFill>
                  <a:schemeClr val="bg1"/>
                </a:solidFill>
                <a:effectLst>
                  <a:outerShdw blurRad="38100" dist="38100" dir="2700000" algn="tl">
                    <a:srgbClr val="000000">
                      <a:alpha val="43137"/>
                    </a:srgbClr>
                  </a:outerShdw>
                </a:effectLst>
                <a:latin typeface="Arial" pitchFamily="34" charset="0"/>
                <a:cs typeface="Arial" pitchFamily="34" charset="0"/>
              </a:rPr>
              <a:t>Goal 1</a:t>
            </a:r>
            <a:r>
              <a:rPr lang="en-US" sz="16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  </a:t>
            </a:r>
            <a:r>
              <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rPr>
              <a:t>Strategically build a clinical practice that will be known as a major provider of </a:t>
            </a:r>
            <a:r>
              <a:rPr lang="en-US" sz="16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excellent clinical </a:t>
            </a:r>
            <a:r>
              <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rPr>
              <a:t>care</a:t>
            </a:r>
            <a:r>
              <a:rPr lang="en-US" sz="16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a:t>
            </a:r>
            <a:endPar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endParaRPr>
          </a:p>
        </p:txBody>
      </p:sp>
      <p:sp>
        <p:nvSpPr>
          <p:cNvPr id="9" name="TextBox 8"/>
          <p:cNvSpPr txBox="1">
            <a:spLocks noChangeArrowheads="1"/>
          </p:cNvSpPr>
          <p:nvPr/>
        </p:nvSpPr>
        <p:spPr bwMode="auto">
          <a:xfrm>
            <a:off x="288870" y="1794131"/>
            <a:ext cx="8707211" cy="600164"/>
          </a:xfrm>
          <a:prstGeom prst="rect">
            <a:avLst/>
          </a:prstGeom>
          <a:solidFill>
            <a:schemeClr val="bg1"/>
          </a:solidFill>
          <a:ln w="9525">
            <a:noFill/>
            <a:miter lim="800000"/>
            <a:headEnd/>
            <a:tailEnd/>
          </a:ln>
        </p:spPr>
        <p:txBody>
          <a:bodyPr wrap="square">
            <a:spAutoFit/>
          </a:bodyPr>
          <a:lstStyle/>
          <a:p>
            <a:pPr marL="342900" indent="-342900" algn="l">
              <a:spcAft>
                <a:spcPts val="0"/>
              </a:spcAft>
            </a:pPr>
            <a:r>
              <a:rPr lang="en-US" sz="1400" b="1" u="sng" dirty="0" smtClean="0">
                <a:latin typeface="Arial" pitchFamily="34" charset="0"/>
                <a:cs typeface="Arial" pitchFamily="34" charset="0"/>
              </a:rPr>
              <a:t>Preliminary Tactics</a:t>
            </a:r>
            <a:r>
              <a:rPr lang="en-US" sz="1400" dirty="0" smtClean="0">
                <a:latin typeface="Arial" pitchFamily="34" charset="0"/>
                <a:cs typeface="Arial" pitchFamily="34" charset="0"/>
              </a:rPr>
              <a:t>:</a:t>
            </a:r>
            <a:endParaRPr lang="en-US" sz="1400" b="1" dirty="0" smtClean="0">
              <a:latin typeface="Arial" pitchFamily="34" charset="0"/>
              <a:cs typeface="Arial" pitchFamily="34" charset="0"/>
            </a:endParaRPr>
          </a:p>
          <a:p>
            <a:pPr marL="342900" lvl="1" indent="-342900" algn="l">
              <a:spcBef>
                <a:spcPts val="600"/>
              </a:spcBef>
              <a:spcAft>
                <a:spcPts val="600"/>
              </a:spcAft>
              <a:buFont typeface="+mj-lt"/>
              <a:buAutoNum type="alphaLcPeriod" startAt="2"/>
            </a:pPr>
            <a:r>
              <a:rPr lang="en-US" sz="1400" b="1" dirty="0" smtClean="0">
                <a:latin typeface="Arial" pitchFamily="34" charset="0"/>
                <a:cs typeface="Arial" pitchFamily="34" charset="0"/>
              </a:rPr>
              <a:t>Provide additional resources as follows to grow identified clinical subspecialties*. </a:t>
            </a:r>
            <a:r>
              <a:rPr lang="en-US" sz="1400" b="1" i="1" dirty="0" smtClean="0">
                <a:latin typeface="Arial" pitchFamily="34" charset="0"/>
                <a:cs typeface="Arial" pitchFamily="34" charset="0"/>
              </a:rPr>
              <a:t>(cont’d)</a:t>
            </a:r>
            <a:endParaRPr lang="en-US" sz="1400" i="1" dirty="0">
              <a:latin typeface="Arial" pitchFamily="34" charset="0"/>
              <a:cs typeface="Arial"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2737268692"/>
              </p:ext>
            </p:extLst>
          </p:nvPr>
        </p:nvGraphicFramePr>
        <p:xfrm>
          <a:off x="2009775" y="2553315"/>
          <a:ext cx="6810376" cy="2565055"/>
        </p:xfrm>
        <a:graphic>
          <a:graphicData uri="http://schemas.openxmlformats.org/drawingml/2006/table">
            <a:tbl>
              <a:tblPr firstRow="1" bandRow="1">
                <a:tableStyleId>{D7AC3CCA-C797-4891-BE02-D94E43425B78}</a:tableStyleId>
              </a:tblPr>
              <a:tblGrid>
                <a:gridCol w="2800350"/>
                <a:gridCol w="1266825"/>
                <a:gridCol w="1038225"/>
                <a:gridCol w="1704976"/>
              </a:tblGrid>
              <a:tr h="339380">
                <a:tc>
                  <a:txBody>
                    <a:bodyPr/>
                    <a:lstStyle/>
                    <a:p>
                      <a:pPr algn="ctr"/>
                      <a:r>
                        <a:rPr lang="en-US" sz="1400" dirty="0" smtClean="0">
                          <a:latin typeface="Arial" pitchFamily="34" charset="0"/>
                          <a:cs typeface="Arial" pitchFamily="34" charset="0"/>
                        </a:rPr>
                        <a:t>Faculty**</a:t>
                      </a:r>
                      <a:endParaRPr lang="en-US" sz="1400" dirty="0">
                        <a:latin typeface="Arial" pitchFamily="34" charset="0"/>
                        <a:cs typeface="Arial" pitchFamily="34" charset="0"/>
                      </a:endParaRPr>
                    </a:p>
                  </a:txBody>
                  <a:tcPr>
                    <a:lnL w="12700" cmpd="sng">
                      <a:noFill/>
                    </a:lnL>
                    <a:lnR w="12700" cmpd="sng">
                      <a:noFill/>
                    </a:lnR>
                    <a:lnT w="12700" cmpd="sng">
                      <a:noFill/>
                    </a:lnT>
                    <a:lnB w="190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400" dirty="0" smtClean="0">
                          <a:latin typeface="Arial" pitchFamily="34" charset="0"/>
                          <a:cs typeface="Arial" pitchFamily="34" charset="0"/>
                        </a:rPr>
                        <a:t>Staff </a:t>
                      </a:r>
                      <a:endParaRPr lang="en-US" sz="1400" dirty="0">
                        <a:latin typeface="Arial" pitchFamily="34" charset="0"/>
                        <a:cs typeface="Arial" pitchFamily="34" charset="0"/>
                      </a:endParaRPr>
                    </a:p>
                  </a:txBody>
                  <a:tcPr>
                    <a:lnL w="12700" cmpd="sng">
                      <a:noFill/>
                    </a:lnL>
                    <a:lnR w="12700" cmpd="sng">
                      <a:noFill/>
                    </a:lnR>
                    <a:lnT w="12700" cmpd="sng">
                      <a:noFill/>
                    </a:lnT>
                    <a:lnB w="190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400" dirty="0" smtClean="0">
                          <a:latin typeface="Arial" pitchFamily="34" charset="0"/>
                          <a:cs typeface="Arial" pitchFamily="34" charset="0"/>
                        </a:rPr>
                        <a:t>Space</a:t>
                      </a:r>
                      <a:endParaRPr lang="en-US" sz="1400" dirty="0">
                        <a:latin typeface="Arial" pitchFamily="34" charset="0"/>
                        <a:cs typeface="Arial" pitchFamily="34" charset="0"/>
                      </a:endParaRPr>
                    </a:p>
                  </a:txBody>
                  <a:tcPr>
                    <a:lnL w="12700" cmpd="sng">
                      <a:noFill/>
                    </a:lnL>
                    <a:lnR w="12700" cmpd="sng">
                      <a:noFill/>
                    </a:lnR>
                    <a:lnT w="12700" cmpd="sng">
                      <a:noFill/>
                    </a:lnT>
                    <a:lnB w="190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400" dirty="0" smtClean="0">
                          <a:latin typeface="Arial" pitchFamily="34" charset="0"/>
                          <a:cs typeface="Arial" pitchFamily="34" charset="0"/>
                        </a:rPr>
                        <a:t>Equipment/Other</a:t>
                      </a:r>
                      <a:endParaRPr lang="en-US" sz="1400" dirty="0">
                        <a:latin typeface="Arial" pitchFamily="34" charset="0"/>
                        <a:cs typeface="Arial" pitchFamily="34" charset="0"/>
                      </a:endParaRPr>
                    </a:p>
                  </a:txBody>
                  <a:tcPr>
                    <a:lnL w="12700" cmpd="sng">
                      <a:noFill/>
                    </a:lnL>
                    <a:lnR w="12700" cmpd="sng">
                      <a:noFill/>
                    </a:lnR>
                    <a:lnT w="12700" cmpd="sng">
                      <a:noFill/>
                    </a:lnT>
                    <a:lnB w="190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r>
              <a:tr h="1047750">
                <a:tc>
                  <a:txBody>
                    <a:bodyPr/>
                    <a:lstStyle/>
                    <a:p>
                      <a:pPr marL="112713" marR="0" lvl="1" indent="-112713" algn="l" defTabSz="914400" rtl="0" eaLnBrk="1" fontAlgn="auto" latinLnBrk="0" hangingPunct="1">
                        <a:lnSpc>
                          <a:spcPct val="100000"/>
                        </a:lnSpc>
                        <a:spcBef>
                          <a:spcPts val="0"/>
                        </a:spcBef>
                        <a:spcAft>
                          <a:spcPts val="600"/>
                        </a:spcAft>
                        <a:buClrTx/>
                        <a:buSzTx/>
                        <a:buFont typeface="Arial" pitchFamily="34" charset="0"/>
                        <a:buChar char="•"/>
                        <a:tabLst/>
                        <a:defRPr/>
                      </a:pPr>
                      <a:r>
                        <a:rPr lang="en-US" sz="1100" kern="1200" dirty="0" smtClean="0">
                          <a:solidFill>
                            <a:schemeClr val="tx1"/>
                          </a:solidFill>
                          <a:effectLst/>
                          <a:latin typeface="Arial" pitchFamily="34" charset="0"/>
                          <a:ea typeface="Calibri"/>
                          <a:cs typeface="Arial" pitchFamily="34" charset="0"/>
                        </a:rPr>
                        <a:t>Critical Care Clinician Educator (BGH)</a:t>
                      </a:r>
                    </a:p>
                  </a:txBody>
                  <a:tcPr>
                    <a:lnL w="12700" cmpd="sng">
                      <a:noFill/>
                    </a:lnL>
                    <a:lnR w="12700" cmpd="sng">
                      <a:noFill/>
                    </a:lnR>
                    <a:lnT w="190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12713" marR="0" lvl="1" indent="-112713" algn="l" defTabSz="914400" rtl="0" eaLnBrk="1" fontAlgn="auto" latinLnBrk="0" hangingPunct="1">
                        <a:lnSpc>
                          <a:spcPct val="100000"/>
                        </a:lnSpc>
                        <a:spcBef>
                          <a:spcPts val="0"/>
                        </a:spcBef>
                        <a:spcAft>
                          <a:spcPts val="600"/>
                        </a:spcAft>
                        <a:buClrTx/>
                        <a:buSzTx/>
                        <a:buFont typeface="Arial" pitchFamily="34" charset="0"/>
                        <a:buChar char="•"/>
                        <a:tabLst/>
                        <a:defRPr/>
                      </a:pPr>
                      <a:r>
                        <a:rPr lang="en-US" sz="1100" kern="1200" dirty="0" smtClean="0">
                          <a:solidFill>
                            <a:schemeClr val="dk1"/>
                          </a:solidFill>
                          <a:effectLst/>
                          <a:latin typeface="Arial" pitchFamily="34" charset="0"/>
                          <a:ea typeface="Calibri"/>
                          <a:cs typeface="Arial" pitchFamily="34" charset="0"/>
                        </a:rPr>
                        <a:t>0.5 FTE Administrative Support (BGH)</a:t>
                      </a:r>
                      <a:endParaRPr lang="en-US" sz="1100" kern="1200" dirty="0">
                        <a:solidFill>
                          <a:schemeClr val="dk1"/>
                        </a:solidFill>
                        <a:effectLst/>
                        <a:latin typeface="Arial" pitchFamily="34" charset="0"/>
                        <a:ea typeface="Calibri"/>
                        <a:cs typeface="Arial" pitchFamily="34" charset="0"/>
                      </a:endParaRPr>
                    </a:p>
                  </a:txBody>
                  <a:tcPr>
                    <a:lnL w="12700" cmpd="sng">
                      <a:noFill/>
                    </a:lnL>
                    <a:lnR w="12700" cmpd="sng">
                      <a:noFill/>
                    </a:lnR>
                    <a:lnT w="190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12713" marR="0" lvl="1" indent="-112713" algn="l" defTabSz="914400" rtl="0" eaLnBrk="1" fontAlgn="auto" latinLnBrk="0" hangingPunct="1">
                        <a:lnSpc>
                          <a:spcPct val="100000"/>
                        </a:lnSpc>
                        <a:spcBef>
                          <a:spcPts val="0"/>
                        </a:spcBef>
                        <a:spcAft>
                          <a:spcPts val="600"/>
                        </a:spcAft>
                        <a:buClrTx/>
                        <a:buSzTx/>
                        <a:buFont typeface="Arial" pitchFamily="34" charset="0"/>
                        <a:buChar char="•"/>
                        <a:tabLst/>
                        <a:defRPr/>
                      </a:pPr>
                      <a:endParaRPr lang="en-US" sz="1100" kern="1200" dirty="0">
                        <a:solidFill>
                          <a:schemeClr val="dk1"/>
                        </a:solidFill>
                        <a:effectLst/>
                        <a:latin typeface="Arial" pitchFamily="34" charset="0"/>
                        <a:ea typeface="Calibri"/>
                        <a:cs typeface="Arial" pitchFamily="34" charset="0"/>
                      </a:endParaRPr>
                    </a:p>
                  </a:txBody>
                  <a:tcPr>
                    <a:lnL w="12700" cmpd="sng">
                      <a:noFill/>
                    </a:lnL>
                    <a:lnR w="12700" cmpd="sng">
                      <a:noFill/>
                    </a:lnR>
                    <a:lnT w="190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12713" marR="0" lvl="1" indent="-112713" algn="l" defTabSz="914400" rtl="0" eaLnBrk="1" fontAlgn="auto" latinLnBrk="0" hangingPunct="1">
                        <a:lnSpc>
                          <a:spcPct val="100000"/>
                        </a:lnSpc>
                        <a:spcBef>
                          <a:spcPts val="0"/>
                        </a:spcBef>
                        <a:spcAft>
                          <a:spcPts val="600"/>
                        </a:spcAft>
                        <a:buClrTx/>
                        <a:buSzTx/>
                        <a:buFont typeface="Arial" pitchFamily="34" charset="0"/>
                        <a:buChar char="•"/>
                        <a:tabLst/>
                        <a:defRPr/>
                      </a:pPr>
                      <a:r>
                        <a:rPr lang="en-US" sz="1100" kern="1200" dirty="0" smtClean="0">
                          <a:solidFill>
                            <a:schemeClr val="dk1"/>
                          </a:solidFill>
                          <a:effectLst/>
                          <a:latin typeface="Arial" pitchFamily="34" charset="0"/>
                          <a:ea typeface="Calibri"/>
                          <a:cs typeface="Arial" pitchFamily="34" charset="0"/>
                        </a:rPr>
                        <a:t>New pulmonary equipment for the Dent practice</a:t>
                      </a:r>
                    </a:p>
                    <a:p>
                      <a:pPr marL="112713" marR="0" lvl="1" indent="-112713" algn="l" defTabSz="914400" rtl="0" eaLnBrk="1" fontAlgn="auto" latinLnBrk="0" hangingPunct="1">
                        <a:lnSpc>
                          <a:spcPct val="100000"/>
                        </a:lnSpc>
                        <a:spcBef>
                          <a:spcPts val="0"/>
                        </a:spcBef>
                        <a:spcAft>
                          <a:spcPts val="600"/>
                        </a:spcAft>
                        <a:buClrTx/>
                        <a:buSzTx/>
                        <a:buFont typeface="Arial" pitchFamily="34" charset="0"/>
                        <a:buChar char="•"/>
                        <a:tabLst/>
                        <a:defRPr/>
                      </a:pPr>
                      <a:r>
                        <a:rPr lang="en-US" sz="1100" kern="1200" dirty="0" smtClean="0">
                          <a:solidFill>
                            <a:schemeClr val="dk1"/>
                          </a:solidFill>
                          <a:effectLst/>
                          <a:latin typeface="Arial" pitchFamily="34" charset="0"/>
                          <a:ea typeface="Calibri"/>
                          <a:cs typeface="Arial" pitchFamily="34" charset="0"/>
                        </a:rPr>
                        <a:t>Funding to develop a marketing program</a:t>
                      </a:r>
                      <a:endParaRPr lang="en-US" sz="1100" kern="1200" dirty="0">
                        <a:solidFill>
                          <a:schemeClr val="dk1"/>
                        </a:solidFill>
                        <a:effectLst/>
                        <a:latin typeface="Arial" pitchFamily="34" charset="0"/>
                        <a:ea typeface="Calibri"/>
                        <a:cs typeface="Arial" pitchFamily="34" charset="0"/>
                      </a:endParaRPr>
                    </a:p>
                  </a:txBody>
                  <a:tcPr>
                    <a:lnL w="12700" cmpd="sng">
                      <a:noFill/>
                    </a:lnL>
                    <a:lnR w="12700" cmpd="sng">
                      <a:noFill/>
                    </a:lnR>
                    <a:lnT w="190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1177925">
                <a:tc>
                  <a:txBody>
                    <a:bodyPr/>
                    <a:lstStyle/>
                    <a:p>
                      <a:pPr marL="112713" marR="0" lvl="1" indent="-112713" algn="l" defTabSz="914400" rtl="0" eaLnBrk="1" fontAlgn="auto" latinLnBrk="0" hangingPunct="1">
                        <a:lnSpc>
                          <a:spcPct val="100000"/>
                        </a:lnSpc>
                        <a:spcBef>
                          <a:spcPts val="0"/>
                        </a:spcBef>
                        <a:spcAft>
                          <a:spcPts val="600"/>
                        </a:spcAft>
                        <a:buClrTx/>
                        <a:buSzTx/>
                        <a:buFont typeface="Arial" pitchFamily="34" charset="0"/>
                        <a:buChar char="•"/>
                        <a:tabLst/>
                        <a:defRPr/>
                      </a:pPr>
                      <a:r>
                        <a:rPr lang="en-US" sz="1100" kern="1200" dirty="0" smtClean="0">
                          <a:solidFill>
                            <a:schemeClr val="tx1"/>
                          </a:solidFill>
                          <a:effectLst/>
                          <a:latin typeface="Arial" pitchFamily="34" charset="0"/>
                          <a:ea typeface="Calibri"/>
                          <a:cs typeface="Arial" pitchFamily="34" charset="0"/>
                        </a:rPr>
                        <a:t>Clinical faculty (ECMC)</a:t>
                      </a:r>
                    </a:p>
                    <a:p>
                      <a:pPr marL="112713" marR="0" lvl="1" indent="-112713" algn="l" defTabSz="914400" rtl="0" eaLnBrk="1" fontAlgn="auto" latinLnBrk="0" hangingPunct="1">
                        <a:lnSpc>
                          <a:spcPct val="100000"/>
                        </a:lnSpc>
                        <a:spcBef>
                          <a:spcPts val="0"/>
                        </a:spcBef>
                        <a:spcAft>
                          <a:spcPts val="600"/>
                        </a:spcAft>
                        <a:buClrTx/>
                        <a:buSzTx/>
                        <a:buFont typeface="Arial" pitchFamily="34" charset="0"/>
                        <a:buChar char="•"/>
                        <a:tabLst/>
                        <a:defRPr/>
                      </a:pPr>
                      <a:r>
                        <a:rPr lang="en-US" sz="1100" kern="1200" dirty="0" smtClean="0">
                          <a:solidFill>
                            <a:schemeClr val="tx1"/>
                          </a:solidFill>
                          <a:effectLst/>
                          <a:latin typeface="Arial" pitchFamily="34" charset="0"/>
                          <a:ea typeface="Calibri"/>
                          <a:cs typeface="Arial" pitchFamily="34" charset="0"/>
                        </a:rPr>
                        <a:t>Clinical faculty (senior) for GI (BGH) (</a:t>
                      </a:r>
                      <a:r>
                        <a:rPr lang="en-US" sz="1100" kern="1200" dirty="0" err="1" smtClean="0">
                          <a:solidFill>
                            <a:schemeClr val="tx1"/>
                          </a:solidFill>
                          <a:effectLst/>
                          <a:latin typeface="Arial" pitchFamily="34" charset="0"/>
                          <a:ea typeface="Calibri"/>
                          <a:cs typeface="Arial" pitchFamily="34" charset="0"/>
                        </a:rPr>
                        <a:t>hepatologist</a:t>
                      </a:r>
                      <a:r>
                        <a:rPr lang="en-US" sz="1100" kern="1200" dirty="0" smtClean="0">
                          <a:solidFill>
                            <a:schemeClr val="tx1"/>
                          </a:solidFill>
                          <a:effectLst/>
                          <a:latin typeface="Arial" pitchFamily="34" charset="0"/>
                          <a:ea typeface="Calibri"/>
                          <a:cs typeface="Arial" pitchFamily="34" charset="0"/>
                        </a:rPr>
                        <a:t>)</a:t>
                      </a:r>
                    </a:p>
                    <a:p>
                      <a:pPr marL="112713" marR="0" lvl="1" indent="-112713" algn="l" defTabSz="914400" rtl="0" eaLnBrk="1" fontAlgn="auto" latinLnBrk="0" hangingPunct="1">
                        <a:lnSpc>
                          <a:spcPct val="100000"/>
                        </a:lnSpc>
                        <a:spcBef>
                          <a:spcPts val="0"/>
                        </a:spcBef>
                        <a:spcAft>
                          <a:spcPts val="600"/>
                        </a:spcAft>
                        <a:buClrTx/>
                        <a:buSzTx/>
                        <a:buFont typeface="Arial" pitchFamily="34" charset="0"/>
                        <a:buChar char="•"/>
                        <a:tabLst/>
                        <a:defRPr/>
                      </a:pPr>
                      <a:r>
                        <a:rPr lang="en-US" sz="1100" kern="1200" dirty="0" smtClean="0">
                          <a:solidFill>
                            <a:schemeClr val="tx1"/>
                          </a:solidFill>
                          <a:effectLst/>
                          <a:latin typeface="Arial" pitchFamily="34" charset="0"/>
                          <a:ea typeface="Calibri"/>
                          <a:cs typeface="Arial" pitchFamily="34" charset="0"/>
                        </a:rPr>
                        <a:t>Clinical faculty (junior) for GI services (BGH)</a:t>
                      </a:r>
                    </a:p>
                  </a:txBody>
                  <a:tcPr>
                    <a:lnL w="12700" cmpd="sng">
                      <a:noFill/>
                    </a:lnL>
                    <a:lnR w="12700" cmpd="sng">
                      <a:noFill/>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12713" marR="0" lvl="1" indent="-112713" algn="l" defTabSz="914400" rtl="0" eaLnBrk="1" fontAlgn="auto" latinLnBrk="0" hangingPunct="1">
                        <a:lnSpc>
                          <a:spcPct val="100000"/>
                        </a:lnSpc>
                        <a:spcBef>
                          <a:spcPts val="0"/>
                        </a:spcBef>
                        <a:spcAft>
                          <a:spcPts val="600"/>
                        </a:spcAft>
                        <a:buClrTx/>
                        <a:buSzTx/>
                        <a:buFont typeface="Arial" pitchFamily="34" charset="0"/>
                        <a:buChar char="•"/>
                        <a:tabLst/>
                        <a:defRPr/>
                      </a:pPr>
                      <a:r>
                        <a:rPr lang="en-US" sz="1100" kern="1200" dirty="0" smtClean="0">
                          <a:solidFill>
                            <a:schemeClr val="dk1"/>
                          </a:solidFill>
                          <a:effectLst/>
                          <a:latin typeface="Arial" pitchFamily="34" charset="0"/>
                          <a:ea typeface="Calibri"/>
                          <a:cs typeface="Arial" pitchFamily="34" charset="0"/>
                        </a:rPr>
                        <a:t>1 NP/PA</a:t>
                      </a:r>
                    </a:p>
                  </a:txBody>
                  <a:tcPr>
                    <a:lnL w="12700" cmpd="sng">
                      <a:noFill/>
                    </a:lnL>
                    <a:lnR w="12700" cmpd="sng">
                      <a:noFill/>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600" dirty="0">
                        <a:latin typeface="Arial" pitchFamily="34" charset="0"/>
                        <a:cs typeface="Arial" pitchFamily="34" charset="0"/>
                      </a:endParaRPr>
                    </a:p>
                  </a:txBody>
                  <a:tcPr>
                    <a:lnL w="12700" cmpd="sng">
                      <a:noFill/>
                    </a:lnL>
                    <a:lnR w="12700" cmpd="sng">
                      <a:noFill/>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12713" marR="0" lvl="1" indent="-112713" algn="l" defTabSz="914400" rtl="0" eaLnBrk="1" fontAlgn="auto" latinLnBrk="0" hangingPunct="1">
                        <a:lnSpc>
                          <a:spcPct val="100000"/>
                        </a:lnSpc>
                        <a:spcBef>
                          <a:spcPts val="0"/>
                        </a:spcBef>
                        <a:spcAft>
                          <a:spcPts val="600"/>
                        </a:spcAft>
                        <a:buClrTx/>
                        <a:buSzTx/>
                        <a:buFont typeface="Arial" pitchFamily="34" charset="0"/>
                        <a:buChar char="•"/>
                        <a:tabLst/>
                        <a:defRPr/>
                      </a:pPr>
                      <a:r>
                        <a:rPr lang="en-US" sz="1100" kern="1200" dirty="0" smtClean="0">
                          <a:solidFill>
                            <a:schemeClr val="dk1"/>
                          </a:solidFill>
                          <a:effectLst/>
                          <a:latin typeface="Arial" pitchFamily="34" charset="0"/>
                          <a:ea typeface="Calibri"/>
                          <a:cs typeface="Arial" pitchFamily="34" charset="0"/>
                        </a:rPr>
                        <a:t>ECMC should update endoscopy unit</a:t>
                      </a:r>
                      <a:endParaRPr lang="en-US" sz="1100" kern="1200" baseline="0" dirty="0" smtClean="0">
                        <a:solidFill>
                          <a:schemeClr val="dk1"/>
                        </a:solidFill>
                        <a:effectLst/>
                        <a:latin typeface="Arial" pitchFamily="34" charset="0"/>
                        <a:ea typeface="Calibri"/>
                        <a:cs typeface="Arial" pitchFamily="34" charset="0"/>
                      </a:endParaRPr>
                    </a:p>
                    <a:p>
                      <a:pPr marL="112713" marR="0" lvl="1" indent="-112713" algn="l" defTabSz="914400" rtl="0" eaLnBrk="1" fontAlgn="auto" latinLnBrk="0" hangingPunct="1">
                        <a:lnSpc>
                          <a:spcPct val="100000"/>
                        </a:lnSpc>
                        <a:spcBef>
                          <a:spcPts val="0"/>
                        </a:spcBef>
                        <a:spcAft>
                          <a:spcPts val="600"/>
                        </a:spcAft>
                        <a:buClrTx/>
                        <a:buSzTx/>
                        <a:buFont typeface="Arial" pitchFamily="34" charset="0"/>
                        <a:buChar char="•"/>
                        <a:tabLst/>
                        <a:defRPr/>
                      </a:pPr>
                      <a:r>
                        <a:rPr lang="en-US" sz="1100" kern="1200" baseline="0" dirty="0" smtClean="0">
                          <a:solidFill>
                            <a:schemeClr val="dk1"/>
                          </a:solidFill>
                          <a:effectLst/>
                          <a:latin typeface="Arial" pitchFamily="34" charset="0"/>
                          <a:ea typeface="Calibri"/>
                          <a:cs typeface="Arial" pitchFamily="34" charset="0"/>
                        </a:rPr>
                        <a:t>GI motility equipment</a:t>
                      </a:r>
                      <a:endParaRPr lang="en-US" sz="1100" kern="1200" dirty="0">
                        <a:solidFill>
                          <a:schemeClr val="dk1"/>
                        </a:solidFill>
                        <a:effectLst/>
                        <a:latin typeface="Arial" pitchFamily="34" charset="0"/>
                        <a:ea typeface="Calibri"/>
                        <a:cs typeface="Arial" pitchFamily="34" charset="0"/>
                      </a:endParaRPr>
                    </a:p>
                  </a:txBody>
                  <a:tcPr>
                    <a:lnL w="12700" cmpd="sng">
                      <a:noFill/>
                    </a:lnL>
                    <a:lnR w="12700" cmpd="sng">
                      <a:noFill/>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
        <p:nvSpPr>
          <p:cNvPr id="10" name="Freeform 9"/>
          <p:cNvSpPr/>
          <p:nvPr/>
        </p:nvSpPr>
        <p:spPr>
          <a:xfrm>
            <a:off x="390525" y="2949743"/>
            <a:ext cx="1447519" cy="923752"/>
          </a:xfrm>
          <a:custGeom>
            <a:avLst/>
            <a:gdLst>
              <a:gd name="connsiteX0" fmla="*/ 0 w 793861"/>
              <a:gd name="connsiteY0" fmla="*/ 74198 h 706651"/>
              <a:gd name="connsiteX1" fmla="*/ 74198 w 793861"/>
              <a:gd name="connsiteY1" fmla="*/ 0 h 706651"/>
              <a:gd name="connsiteX2" fmla="*/ 719663 w 793861"/>
              <a:gd name="connsiteY2" fmla="*/ 0 h 706651"/>
              <a:gd name="connsiteX3" fmla="*/ 793861 w 793861"/>
              <a:gd name="connsiteY3" fmla="*/ 74198 h 706651"/>
              <a:gd name="connsiteX4" fmla="*/ 793861 w 793861"/>
              <a:gd name="connsiteY4" fmla="*/ 632453 h 706651"/>
              <a:gd name="connsiteX5" fmla="*/ 719663 w 793861"/>
              <a:gd name="connsiteY5" fmla="*/ 706651 h 706651"/>
              <a:gd name="connsiteX6" fmla="*/ 74198 w 793861"/>
              <a:gd name="connsiteY6" fmla="*/ 706651 h 706651"/>
              <a:gd name="connsiteX7" fmla="*/ 0 w 793861"/>
              <a:gd name="connsiteY7" fmla="*/ 632453 h 706651"/>
              <a:gd name="connsiteX8" fmla="*/ 0 w 793861"/>
              <a:gd name="connsiteY8" fmla="*/ 74198 h 7066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93861" h="706651">
                <a:moveTo>
                  <a:pt x="0" y="74198"/>
                </a:moveTo>
                <a:cubicBezTo>
                  <a:pt x="0" y="33220"/>
                  <a:pt x="33220" y="0"/>
                  <a:pt x="74198" y="0"/>
                </a:cubicBezTo>
                <a:lnTo>
                  <a:pt x="719663" y="0"/>
                </a:lnTo>
                <a:cubicBezTo>
                  <a:pt x="760641" y="0"/>
                  <a:pt x="793861" y="33220"/>
                  <a:pt x="793861" y="74198"/>
                </a:cubicBezTo>
                <a:lnTo>
                  <a:pt x="793861" y="632453"/>
                </a:lnTo>
                <a:cubicBezTo>
                  <a:pt x="793861" y="673431"/>
                  <a:pt x="760641" y="706651"/>
                  <a:pt x="719663" y="706651"/>
                </a:cubicBezTo>
                <a:lnTo>
                  <a:pt x="74198" y="706651"/>
                </a:lnTo>
                <a:cubicBezTo>
                  <a:pt x="33220" y="706651"/>
                  <a:pt x="0" y="673431"/>
                  <a:pt x="0" y="632453"/>
                </a:cubicBezTo>
                <a:lnTo>
                  <a:pt x="0" y="74198"/>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48402" tIns="48402" rIns="48402" bIns="48402" numCol="1" spcCol="1270" anchor="ctr" anchorCtr="0">
            <a:noAutofit/>
          </a:bodyPr>
          <a:lstStyle/>
          <a:p>
            <a:pPr lvl="0" defTabSz="311150">
              <a:lnSpc>
                <a:spcPct val="90000"/>
              </a:lnSpc>
              <a:spcAft>
                <a:spcPct val="35000"/>
              </a:spcAft>
            </a:pPr>
            <a:r>
              <a:rPr lang="en-US" sz="1200" dirty="0">
                <a:latin typeface="Arial" pitchFamily="34" charset="0"/>
                <a:cs typeface="Arial" pitchFamily="34" charset="0"/>
              </a:rPr>
              <a:t>Pulmonary, Critical Care and Sleep </a:t>
            </a:r>
            <a:r>
              <a:rPr lang="en-US" sz="1200" dirty="0" smtClean="0">
                <a:latin typeface="Arial" pitchFamily="34" charset="0"/>
                <a:cs typeface="Arial" pitchFamily="34" charset="0"/>
              </a:rPr>
              <a:t>Medicine</a:t>
            </a:r>
            <a:endParaRPr lang="en-US" sz="1200" kern="1200" dirty="0">
              <a:latin typeface="Arial" pitchFamily="34" charset="0"/>
              <a:cs typeface="Arial" pitchFamily="34" charset="0"/>
            </a:endParaRPr>
          </a:p>
        </p:txBody>
      </p:sp>
      <p:sp>
        <p:nvSpPr>
          <p:cNvPr id="11" name="Freeform 10"/>
          <p:cNvSpPr/>
          <p:nvPr/>
        </p:nvSpPr>
        <p:spPr>
          <a:xfrm>
            <a:off x="390525" y="4088541"/>
            <a:ext cx="1447519" cy="923752"/>
          </a:xfrm>
          <a:custGeom>
            <a:avLst/>
            <a:gdLst>
              <a:gd name="connsiteX0" fmla="*/ 0 w 793861"/>
              <a:gd name="connsiteY0" fmla="*/ 74198 h 706651"/>
              <a:gd name="connsiteX1" fmla="*/ 74198 w 793861"/>
              <a:gd name="connsiteY1" fmla="*/ 0 h 706651"/>
              <a:gd name="connsiteX2" fmla="*/ 719663 w 793861"/>
              <a:gd name="connsiteY2" fmla="*/ 0 h 706651"/>
              <a:gd name="connsiteX3" fmla="*/ 793861 w 793861"/>
              <a:gd name="connsiteY3" fmla="*/ 74198 h 706651"/>
              <a:gd name="connsiteX4" fmla="*/ 793861 w 793861"/>
              <a:gd name="connsiteY4" fmla="*/ 632453 h 706651"/>
              <a:gd name="connsiteX5" fmla="*/ 719663 w 793861"/>
              <a:gd name="connsiteY5" fmla="*/ 706651 h 706651"/>
              <a:gd name="connsiteX6" fmla="*/ 74198 w 793861"/>
              <a:gd name="connsiteY6" fmla="*/ 706651 h 706651"/>
              <a:gd name="connsiteX7" fmla="*/ 0 w 793861"/>
              <a:gd name="connsiteY7" fmla="*/ 632453 h 706651"/>
              <a:gd name="connsiteX8" fmla="*/ 0 w 793861"/>
              <a:gd name="connsiteY8" fmla="*/ 74198 h 7066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93861" h="706651">
                <a:moveTo>
                  <a:pt x="0" y="74198"/>
                </a:moveTo>
                <a:cubicBezTo>
                  <a:pt x="0" y="33220"/>
                  <a:pt x="33220" y="0"/>
                  <a:pt x="74198" y="0"/>
                </a:cubicBezTo>
                <a:lnTo>
                  <a:pt x="719663" y="0"/>
                </a:lnTo>
                <a:cubicBezTo>
                  <a:pt x="760641" y="0"/>
                  <a:pt x="793861" y="33220"/>
                  <a:pt x="793861" y="74198"/>
                </a:cubicBezTo>
                <a:lnTo>
                  <a:pt x="793861" y="632453"/>
                </a:lnTo>
                <a:cubicBezTo>
                  <a:pt x="793861" y="673431"/>
                  <a:pt x="760641" y="706651"/>
                  <a:pt x="719663" y="706651"/>
                </a:cubicBezTo>
                <a:lnTo>
                  <a:pt x="74198" y="706651"/>
                </a:lnTo>
                <a:cubicBezTo>
                  <a:pt x="33220" y="706651"/>
                  <a:pt x="0" y="673431"/>
                  <a:pt x="0" y="632453"/>
                </a:cubicBezTo>
                <a:lnTo>
                  <a:pt x="0" y="74198"/>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48402" tIns="48402" rIns="48402" bIns="48402" numCol="1" spcCol="1270" anchor="ctr" anchorCtr="0">
            <a:noAutofit/>
          </a:bodyPr>
          <a:lstStyle/>
          <a:p>
            <a:pPr lvl="0" defTabSz="311150">
              <a:lnSpc>
                <a:spcPct val="90000"/>
              </a:lnSpc>
              <a:spcAft>
                <a:spcPct val="35000"/>
              </a:spcAft>
            </a:pPr>
            <a:r>
              <a:rPr lang="en-US" sz="1200" dirty="0" smtClean="0">
                <a:latin typeface="Arial" pitchFamily="34" charset="0"/>
                <a:cs typeface="Arial" pitchFamily="34" charset="0"/>
              </a:rPr>
              <a:t>Gastroenterology, Hepatology</a:t>
            </a:r>
            <a:r>
              <a:rPr lang="en-US" sz="1200" dirty="0">
                <a:latin typeface="Arial" pitchFamily="34" charset="0"/>
                <a:cs typeface="Arial" pitchFamily="34" charset="0"/>
              </a:rPr>
              <a:t>, and Nutrition</a:t>
            </a:r>
          </a:p>
        </p:txBody>
      </p:sp>
      <p:sp>
        <p:nvSpPr>
          <p:cNvPr id="14" name="TextBox 13"/>
          <p:cNvSpPr txBox="1"/>
          <p:nvPr/>
        </p:nvSpPr>
        <p:spPr>
          <a:xfrm>
            <a:off x="931862" y="6097429"/>
            <a:ext cx="7316788" cy="400110"/>
          </a:xfrm>
          <a:prstGeom prst="rect">
            <a:avLst/>
          </a:prstGeom>
          <a:noFill/>
        </p:spPr>
        <p:txBody>
          <a:bodyPr wrap="square" rtlCol="0">
            <a:spAutoFit/>
          </a:bodyPr>
          <a:lstStyle/>
          <a:p>
            <a:pPr algn="l"/>
            <a:r>
              <a:rPr lang="en-US" sz="1000" i="1" dirty="0" smtClean="0"/>
              <a:t>* Preliminary suggestions to be evaluated through business planning as described in 1.2.C.</a:t>
            </a:r>
          </a:p>
          <a:p>
            <a:pPr algn="l"/>
            <a:r>
              <a:rPr lang="en-US" sz="1000" i="1" dirty="0" smtClean="0"/>
              <a:t>** Links to summary of faculty recruitment by division outlined in Strategy 4.1 and Appendix C.</a:t>
            </a:r>
            <a:endParaRPr lang="en-US" sz="1000" i="1" dirty="0"/>
          </a:p>
        </p:txBody>
      </p:sp>
    </p:spTree>
    <p:extLst>
      <p:ext uri="{BB962C8B-B14F-4D97-AF65-F5344CB8AC3E}">
        <p14:creationId xmlns:p14="http://schemas.microsoft.com/office/powerpoint/2010/main" val="3394905913"/>
      </p:ext>
    </p:extLst>
  </p:cSld>
  <p:clrMapOvr>
    <a:masterClrMapping/>
  </p:clrMapOvr>
  <p:transition spd="slow"/>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5" name="AutoShape 6"/>
          <p:cNvSpPr>
            <a:spLocks noChangeArrowheads="1"/>
          </p:cNvSpPr>
          <p:nvPr/>
        </p:nvSpPr>
        <p:spPr bwMode="auto">
          <a:xfrm>
            <a:off x="95250" y="1251321"/>
            <a:ext cx="1673225" cy="504825"/>
          </a:xfrm>
          <a:prstGeom prst="homePlate">
            <a:avLst>
              <a:gd name="adj" fmla="val 98636"/>
            </a:avLst>
          </a:prstGeom>
          <a:solidFill>
            <a:schemeClr val="tx1"/>
          </a:solidFill>
          <a:ln w="9525">
            <a:solidFill>
              <a:schemeClr val="tx1"/>
            </a:solidFill>
            <a:miter lim="800000"/>
            <a:headEnd/>
            <a:tailEnd/>
          </a:ln>
        </p:spPr>
        <p:txBody>
          <a:bodyPr wrap="none" anchor="ctr"/>
          <a:lstStyle/>
          <a:p>
            <a:r>
              <a:rPr lang="en-US" sz="1600" b="1" i="1" dirty="0">
                <a:solidFill>
                  <a:schemeClr val="bg1"/>
                </a:solidFill>
              </a:rPr>
              <a:t>Strategy </a:t>
            </a:r>
            <a:r>
              <a:rPr lang="en-US" sz="1600" b="1" i="1" dirty="0" smtClean="0">
                <a:solidFill>
                  <a:schemeClr val="bg1"/>
                </a:solidFill>
              </a:rPr>
              <a:t>1.2</a:t>
            </a:r>
            <a:endParaRPr lang="en-US" sz="1600" b="1" i="1" dirty="0">
              <a:solidFill>
                <a:schemeClr val="bg1"/>
              </a:solidFill>
            </a:endParaRPr>
          </a:p>
        </p:txBody>
      </p:sp>
      <p:sp>
        <p:nvSpPr>
          <p:cNvPr id="13" name="Text Box 11"/>
          <p:cNvSpPr txBox="1">
            <a:spLocks noChangeArrowheads="1"/>
          </p:cNvSpPr>
          <p:nvPr/>
        </p:nvSpPr>
        <p:spPr bwMode="auto">
          <a:xfrm>
            <a:off x="130636" y="563107"/>
            <a:ext cx="8865446" cy="584769"/>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square" lIns="91434" tIns="45717" rIns="91434" bIns="45717">
            <a:spAutoFit/>
          </a:bodyPr>
          <a:lstStyle/>
          <a:p>
            <a:pPr algn="l">
              <a:spcBef>
                <a:spcPct val="50000"/>
              </a:spcBef>
            </a:pPr>
            <a:r>
              <a:rPr lang="en-US" sz="1600" b="1" u="sng" dirty="0" smtClean="0">
                <a:solidFill>
                  <a:schemeClr val="bg1"/>
                </a:solidFill>
                <a:effectLst>
                  <a:outerShdw blurRad="38100" dist="38100" dir="2700000" algn="tl">
                    <a:srgbClr val="000000">
                      <a:alpha val="43137"/>
                    </a:srgbClr>
                  </a:outerShdw>
                </a:effectLst>
                <a:latin typeface="Arial" pitchFamily="34" charset="0"/>
                <a:cs typeface="Arial" pitchFamily="34" charset="0"/>
              </a:rPr>
              <a:t>Goal 1</a:t>
            </a:r>
            <a:r>
              <a:rPr lang="en-US" sz="16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  </a:t>
            </a:r>
            <a:r>
              <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rPr>
              <a:t>Strategically build a clinical practice that will be known as a major provider of excellent</a:t>
            </a:r>
            <a:r>
              <a:rPr lang="en-US" sz="1600" b="1" dirty="0">
                <a:solidFill>
                  <a:srgbClr val="C9FF2F"/>
                </a:solidFill>
                <a:effectLst>
                  <a:outerShdw blurRad="38100" dist="38100" dir="2700000" algn="tl">
                    <a:srgbClr val="000000">
                      <a:alpha val="43137"/>
                    </a:srgbClr>
                  </a:outerShdw>
                </a:effectLst>
                <a:latin typeface="Arial" pitchFamily="34" charset="0"/>
                <a:cs typeface="Arial" pitchFamily="34" charset="0"/>
              </a:rPr>
              <a:t> </a:t>
            </a:r>
            <a:r>
              <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rPr>
              <a:t>clinical </a:t>
            </a:r>
            <a:r>
              <a:rPr lang="en-US" sz="16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care.</a:t>
            </a:r>
            <a:endPar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endParaRPr>
          </a:p>
        </p:txBody>
      </p:sp>
      <p:sp>
        <p:nvSpPr>
          <p:cNvPr id="9" name="TextBox 8"/>
          <p:cNvSpPr txBox="1">
            <a:spLocks noChangeArrowheads="1"/>
          </p:cNvSpPr>
          <p:nvPr/>
        </p:nvSpPr>
        <p:spPr bwMode="auto">
          <a:xfrm>
            <a:off x="288870" y="1794131"/>
            <a:ext cx="8707211" cy="2546851"/>
          </a:xfrm>
          <a:prstGeom prst="rect">
            <a:avLst/>
          </a:prstGeom>
          <a:solidFill>
            <a:schemeClr val="bg1"/>
          </a:solidFill>
          <a:ln w="9525">
            <a:noFill/>
            <a:miter lim="800000"/>
            <a:headEnd/>
            <a:tailEnd/>
          </a:ln>
        </p:spPr>
        <p:txBody>
          <a:bodyPr wrap="square">
            <a:spAutoFit/>
          </a:bodyPr>
          <a:lstStyle/>
          <a:p>
            <a:pPr marL="342900" indent="-342900" algn="l">
              <a:spcAft>
                <a:spcPts val="0"/>
              </a:spcAft>
            </a:pPr>
            <a:r>
              <a:rPr lang="en-US" sz="1400" b="1" u="sng" dirty="0" smtClean="0">
                <a:latin typeface="Arial" pitchFamily="34" charset="0"/>
                <a:cs typeface="Arial" pitchFamily="34" charset="0"/>
              </a:rPr>
              <a:t>Preliminary Tactics</a:t>
            </a:r>
            <a:r>
              <a:rPr lang="en-US" sz="1400" dirty="0" smtClean="0">
                <a:latin typeface="Arial" pitchFamily="34" charset="0"/>
                <a:cs typeface="Arial" pitchFamily="34" charset="0"/>
              </a:rPr>
              <a:t>:</a:t>
            </a:r>
            <a:endParaRPr lang="en-US" sz="1400" b="1" dirty="0" smtClean="0">
              <a:latin typeface="Arial" pitchFamily="34" charset="0"/>
              <a:cs typeface="Arial" pitchFamily="34" charset="0"/>
            </a:endParaRPr>
          </a:p>
          <a:p>
            <a:pPr marL="400050" lvl="1" indent="-400050" algn="l">
              <a:spcBef>
                <a:spcPts val="600"/>
              </a:spcBef>
              <a:spcAft>
                <a:spcPts val="600"/>
              </a:spcAft>
              <a:buFont typeface="+mj-lt"/>
              <a:buAutoNum type="alphaLcPeriod" startAt="3"/>
            </a:pPr>
            <a:r>
              <a:rPr lang="en-US" sz="1400" b="1" dirty="0" smtClean="0">
                <a:latin typeface="Arial" pitchFamily="34" charset="0"/>
                <a:cs typeface="Arial" pitchFamily="34" charset="0"/>
              </a:rPr>
              <a:t>Use </a:t>
            </a:r>
            <a:r>
              <a:rPr lang="en-US" sz="1400" b="1" dirty="0">
                <a:latin typeface="Arial" pitchFamily="34" charset="0"/>
                <a:cs typeface="Arial" pitchFamily="34" charset="0"/>
              </a:rPr>
              <a:t>a standardized business planning </a:t>
            </a:r>
            <a:r>
              <a:rPr lang="en-US" sz="1400" b="1" dirty="0" smtClean="0">
                <a:latin typeface="Arial" pitchFamily="34" charset="0"/>
                <a:cs typeface="Arial" pitchFamily="34" charset="0"/>
              </a:rPr>
              <a:t>template for </a:t>
            </a:r>
            <a:r>
              <a:rPr lang="en-US" sz="1400" b="1" dirty="0">
                <a:latin typeface="Arial" pitchFamily="34" charset="0"/>
                <a:cs typeface="Arial" pitchFamily="34" charset="0"/>
              </a:rPr>
              <a:t>thorough, detailed </a:t>
            </a:r>
            <a:r>
              <a:rPr lang="en-US" sz="1400" b="1" dirty="0" smtClean="0">
                <a:latin typeface="Arial" pitchFamily="34" charset="0"/>
                <a:cs typeface="Arial" pitchFamily="34" charset="0"/>
              </a:rPr>
              <a:t>assessment of clinical program </a:t>
            </a:r>
            <a:r>
              <a:rPr lang="en-US" sz="1400" b="1" dirty="0">
                <a:latin typeface="Arial" pitchFamily="34" charset="0"/>
                <a:cs typeface="Arial" pitchFamily="34" charset="0"/>
              </a:rPr>
              <a:t>investment that includes</a:t>
            </a:r>
            <a:r>
              <a:rPr lang="en-US" sz="1400" b="1" dirty="0" smtClean="0">
                <a:latin typeface="Arial" pitchFamily="34" charset="0"/>
                <a:cs typeface="Arial" pitchFamily="34" charset="0"/>
              </a:rPr>
              <a:t>:</a:t>
            </a:r>
          </a:p>
          <a:p>
            <a:pPr marL="857250" lvl="2" indent="-400050" algn="l">
              <a:spcBef>
                <a:spcPts val="500"/>
              </a:spcBef>
              <a:spcAft>
                <a:spcPts val="500"/>
              </a:spcAft>
              <a:buFont typeface="+mj-lt"/>
              <a:buAutoNum type="romanLcPeriod"/>
            </a:pPr>
            <a:r>
              <a:rPr lang="en-US" sz="1400" dirty="0">
                <a:latin typeface="Arial" pitchFamily="34" charset="0"/>
                <a:cs typeface="Arial" pitchFamily="34" charset="0"/>
              </a:rPr>
              <a:t>Program description;</a:t>
            </a:r>
          </a:p>
          <a:p>
            <a:pPr marL="857250" lvl="2" indent="-400050" algn="l">
              <a:spcBef>
                <a:spcPts val="500"/>
              </a:spcBef>
              <a:spcAft>
                <a:spcPts val="500"/>
              </a:spcAft>
              <a:buFont typeface="+mj-lt"/>
              <a:buAutoNum type="romanLcPeriod"/>
            </a:pPr>
            <a:r>
              <a:rPr lang="en-US" sz="1400" dirty="0">
                <a:latin typeface="Arial" pitchFamily="34" charset="0"/>
                <a:cs typeface="Arial" pitchFamily="34" charset="0"/>
              </a:rPr>
              <a:t>Target market and assessment of competition;</a:t>
            </a:r>
          </a:p>
          <a:p>
            <a:pPr marL="857250" lvl="2" indent="-400050" algn="l">
              <a:spcBef>
                <a:spcPts val="500"/>
              </a:spcBef>
              <a:spcAft>
                <a:spcPts val="500"/>
              </a:spcAft>
              <a:buFont typeface="+mj-lt"/>
              <a:buAutoNum type="romanLcPeriod"/>
            </a:pPr>
            <a:r>
              <a:rPr lang="en-US" sz="1400" dirty="0">
                <a:latin typeface="Arial" pitchFamily="34" charset="0"/>
                <a:cs typeface="Arial" pitchFamily="34" charset="0"/>
              </a:rPr>
              <a:t>Identification of internal and external participants;</a:t>
            </a:r>
          </a:p>
          <a:p>
            <a:pPr marL="857250" lvl="2" indent="-400050" algn="l">
              <a:spcBef>
                <a:spcPts val="500"/>
              </a:spcBef>
              <a:spcAft>
                <a:spcPts val="500"/>
              </a:spcAft>
              <a:buFont typeface="+mj-lt"/>
              <a:buAutoNum type="romanLcPeriod"/>
            </a:pPr>
            <a:r>
              <a:rPr lang="en-US" sz="1400" dirty="0">
                <a:latin typeface="Arial" pitchFamily="34" charset="0"/>
                <a:cs typeface="Arial" pitchFamily="34" charset="0"/>
              </a:rPr>
              <a:t>Management and operations; and</a:t>
            </a:r>
          </a:p>
          <a:p>
            <a:pPr marL="857250" lvl="2" indent="-400050" algn="l">
              <a:spcBef>
                <a:spcPts val="500"/>
              </a:spcBef>
              <a:spcAft>
                <a:spcPts val="500"/>
              </a:spcAft>
              <a:buFont typeface="+mj-lt"/>
              <a:buAutoNum type="romanLcPeriod"/>
            </a:pPr>
            <a:r>
              <a:rPr lang="en-US" sz="1400" dirty="0">
                <a:latin typeface="Arial" pitchFamily="34" charset="0"/>
                <a:cs typeface="Arial" pitchFamily="34" charset="0"/>
              </a:rPr>
              <a:t>Financial model and projected return on investment.</a:t>
            </a:r>
          </a:p>
        </p:txBody>
      </p:sp>
      <p:sp>
        <p:nvSpPr>
          <p:cNvPr id="6" name="Text Box 8"/>
          <p:cNvSpPr txBox="1">
            <a:spLocks noChangeArrowheads="1"/>
          </p:cNvSpPr>
          <p:nvPr/>
        </p:nvSpPr>
        <p:spPr bwMode="auto">
          <a:xfrm>
            <a:off x="1838044" y="1334456"/>
            <a:ext cx="7158038" cy="338554"/>
          </a:xfrm>
          <a:prstGeom prst="rect">
            <a:avLst/>
          </a:prstGeom>
          <a:solidFill>
            <a:schemeClr val="bg2"/>
          </a:solidFill>
          <a:ln w="9525">
            <a:solidFill>
              <a:schemeClr val="tx1"/>
            </a:solidFill>
            <a:miter lim="800000"/>
            <a:headEnd/>
            <a:tailEnd/>
          </a:ln>
          <a:effectLst>
            <a:outerShdw blurRad="50800" dist="38100" dir="5400000" algn="t" rotWithShape="0">
              <a:prstClr val="black">
                <a:alpha val="40000"/>
              </a:prstClr>
            </a:outerShdw>
          </a:effectLst>
        </p:spPr>
        <p:txBody>
          <a:bodyPr>
            <a:spAutoFit/>
          </a:bodyPr>
          <a:lstStyle/>
          <a:p>
            <a:pPr algn="l"/>
            <a:r>
              <a:rPr lang="en-US" sz="1600" b="1" dirty="0"/>
              <a:t>Expand </a:t>
            </a:r>
            <a:r>
              <a:rPr lang="en-US" sz="1600" b="1" dirty="0">
                <a:latin typeface="Arial" pitchFamily="34" charset="0"/>
                <a:cs typeface="Arial" pitchFamily="34" charset="0"/>
              </a:rPr>
              <a:t>selected</a:t>
            </a:r>
            <a:r>
              <a:rPr lang="en-US" sz="1600" b="1" dirty="0"/>
              <a:t> subspecialty clinical services</a:t>
            </a:r>
            <a:r>
              <a:rPr lang="en-US" sz="1600" b="1" dirty="0" smtClean="0"/>
              <a:t>. </a:t>
            </a:r>
            <a:r>
              <a:rPr lang="en-US" sz="1600" b="1" i="1" dirty="0" smtClean="0"/>
              <a:t>(cont’d) </a:t>
            </a:r>
            <a:endParaRPr lang="en-US" sz="1600" b="1" i="1" dirty="0"/>
          </a:p>
        </p:txBody>
      </p:sp>
    </p:spTree>
    <p:extLst>
      <p:ext uri="{BB962C8B-B14F-4D97-AF65-F5344CB8AC3E}">
        <p14:creationId xmlns:p14="http://schemas.microsoft.com/office/powerpoint/2010/main" val="2309314985"/>
      </p:ext>
    </p:extLst>
  </p:cSld>
  <p:clrMapOvr>
    <a:masterClrMapping/>
  </p:clrMapOvr>
  <p:transition spd="slow"/>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5" name="AutoShape 6"/>
          <p:cNvSpPr>
            <a:spLocks noChangeArrowheads="1"/>
          </p:cNvSpPr>
          <p:nvPr/>
        </p:nvSpPr>
        <p:spPr bwMode="auto">
          <a:xfrm>
            <a:off x="95250" y="1406069"/>
            <a:ext cx="1673225" cy="504825"/>
          </a:xfrm>
          <a:prstGeom prst="homePlate">
            <a:avLst>
              <a:gd name="adj" fmla="val 98636"/>
            </a:avLst>
          </a:prstGeom>
          <a:solidFill>
            <a:schemeClr val="tx1"/>
          </a:solidFill>
          <a:ln w="9525">
            <a:solidFill>
              <a:schemeClr val="tx1"/>
            </a:solidFill>
            <a:miter lim="800000"/>
            <a:headEnd/>
            <a:tailEnd/>
          </a:ln>
        </p:spPr>
        <p:txBody>
          <a:bodyPr wrap="none" anchor="ctr"/>
          <a:lstStyle/>
          <a:p>
            <a:r>
              <a:rPr lang="en-US" sz="1600" b="1" i="1" dirty="0">
                <a:solidFill>
                  <a:schemeClr val="bg1"/>
                </a:solidFill>
              </a:rPr>
              <a:t>Strategy </a:t>
            </a:r>
            <a:r>
              <a:rPr lang="en-US" sz="1600" b="1" i="1" dirty="0" smtClean="0">
                <a:solidFill>
                  <a:schemeClr val="bg1"/>
                </a:solidFill>
              </a:rPr>
              <a:t>1.3</a:t>
            </a:r>
            <a:endParaRPr lang="en-US" sz="1600" b="1" i="1" dirty="0">
              <a:solidFill>
                <a:schemeClr val="bg1"/>
              </a:solidFill>
            </a:endParaRPr>
          </a:p>
        </p:txBody>
      </p:sp>
      <p:sp>
        <p:nvSpPr>
          <p:cNvPr id="8" name="Text Box 8"/>
          <p:cNvSpPr txBox="1">
            <a:spLocks noChangeArrowheads="1"/>
          </p:cNvSpPr>
          <p:nvPr/>
        </p:nvSpPr>
        <p:spPr bwMode="auto">
          <a:xfrm>
            <a:off x="1838044" y="1486425"/>
            <a:ext cx="7158038" cy="338554"/>
          </a:xfrm>
          <a:prstGeom prst="rect">
            <a:avLst/>
          </a:prstGeom>
          <a:solidFill>
            <a:schemeClr val="bg2"/>
          </a:solidFill>
          <a:ln w="9525">
            <a:solidFill>
              <a:schemeClr val="tx1"/>
            </a:solidFill>
            <a:miter lim="800000"/>
            <a:headEnd/>
            <a:tailEnd/>
          </a:ln>
          <a:effectLst>
            <a:outerShdw blurRad="50800" dist="38100" dir="5400000" algn="t" rotWithShape="0">
              <a:prstClr val="black">
                <a:alpha val="40000"/>
              </a:prstClr>
            </a:outerShdw>
          </a:effectLst>
        </p:spPr>
        <p:txBody>
          <a:bodyPr>
            <a:spAutoFit/>
          </a:bodyPr>
          <a:lstStyle/>
          <a:p>
            <a:pPr algn="l"/>
            <a:r>
              <a:rPr lang="en-US" sz="1600" b="1" dirty="0"/>
              <a:t>Cultivate a strong network of </a:t>
            </a:r>
            <a:r>
              <a:rPr lang="en-US" sz="1600" b="1" dirty="0" smtClean="0"/>
              <a:t>primary </a:t>
            </a:r>
            <a:r>
              <a:rPr lang="en-US" sz="1600" b="1" dirty="0"/>
              <a:t>care and specialty practices.</a:t>
            </a:r>
          </a:p>
        </p:txBody>
      </p:sp>
      <p:sp>
        <p:nvSpPr>
          <p:cNvPr id="6" name="TextBox 5"/>
          <p:cNvSpPr txBox="1">
            <a:spLocks noChangeArrowheads="1"/>
          </p:cNvSpPr>
          <p:nvPr/>
        </p:nvSpPr>
        <p:spPr bwMode="auto">
          <a:xfrm>
            <a:off x="288871" y="2085816"/>
            <a:ext cx="8707211" cy="3462486"/>
          </a:xfrm>
          <a:prstGeom prst="rect">
            <a:avLst/>
          </a:prstGeom>
          <a:noFill/>
          <a:ln w="9525">
            <a:noFill/>
            <a:miter lim="800000"/>
            <a:headEnd/>
            <a:tailEnd/>
          </a:ln>
        </p:spPr>
        <p:txBody>
          <a:bodyPr wrap="square">
            <a:spAutoFit/>
          </a:bodyPr>
          <a:lstStyle/>
          <a:p>
            <a:pPr marL="342900" indent="-342900" algn="l">
              <a:spcBef>
                <a:spcPts val="600"/>
              </a:spcBef>
              <a:spcAft>
                <a:spcPts val="600"/>
              </a:spcAft>
            </a:pPr>
            <a:r>
              <a:rPr lang="en-US" sz="1400" b="1" u="sng" dirty="0" smtClean="0"/>
              <a:t>Preliminary Tactics</a:t>
            </a:r>
            <a:r>
              <a:rPr lang="en-US" sz="1400" dirty="0" smtClean="0"/>
              <a:t>:</a:t>
            </a:r>
          </a:p>
          <a:p>
            <a:pPr marL="342900" lvl="1" indent="-342900" algn="l">
              <a:spcBef>
                <a:spcPts val="600"/>
              </a:spcBef>
              <a:spcAft>
                <a:spcPts val="600"/>
              </a:spcAft>
              <a:buFont typeface="+mj-lt"/>
              <a:buAutoNum type="alphaLcPeriod"/>
            </a:pPr>
            <a:r>
              <a:rPr lang="en-US" sz="1400" b="1" dirty="0" smtClean="0"/>
              <a:t>Explore </a:t>
            </a:r>
            <a:r>
              <a:rPr lang="en-US" sz="1400" b="1" dirty="0"/>
              <a:t>various options to </a:t>
            </a:r>
            <a:r>
              <a:rPr lang="en-US" sz="1400" b="1" dirty="0" smtClean="0"/>
              <a:t>expand general medicine and medicine-pediatric primary care base: </a:t>
            </a:r>
            <a:r>
              <a:rPr lang="en-US" sz="1400" b="1" dirty="0" smtClean="0">
                <a:solidFill>
                  <a:srgbClr val="FF0000"/>
                </a:solidFill>
              </a:rPr>
              <a:t>  </a:t>
            </a:r>
          </a:p>
          <a:p>
            <a:pPr marL="857250" lvl="2" indent="-400050" algn="l">
              <a:spcBef>
                <a:spcPts val="400"/>
              </a:spcBef>
              <a:spcAft>
                <a:spcPts val="400"/>
              </a:spcAft>
              <a:buFont typeface="+mj-lt"/>
              <a:buAutoNum type="romanLcPeriod"/>
            </a:pPr>
            <a:r>
              <a:rPr lang="en-US" sz="1400" dirty="0" smtClean="0"/>
              <a:t>Develop innovative approaches to recruit new General Internal Medicine faculty given persistent workforce shortages.</a:t>
            </a:r>
          </a:p>
          <a:p>
            <a:pPr marL="857250" lvl="2" indent="-400050" algn="l">
              <a:spcBef>
                <a:spcPts val="400"/>
              </a:spcBef>
              <a:spcAft>
                <a:spcPts val="400"/>
              </a:spcAft>
              <a:buFont typeface="+mj-lt"/>
              <a:buAutoNum type="romanLcPeriod"/>
            </a:pPr>
            <a:r>
              <a:rPr lang="en-US" sz="1400" dirty="0" smtClean="0"/>
              <a:t>Expand the use of mid-level providers.</a:t>
            </a:r>
            <a:endParaRPr lang="en-US" sz="1400" dirty="0"/>
          </a:p>
          <a:p>
            <a:pPr marL="857250" lvl="2" indent="-400050" algn="l">
              <a:spcBef>
                <a:spcPts val="400"/>
              </a:spcBef>
              <a:spcAft>
                <a:spcPts val="400"/>
              </a:spcAft>
              <a:buFont typeface="+mj-lt"/>
              <a:buAutoNum type="romanLcPeriod"/>
            </a:pPr>
            <a:r>
              <a:rPr lang="en-US" sz="1400" dirty="0" smtClean="0"/>
              <a:t>Develop an affiliate network.</a:t>
            </a:r>
          </a:p>
          <a:p>
            <a:pPr marL="1314450" lvl="3" indent="-400050" algn="l">
              <a:spcBef>
                <a:spcPts val="400"/>
              </a:spcBef>
              <a:spcAft>
                <a:spcPts val="400"/>
              </a:spcAft>
              <a:buFont typeface="Arial" pitchFamily="34" charset="0"/>
              <a:buChar char="•"/>
            </a:pPr>
            <a:r>
              <a:rPr lang="en-US" sz="1400" dirty="0" smtClean="0"/>
              <a:t>Identify potential practices that would be interested in affiliation.</a:t>
            </a:r>
          </a:p>
          <a:p>
            <a:pPr marL="1314450" lvl="3" indent="-400050" algn="l">
              <a:spcBef>
                <a:spcPts val="400"/>
              </a:spcBef>
              <a:spcAft>
                <a:spcPts val="400"/>
              </a:spcAft>
              <a:buFont typeface="Arial" pitchFamily="34" charset="0"/>
              <a:buChar char="•"/>
            </a:pPr>
            <a:r>
              <a:rPr lang="en-US" sz="1400" dirty="0"/>
              <a:t>Examine other successful models employed elsewhere.</a:t>
            </a:r>
          </a:p>
          <a:p>
            <a:pPr marL="1314450" lvl="3" indent="-400050" algn="l">
              <a:spcBef>
                <a:spcPts val="400"/>
              </a:spcBef>
              <a:spcAft>
                <a:spcPts val="400"/>
              </a:spcAft>
              <a:buFont typeface="Arial" pitchFamily="34" charset="0"/>
              <a:buChar char="•"/>
            </a:pPr>
            <a:r>
              <a:rPr lang="en-US" sz="1400" dirty="0" smtClean="0"/>
              <a:t>Offer </a:t>
            </a:r>
            <a:r>
              <a:rPr lang="en-US" sz="1400" dirty="0"/>
              <a:t>practice management services and access to EMR.</a:t>
            </a:r>
          </a:p>
          <a:p>
            <a:pPr marL="857250" lvl="2" indent="-400050" algn="l">
              <a:spcBef>
                <a:spcPts val="400"/>
              </a:spcBef>
              <a:spcAft>
                <a:spcPts val="400"/>
              </a:spcAft>
              <a:buFont typeface="+mj-lt"/>
              <a:buAutoNum type="romanLcPeriod"/>
            </a:pPr>
            <a:r>
              <a:rPr lang="en-US" sz="1400" dirty="0" smtClean="0"/>
              <a:t>Develop a Federally-Qualified Health Center (FQHC) </a:t>
            </a:r>
            <a:r>
              <a:rPr lang="en-US" sz="1400" dirty="0"/>
              <a:t>run by the Department. </a:t>
            </a:r>
          </a:p>
          <a:p>
            <a:pPr marL="857250" lvl="2" indent="-400050" algn="l">
              <a:spcBef>
                <a:spcPts val="400"/>
              </a:spcBef>
              <a:spcAft>
                <a:spcPts val="400"/>
              </a:spcAft>
              <a:buFont typeface="+mj-lt"/>
              <a:buAutoNum type="romanLcPeriod"/>
            </a:pPr>
            <a:r>
              <a:rPr lang="en-US" sz="1400" dirty="0" smtClean="0"/>
              <a:t>Collaborate </a:t>
            </a:r>
            <a:r>
              <a:rPr lang="en-US" sz="1400" dirty="0"/>
              <a:t>with other UB departments that offer primary care services</a:t>
            </a:r>
            <a:r>
              <a:rPr lang="en-US" sz="1400" dirty="0" smtClean="0"/>
              <a:t>.</a:t>
            </a:r>
          </a:p>
        </p:txBody>
      </p:sp>
      <p:sp>
        <p:nvSpPr>
          <p:cNvPr id="13" name="Text Box 11"/>
          <p:cNvSpPr txBox="1">
            <a:spLocks noChangeArrowheads="1"/>
          </p:cNvSpPr>
          <p:nvPr/>
        </p:nvSpPr>
        <p:spPr bwMode="auto">
          <a:xfrm>
            <a:off x="130636" y="633447"/>
            <a:ext cx="8865446" cy="584769"/>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square" lIns="91434" tIns="45717" rIns="91434" bIns="45717">
            <a:spAutoFit/>
          </a:bodyPr>
          <a:lstStyle/>
          <a:p>
            <a:pPr algn="l">
              <a:spcBef>
                <a:spcPct val="50000"/>
              </a:spcBef>
            </a:pPr>
            <a:r>
              <a:rPr lang="en-US" sz="1600" b="1" u="sng" dirty="0" smtClean="0">
                <a:solidFill>
                  <a:schemeClr val="bg1"/>
                </a:solidFill>
                <a:effectLst>
                  <a:outerShdw blurRad="38100" dist="38100" dir="2700000" algn="tl">
                    <a:srgbClr val="000000">
                      <a:alpha val="43137"/>
                    </a:srgbClr>
                  </a:outerShdw>
                </a:effectLst>
                <a:latin typeface="Arial" pitchFamily="34" charset="0"/>
                <a:cs typeface="Arial" pitchFamily="34" charset="0"/>
              </a:rPr>
              <a:t>Goal 1</a:t>
            </a:r>
            <a:r>
              <a:rPr lang="en-US" sz="16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  </a:t>
            </a:r>
            <a:r>
              <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rPr>
              <a:t>Strategically build a clinical practice that will be known as a major provider of </a:t>
            </a:r>
            <a:r>
              <a:rPr lang="en-US" sz="16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excellent</a:t>
            </a:r>
            <a:r>
              <a:rPr lang="en-US" sz="1600" b="1" dirty="0" smtClean="0">
                <a:solidFill>
                  <a:srgbClr val="C9FF2F"/>
                </a:solidFill>
                <a:effectLst>
                  <a:outerShdw blurRad="38100" dist="38100" dir="2700000" algn="tl">
                    <a:srgbClr val="000000">
                      <a:alpha val="43137"/>
                    </a:srgbClr>
                  </a:outerShdw>
                </a:effectLst>
                <a:latin typeface="Arial" pitchFamily="34" charset="0"/>
                <a:cs typeface="Arial" pitchFamily="34" charset="0"/>
              </a:rPr>
              <a:t> </a:t>
            </a:r>
            <a:r>
              <a:rPr lang="en-US" sz="16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clinical </a:t>
            </a:r>
            <a:r>
              <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rPr>
              <a:t>care</a:t>
            </a:r>
            <a:r>
              <a:rPr lang="en-US" sz="16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a:t>
            </a:r>
            <a:endPar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endParaRPr>
          </a:p>
        </p:txBody>
      </p:sp>
    </p:spTree>
    <p:extLst>
      <p:ext uri="{BB962C8B-B14F-4D97-AF65-F5344CB8AC3E}">
        <p14:creationId xmlns:p14="http://schemas.microsoft.com/office/powerpoint/2010/main" val="2599319443"/>
      </p:ext>
    </p:extLst>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2"/>
          <p:cNvSpPr txBox="1">
            <a:spLocks noChangeArrowheads="1"/>
          </p:cNvSpPr>
          <p:nvPr/>
        </p:nvSpPr>
        <p:spPr bwMode="auto">
          <a:xfrm>
            <a:off x="251819" y="1315830"/>
            <a:ext cx="8521700" cy="2554545"/>
          </a:xfrm>
          <a:prstGeom prst="rect">
            <a:avLst/>
          </a:prstGeom>
          <a:noFill/>
          <a:ln w="9525">
            <a:noFill/>
            <a:miter lim="800000"/>
            <a:headEnd/>
            <a:tailEnd/>
          </a:ln>
        </p:spPr>
        <p:txBody>
          <a:bodyPr>
            <a:spAutoFit/>
          </a:bodyPr>
          <a:lstStyle/>
          <a:p>
            <a:pPr marL="457200" indent="-457200" algn="l" defTabSz="406400">
              <a:spcBef>
                <a:spcPts val="1800"/>
              </a:spcBef>
              <a:spcAft>
                <a:spcPts val="600"/>
              </a:spcAft>
              <a:buFont typeface="+mj-lt"/>
              <a:buAutoNum type="romanUcPeriod"/>
              <a:tabLst>
                <a:tab pos="463550" algn="l"/>
                <a:tab pos="1943100" algn="l"/>
                <a:tab pos="7829550" algn="r"/>
              </a:tabLst>
            </a:pPr>
            <a:r>
              <a:rPr lang="en-US" sz="1600" b="1" dirty="0" smtClean="0"/>
              <a:t>Strategic Planning Process 	2</a:t>
            </a:r>
          </a:p>
          <a:p>
            <a:pPr marL="457200" indent="-457200" algn="l" defTabSz="406400">
              <a:spcBef>
                <a:spcPts val="1800"/>
              </a:spcBef>
              <a:spcAft>
                <a:spcPts val="600"/>
              </a:spcAft>
              <a:buFont typeface="+mj-lt"/>
              <a:buAutoNum type="romanUcPeriod"/>
              <a:tabLst>
                <a:tab pos="463550" algn="l"/>
                <a:tab pos="1943100" algn="l"/>
                <a:tab pos="7829550" algn="r"/>
              </a:tabLst>
            </a:pPr>
            <a:r>
              <a:rPr lang="en-US" sz="1600" b="1" dirty="0" smtClean="0"/>
              <a:t>Mission, Vision and Goals	4</a:t>
            </a:r>
          </a:p>
          <a:p>
            <a:pPr marL="457200" indent="-457200" algn="l" defTabSz="406400">
              <a:spcBef>
                <a:spcPts val="1800"/>
              </a:spcBef>
              <a:spcAft>
                <a:spcPts val="600"/>
              </a:spcAft>
              <a:buFont typeface="+mj-lt"/>
              <a:buAutoNum type="romanUcPeriod"/>
              <a:tabLst>
                <a:tab pos="463550" algn="l"/>
                <a:tab pos="1943100" algn="l"/>
                <a:tab pos="7829550" algn="r"/>
              </a:tabLst>
            </a:pPr>
            <a:r>
              <a:rPr lang="en-US" sz="1600" b="1" dirty="0" smtClean="0"/>
              <a:t>Strategies and Tactics	7</a:t>
            </a:r>
          </a:p>
          <a:p>
            <a:pPr marL="457200" indent="-457200" algn="l" defTabSz="406400">
              <a:spcBef>
                <a:spcPts val="1800"/>
              </a:spcBef>
              <a:spcAft>
                <a:spcPts val="600"/>
              </a:spcAft>
              <a:buFont typeface="+mj-lt"/>
              <a:buAutoNum type="romanUcPeriod"/>
              <a:tabLst>
                <a:tab pos="463550" algn="l"/>
                <a:tab pos="1943100" algn="l"/>
                <a:tab pos="7829550" algn="r"/>
              </a:tabLst>
            </a:pPr>
            <a:r>
              <a:rPr lang="en-US" sz="1600" b="1" dirty="0" smtClean="0"/>
              <a:t>Implementation Plan	56</a:t>
            </a:r>
          </a:p>
          <a:p>
            <a:pPr marL="457200" indent="-457200" algn="l" defTabSz="406400">
              <a:spcBef>
                <a:spcPts val="1800"/>
              </a:spcBef>
              <a:spcAft>
                <a:spcPts val="600"/>
              </a:spcAft>
              <a:buFont typeface="+mj-lt"/>
              <a:buAutoNum type="romanUcPeriod"/>
              <a:tabLst>
                <a:tab pos="463550" algn="l"/>
                <a:tab pos="1943100" algn="l"/>
                <a:tab pos="7829550" algn="r"/>
              </a:tabLst>
            </a:pPr>
            <a:r>
              <a:rPr lang="en-US" sz="1600" b="1" dirty="0" smtClean="0"/>
              <a:t>Appendices		60</a:t>
            </a:r>
            <a:endParaRPr lang="en-US" sz="1600" b="1" dirty="0"/>
          </a:p>
        </p:txBody>
      </p:sp>
      <p:sp>
        <p:nvSpPr>
          <p:cNvPr id="24579" name="Text Box 5"/>
          <p:cNvSpPr txBox="1">
            <a:spLocks noChangeArrowheads="1"/>
          </p:cNvSpPr>
          <p:nvPr/>
        </p:nvSpPr>
        <p:spPr bwMode="auto">
          <a:xfrm>
            <a:off x="7634786" y="944370"/>
            <a:ext cx="668337" cy="336550"/>
          </a:xfrm>
          <a:prstGeom prst="rect">
            <a:avLst/>
          </a:prstGeom>
          <a:noFill/>
          <a:ln w="9525">
            <a:noFill/>
            <a:miter lim="800000"/>
            <a:headEnd/>
            <a:tailEnd/>
          </a:ln>
        </p:spPr>
        <p:txBody>
          <a:bodyPr wrap="none">
            <a:spAutoFit/>
          </a:bodyPr>
          <a:lstStyle/>
          <a:p>
            <a:r>
              <a:rPr lang="en-US" sz="1600" b="1" u="sng" dirty="0"/>
              <a:t>Page</a:t>
            </a:r>
          </a:p>
        </p:txBody>
      </p:sp>
      <p:sp>
        <p:nvSpPr>
          <p:cNvPr id="5" name="Text Box 2"/>
          <p:cNvSpPr txBox="1">
            <a:spLocks noChangeArrowheads="1"/>
          </p:cNvSpPr>
          <p:nvPr/>
        </p:nvSpPr>
        <p:spPr bwMode="auto">
          <a:xfrm>
            <a:off x="0" y="602069"/>
            <a:ext cx="2689412" cy="396875"/>
          </a:xfrm>
          <a:prstGeom prst="rect">
            <a:avLst/>
          </a:prstGeom>
          <a:noFill/>
          <a:ln w="9525">
            <a:noFill/>
            <a:miter lim="800000"/>
            <a:headEnd/>
            <a:tailEnd/>
          </a:ln>
        </p:spPr>
        <p:txBody>
          <a:bodyPr wrap="square">
            <a:spAutoFit/>
          </a:bodyPr>
          <a:lstStyle/>
          <a:p>
            <a:pPr algn="l">
              <a:spcBef>
                <a:spcPct val="50000"/>
              </a:spcBef>
            </a:pPr>
            <a:r>
              <a:rPr lang="en-US" sz="2000" b="1" dirty="0" smtClean="0"/>
              <a:t>Contents</a:t>
            </a:r>
            <a:endParaRPr lang="en-US" sz="1400" i="1" dirty="0"/>
          </a:p>
        </p:txBody>
      </p:sp>
    </p:spTree>
    <p:extLst>
      <p:ext uri="{BB962C8B-B14F-4D97-AF65-F5344CB8AC3E}">
        <p14:creationId xmlns:p14="http://schemas.microsoft.com/office/powerpoint/2010/main" val="238746751"/>
      </p:ext>
    </p:extLst>
  </p:cSld>
  <p:clrMapOvr>
    <a:masterClrMapping/>
  </p:clrMapOvr>
  <p:transition spd="slow"/>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5" name="AutoShape 6"/>
          <p:cNvSpPr>
            <a:spLocks noChangeArrowheads="1"/>
          </p:cNvSpPr>
          <p:nvPr/>
        </p:nvSpPr>
        <p:spPr bwMode="auto">
          <a:xfrm>
            <a:off x="95250" y="1406069"/>
            <a:ext cx="1673225" cy="504825"/>
          </a:xfrm>
          <a:prstGeom prst="homePlate">
            <a:avLst>
              <a:gd name="adj" fmla="val 98636"/>
            </a:avLst>
          </a:prstGeom>
          <a:solidFill>
            <a:schemeClr val="tx1"/>
          </a:solidFill>
          <a:ln w="9525">
            <a:solidFill>
              <a:schemeClr val="tx1"/>
            </a:solidFill>
            <a:miter lim="800000"/>
            <a:headEnd/>
            <a:tailEnd/>
          </a:ln>
        </p:spPr>
        <p:txBody>
          <a:bodyPr wrap="none" anchor="ctr"/>
          <a:lstStyle/>
          <a:p>
            <a:r>
              <a:rPr lang="en-US" sz="1600" b="1" i="1" dirty="0">
                <a:solidFill>
                  <a:schemeClr val="bg1"/>
                </a:solidFill>
              </a:rPr>
              <a:t>Strategy </a:t>
            </a:r>
            <a:r>
              <a:rPr lang="en-US" sz="1600" b="1" i="1" dirty="0" smtClean="0">
                <a:solidFill>
                  <a:schemeClr val="bg1"/>
                </a:solidFill>
              </a:rPr>
              <a:t>1.3</a:t>
            </a:r>
            <a:endParaRPr lang="en-US" sz="1600" b="1" i="1" dirty="0">
              <a:solidFill>
                <a:schemeClr val="bg1"/>
              </a:solidFill>
            </a:endParaRPr>
          </a:p>
        </p:txBody>
      </p:sp>
      <p:sp>
        <p:nvSpPr>
          <p:cNvPr id="8" name="Text Box 8"/>
          <p:cNvSpPr txBox="1">
            <a:spLocks noChangeArrowheads="1"/>
          </p:cNvSpPr>
          <p:nvPr/>
        </p:nvSpPr>
        <p:spPr bwMode="auto">
          <a:xfrm>
            <a:off x="1838044" y="1486425"/>
            <a:ext cx="7158038" cy="584775"/>
          </a:xfrm>
          <a:prstGeom prst="rect">
            <a:avLst/>
          </a:prstGeom>
          <a:solidFill>
            <a:schemeClr val="bg2"/>
          </a:solidFill>
          <a:ln w="9525">
            <a:solidFill>
              <a:schemeClr val="tx1"/>
            </a:solidFill>
            <a:miter lim="800000"/>
            <a:headEnd/>
            <a:tailEnd/>
          </a:ln>
          <a:effectLst>
            <a:outerShdw blurRad="50800" dist="38100" dir="5400000" algn="t" rotWithShape="0">
              <a:prstClr val="black">
                <a:alpha val="40000"/>
              </a:prstClr>
            </a:outerShdw>
          </a:effectLst>
        </p:spPr>
        <p:txBody>
          <a:bodyPr>
            <a:spAutoFit/>
          </a:bodyPr>
          <a:lstStyle/>
          <a:p>
            <a:pPr algn="l"/>
            <a:r>
              <a:rPr lang="en-US" sz="1600" b="1" dirty="0"/>
              <a:t>Cultivate a strong network of </a:t>
            </a:r>
            <a:r>
              <a:rPr lang="en-US" sz="1600" b="1" dirty="0" smtClean="0"/>
              <a:t>primary </a:t>
            </a:r>
            <a:r>
              <a:rPr lang="en-US" sz="1600" b="1" dirty="0"/>
              <a:t>care and specialty practices</a:t>
            </a:r>
            <a:r>
              <a:rPr lang="en-US" sz="1600" b="1" dirty="0" smtClean="0"/>
              <a:t>. </a:t>
            </a:r>
            <a:r>
              <a:rPr lang="en-US" sz="1600" b="1" i="1" dirty="0" smtClean="0"/>
              <a:t>(cont’d)</a:t>
            </a:r>
            <a:endParaRPr lang="en-US" sz="1600" b="1" i="1" dirty="0"/>
          </a:p>
        </p:txBody>
      </p:sp>
      <p:sp>
        <p:nvSpPr>
          <p:cNvPr id="6" name="TextBox 5"/>
          <p:cNvSpPr txBox="1">
            <a:spLocks noChangeArrowheads="1"/>
          </p:cNvSpPr>
          <p:nvPr/>
        </p:nvSpPr>
        <p:spPr bwMode="auto">
          <a:xfrm>
            <a:off x="288871" y="2085816"/>
            <a:ext cx="8707211" cy="4011355"/>
          </a:xfrm>
          <a:prstGeom prst="rect">
            <a:avLst/>
          </a:prstGeom>
          <a:noFill/>
          <a:ln w="9525">
            <a:noFill/>
            <a:miter lim="800000"/>
            <a:headEnd/>
            <a:tailEnd/>
          </a:ln>
        </p:spPr>
        <p:txBody>
          <a:bodyPr wrap="square">
            <a:spAutoFit/>
          </a:bodyPr>
          <a:lstStyle/>
          <a:p>
            <a:pPr marL="342900" indent="-342900" algn="l">
              <a:spcBef>
                <a:spcPts val="600"/>
              </a:spcBef>
              <a:spcAft>
                <a:spcPts val="600"/>
              </a:spcAft>
            </a:pPr>
            <a:r>
              <a:rPr lang="en-US" sz="1400" b="1" u="sng" dirty="0" smtClean="0"/>
              <a:t>Preliminary Tactics</a:t>
            </a:r>
            <a:r>
              <a:rPr lang="en-US" sz="1400" dirty="0" smtClean="0"/>
              <a:t>:</a:t>
            </a:r>
          </a:p>
          <a:p>
            <a:pPr marL="342900" lvl="1" indent="-342900" algn="l">
              <a:spcBef>
                <a:spcPts val="600"/>
              </a:spcBef>
              <a:spcAft>
                <a:spcPts val="600"/>
              </a:spcAft>
              <a:buFont typeface="+mj-lt"/>
              <a:buAutoNum type="alphaLcPeriod" startAt="2"/>
            </a:pPr>
            <a:r>
              <a:rPr lang="en-US" sz="1400" b="1" dirty="0" smtClean="0"/>
              <a:t>Expand subspecialty care referrals.</a:t>
            </a:r>
            <a:endParaRPr lang="en-US" sz="1400" b="1" dirty="0"/>
          </a:p>
          <a:p>
            <a:pPr marL="857250" lvl="2" indent="-400050" algn="l">
              <a:spcBef>
                <a:spcPts val="400"/>
              </a:spcBef>
              <a:spcAft>
                <a:spcPts val="400"/>
              </a:spcAft>
              <a:buFont typeface="+mj-lt"/>
              <a:buAutoNum type="romanLcPeriod"/>
            </a:pPr>
            <a:r>
              <a:rPr lang="en-US" sz="1400" dirty="0" smtClean="0"/>
              <a:t>Ensure referrals are captured from within the department and from other UB departments.</a:t>
            </a:r>
            <a:endParaRPr lang="en-US" sz="1400" dirty="0"/>
          </a:p>
          <a:p>
            <a:pPr marL="1200150" lvl="3" indent="-285750" algn="l">
              <a:spcBef>
                <a:spcPts val="400"/>
              </a:spcBef>
              <a:spcAft>
                <a:spcPts val="400"/>
              </a:spcAft>
              <a:buFont typeface="Arial" pitchFamily="34" charset="0"/>
              <a:buChar char="•"/>
            </a:pPr>
            <a:r>
              <a:rPr lang="en-US" sz="1400" dirty="0"/>
              <a:t>Train </a:t>
            </a:r>
            <a:r>
              <a:rPr lang="en-US" sz="1400" dirty="0" smtClean="0"/>
              <a:t>Dent </a:t>
            </a:r>
            <a:r>
              <a:rPr lang="en-US" sz="1400" dirty="0"/>
              <a:t>staff to refer internally.</a:t>
            </a:r>
          </a:p>
          <a:p>
            <a:pPr marL="1200150" lvl="3" indent="-285750" algn="l">
              <a:spcBef>
                <a:spcPts val="400"/>
              </a:spcBef>
              <a:spcAft>
                <a:spcPts val="400"/>
              </a:spcAft>
              <a:buFont typeface="Arial" pitchFamily="34" charset="0"/>
              <a:buChar char="•"/>
            </a:pPr>
            <a:r>
              <a:rPr lang="en-US" sz="1400" dirty="0"/>
              <a:t>Market subspecialty services directly to referring physician office staff.</a:t>
            </a:r>
          </a:p>
          <a:p>
            <a:pPr marL="857250" lvl="2" indent="-400050" algn="l">
              <a:spcBef>
                <a:spcPts val="400"/>
              </a:spcBef>
              <a:spcAft>
                <a:spcPts val="400"/>
              </a:spcAft>
              <a:buFont typeface="+mj-lt"/>
              <a:buAutoNum type="romanLcPeriod"/>
            </a:pPr>
            <a:r>
              <a:rPr lang="en-US" sz="1400" dirty="0" smtClean="0"/>
              <a:t>Cultivate</a:t>
            </a:r>
            <a:r>
              <a:rPr lang="en-US" sz="1400" dirty="0" smtClean="0">
                <a:solidFill>
                  <a:srgbClr val="FF0000"/>
                </a:solidFill>
              </a:rPr>
              <a:t> </a:t>
            </a:r>
            <a:r>
              <a:rPr lang="en-US" sz="1400" dirty="0" smtClean="0"/>
              <a:t>relationships </a:t>
            </a:r>
            <a:r>
              <a:rPr lang="en-US" sz="1400" dirty="0"/>
              <a:t>with community primary care providers</a:t>
            </a:r>
            <a:r>
              <a:rPr lang="en-US" sz="1400" dirty="0" smtClean="0"/>
              <a:t>.</a:t>
            </a:r>
          </a:p>
          <a:p>
            <a:pPr marL="1200150" lvl="3" indent="-285750" algn="l">
              <a:spcBef>
                <a:spcPts val="400"/>
              </a:spcBef>
              <a:spcAft>
                <a:spcPts val="400"/>
              </a:spcAft>
              <a:buFont typeface="Arial" pitchFamily="34" charset="0"/>
              <a:buChar char="•"/>
            </a:pPr>
            <a:r>
              <a:rPr lang="en-US" sz="1400" dirty="0"/>
              <a:t>Track referral volume and recognize high-volume referrers.</a:t>
            </a:r>
          </a:p>
          <a:p>
            <a:pPr marL="1200150" lvl="3" indent="-285750" algn="l">
              <a:spcBef>
                <a:spcPts val="400"/>
              </a:spcBef>
              <a:spcAft>
                <a:spcPts val="400"/>
              </a:spcAft>
              <a:buFont typeface="Arial" pitchFamily="34" charset="0"/>
              <a:buChar char="•"/>
            </a:pPr>
            <a:r>
              <a:rPr lang="en-US" sz="1400" dirty="0"/>
              <a:t>Query referring physicians to assess service and access needs.</a:t>
            </a:r>
          </a:p>
          <a:p>
            <a:pPr marL="857250" lvl="2" indent="-400050" algn="l">
              <a:spcBef>
                <a:spcPts val="400"/>
              </a:spcBef>
              <a:spcAft>
                <a:spcPts val="400"/>
              </a:spcAft>
              <a:buFont typeface="+mj-lt"/>
              <a:buAutoNum type="romanLcPeriod"/>
            </a:pPr>
            <a:r>
              <a:rPr lang="en-US" sz="1400" dirty="0" smtClean="0"/>
              <a:t>Offer </a:t>
            </a:r>
            <a:r>
              <a:rPr lang="en-US" sz="1400" dirty="0"/>
              <a:t>robust inpatient consultation and management services.</a:t>
            </a:r>
          </a:p>
          <a:p>
            <a:pPr marL="342900" lvl="1" indent="-342900" algn="l">
              <a:spcBef>
                <a:spcPts val="600"/>
              </a:spcBef>
              <a:spcAft>
                <a:spcPts val="600"/>
              </a:spcAft>
              <a:buFont typeface="+mj-lt"/>
              <a:buAutoNum type="alphaLcPeriod" startAt="2"/>
            </a:pPr>
            <a:r>
              <a:rPr lang="en-US" sz="1400" b="1" dirty="0" smtClean="0"/>
              <a:t>Develop </a:t>
            </a:r>
            <a:r>
              <a:rPr lang="en-US" sz="1400" b="1" dirty="0"/>
              <a:t>an inpatient hospitalist service</a:t>
            </a:r>
            <a:r>
              <a:rPr lang="en-US" sz="1400" b="1" dirty="0" smtClean="0"/>
              <a:t>.</a:t>
            </a:r>
          </a:p>
          <a:p>
            <a:pPr marL="857250" lvl="2" indent="-400050" algn="l">
              <a:spcBef>
                <a:spcPts val="600"/>
              </a:spcBef>
              <a:spcAft>
                <a:spcPts val="600"/>
              </a:spcAft>
              <a:buFont typeface="+mj-lt"/>
              <a:buAutoNum type="romanLcPeriod"/>
            </a:pPr>
            <a:r>
              <a:rPr lang="en-US" sz="1400" dirty="0"/>
              <a:t>Work with surgeons and hospitals to determine how best to meet their needs.</a:t>
            </a:r>
          </a:p>
          <a:p>
            <a:pPr marL="857250" lvl="2" indent="-400050" algn="l">
              <a:spcBef>
                <a:spcPts val="600"/>
              </a:spcBef>
              <a:spcAft>
                <a:spcPts val="600"/>
              </a:spcAft>
              <a:buFont typeface="+mj-lt"/>
              <a:buAutoNum type="romanLcPeriod"/>
            </a:pPr>
            <a:r>
              <a:rPr lang="en-US" sz="1400" dirty="0"/>
              <a:t>Build upon successful hospitalist services currently offered by pediatricians and geriatricians</a:t>
            </a:r>
            <a:r>
              <a:rPr lang="en-US" sz="1400" dirty="0" smtClean="0">
                <a:solidFill>
                  <a:srgbClr val="FF0000"/>
                </a:solidFill>
              </a:rPr>
              <a:t>.</a:t>
            </a:r>
            <a:endParaRPr lang="en-US" sz="1400" dirty="0">
              <a:solidFill>
                <a:srgbClr val="FF0000"/>
              </a:solidFill>
            </a:endParaRPr>
          </a:p>
        </p:txBody>
      </p:sp>
      <p:sp>
        <p:nvSpPr>
          <p:cNvPr id="13" name="Text Box 11"/>
          <p:cNvSpPr txBox="1">
            <a:spLocks noChangeArrowheads="1"/>
          </p:cNvSpPr>
          <p:nvPr/>
        </p:nvSpPr>
        <p:spPr bwMode="auto">
          <a:xfrm>
            <a:off x="130636" y="633447"/>
            <a:ext cx="8865446" cy="584769"/>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square" lIns="91434" tIns="45717" rIns="91434" bIns="45717">
            <a:spAutoFit/>
          </a:bodyPr>
          <a:lstStyle/>
          <a:p>
            <a:pPr algn="l">
              <a:spcBef>
                <a:spcPct val="50000"/>
              </a:spcBef>
            </a:pPr>
            <a:r>
              <a:rPr lang="en-US" sz="1600" b="1" u="sng" dirty="0" smtClean="0">
                <a:solidFill>
                  <a:schemeClr val="bg1"/>
                </a:solidFill>
                <a:effectLst>
                  <a:outerShdw blurRad="38100" dist="38100" dir="2700000" algn="tl">
                    <a:srgbClr val="000000">
                      <a:alpha val="43137"/>
                    </a:srgbClr>
                  </a:outerShdw>
                </a:effectLst>
                <a:latin typeface="Arial" pitchFamily="34" charset="0"/>
                <a:cs typeface="Arial" pitchFamily="34" charset="0"/>
              </a:rPr>
              <a:t>Goal 1</a:t>
            </a:r>
            <a:r>
              <a:rPr lang="en-US" sz="16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  </a:t>
            </a:r>
            <a:r>
              <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rPr>
              <a:t>Strategically build a clinical practice that will be known as a major provider of excellent</a:t>
            </a:r>
            <a:r>
              <a:rPr lang="en-US" sz="1600" b="1" dirty="0">
                <a:solidFill>
                  <a:srgbClr val="C9FF2F"/>
                </a:solidFill>
                <a:effectLst>
                  <a:outerShdw blurRad="38100" dist="38100" dir="2700000" algn="tl">
                    <a:srgbClr val="000000">
                      <a:alpha val="43137"/>
                    </a:srgbClr>
                  </a:outerShdw>
                </a:effectLst>
                <a:latin typeface="Arial" pitchFamily="34" charset="0"/>
                <a:cs typeface="Arial" pitchFamily="34" charset="0"/>
              </a:rPr>
              <a:t> </a:t>
            </a:r>
            <a:r>
              <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rPr>
              <a:t>clinical </a:t>
            </a:r>
            <a:r>
              <a:rPr lang="en-US" sz="16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care.</a:t>
            </a:r>
            <a:endPar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endParaRPr>
          </a:p>
        </p:txBody>
      </p:sp>
    </p:spTree>
    <p:extLst>
      <p:ext uri="{BB962C8B-B14F-4D97-AF65-F5344CB8AC3E}">
        <p14:creationId xmlns:p14="http://schemas.microsoft.com/office/powerpoint/2010/main" val="129822605"/>
      </p:ext>
    </p:extLst>
  </p:cSld>
  <p:clrMapOvr>
    <a:masterClrMapping/>
  </p:clrMapOvr>
  <p:transition spd="slow"/>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5" name="AutoShape 6"/>
          <p:cNvSpPr>
            <a:spLocks noChangeArrowheads="1"/>
          </p:cNvSpPr>
          <p:nvPr/>
        </p:nvSpPr>
        <p:spPr bwMode="auto">
          <a:xfrm>
            <a:off x="95250" y="1406069"/>
            <a:ext cx="1673225" cy="504825"/>
          </a:xfrm>
          <a:prstGeom prst="homePlate">
            <a:avLst>
              <a:gd name="adj" fmla="val 98636"/>
            </a:avLst>
          </a:prstGeom>
          <a:solidFill>
            <a:schemeClr val="tx1"/>
          </a:solidFill>
          <a:ln w="9525">
            <a:solidFill>
              <a:schemeClr val="tx1"/>
            </a:solidFill>
            <a:miter lim="800000"/>
            <a:headEnd/>
            <a:tailEnd/>
          </a:ln>
        </p:spPr>
        <p:txBody>
          <a:bodyPr wrap="none" anchor="ctr"/>
          <a:lstStyle/>
          <a:p>
            <a:r>
              <a:rPr lang="en-US" sz="1600" b="1" i="1" dirty="0">
                <a:solidFill>
                  <a:schemeClr val="bg1"/>
                </a:solidFill>
              </a:rPr>
              <a:t>Strategy </a:t>
            </a:r>
            <a:r>
              <a:rPr lang="en-US" sz="1600" b="1" i="1" dirty="0" smtClean="0">
                <a:solidFill>
                  <a:schemeClr val="bg1"/>
                </a:solidFill>
              </a:rPr>
              <a:t>1.3</a:t>
            </a:r>
            <a:endParaRPr lang="en-US" sz="1600" b="1" i="1" dirty="0">
              <a:solidFill>
                <a:schemeClr val="bg1"/>
              </a:solidFill>
            </a:endParaRPr>
          </a:p>
        </p:txBody>
      </p:sp>
      <p:sp>
        <p:nvSpPr>
          <p:cNvPr id="8" name="Text Box 8"/>
          <p:cNvSpPr txBox="1">
            <a:spLocks noChangeArrowheads="1"/>
          </p:cNvSpPr>
          <p:nvPr/>
        </p:nvSpPr>
        <p:spPr bwMode="auto">
          <a:xfrm>
            <a:off x="1838044" y="1486425"/>
            <a:ext cx="7158038" cy="584775"/>
          </a:xfrm>
          <a:prstGeom prst="rect">
            <a:avLst/>
          </a:prstGeom>
          <a:solidFill>
            <a:schemeClr val="bg2"/>
          </a:solidFill>
          <a:ln w="9525">
            <a:solidFill>
              <a:schemeClr val="tx1"/>
            </a:solidFill>
            <a:miter lim="800000"/>
            <a:headEnd/>
            <a:tailEnd/>
          </a:ln>
          <a:effectLst>
            <a:outerShdw blurRad="50800" dist="38100" dir="5400000" algn="t" rotWithShape="0">
              <a:prstClr val="black">
                <a:alpha val="40000"/>
              </a:prstClr>
            </a:outerShdw>
          </a:effectLst>
        </p:spPr>
        <p:txBody>
          <a:bodyPr>
            <a:spAutoFit/>
          </a:bodyPr>
          <a:lstStyle/>
          <a:p>
            <a:pPr algn="l"/>
            <a:r>
              <a:rPr lang="en-US" sz="1600" b="1" dirty="0"/>
              <a:t>Cultivate a strong network of </a:t>
            </a:r>
            <a:r>
              <a:rPr lang="en-US" sz="1600" b="1" dirty="0" smtClean="0"/>
              <a:t>primary </a:t>
            </a:r>
            <a:r>
              <a:rPr lang="en-US" sz="1600" b="1" dirty="0"/>
              <a:t>care and specialty practices</a:t>
            </a:r>
            <a:r>
              <a:rPr lang="en-US" sz="1600" b="1" dirty="0" smtClean="0"/>
              <a:t>. </a:t>
            </a:r>
            <a:r>
              <a:rPr lang="en-US" sz="1600" b="1" i="1" dirty="0" smtClean="0"/>
              <a:t>(cont’d)</a:t>
            </a:r>
            <a:endParaRPr lang="en-US" sz="1600" b="1" i="1" dirty="0"/>
          </a:p>
        </p:txBody>
      </p:sp>
      <p:sp>
        <p:nvSpPr>
          <p:cNvPr id="6" name="TextBox 5"/>
          <p:cNvSpPr txBox="1">
            <a:spLocks noChangeArrowheads="1"/>
          </p:cNvSpPr>
          <p:nvPr/>
        </p:nvSpPr>
        <p:spPr bwMode="auto">
          <a:xfrm>
            <a:off x="288871" y="2085816"/>
            <a:ext cx="8707211" cy="1785104"/>
          </a:xfrm>
          <a:prstGeom prst="rect">
            <a:avLst/>
          </a:prstGeom>
          <a:noFill/>
          <a:ln w="9525">
            <a:noFill/>
            <a:miter lim="800000"/>
            <a:headEnd/>
            <a:tailEnd/>
          </a:ln>
        </p:spPr>
        <p:txBody>
          <a:bodyPr wrap="square">
            <a:spAutoFit/>
          </a:bodyPr>
          <a:lstStyle/>
          <a:p>
            <a:pPr marL="342900" indent="-342900" algn="l">
              <a:spcBef>
                <a:spcPts val="600"/>
              </a:spcBef>
              <a:spcAft>
                <a:spcPts val="600"/>
              </a:spcAft>
            </a:pPr>
            <a:r>
              <a:rPr lang="en-US" sz="1400" b="1" u="sng" dirty="0" smtClean="0"/>
              <a:t>Preliminary Tactics</a:t>
            </a:r>
            <a:r>
              <a:rPr lang="en-US" sz="1400" dirty="0" smtClean="0"/>
              <a:t>:</a:t>
            </a:r>
          </a:p>
          <a:p>
            <a:pPr marL="342900" lvl="1" indent="-342900" algn="l">
              <a:spcBef>
                <a:spcPts val="600"/>
              </a:spcBef>
              <a:spcAft>
                <a:spcPts val="600"/>
              </a:spcAft>
              <a:buFont typeface="+mj-lt"/>
              <a:buAutoNum type="alphaLcPeriod" startAt="4"/>
            </a:pPr>
            <a:r>
              <a:rPr lang="en-US" sz="1400" b="1" dirty="0"/>
              <a:t>Explore opportunities to expand Department’s presence in outlying </a:t>
            </a:r>
            <a:r>
              <a:rPr lang="en-US" sz="1400" b="1" dirty="0" smtClean="0"/>
              <a:t>areas, </a:t>
            </a:r>
            <a:r>
              <a:rPr lang="en-US" sz="1400" b="1" dirty="0"/>
              <a:t>such as:</a:t>
            </a:r>
          </a:p>
          <a:p>
            <a:pPr marL="857250" lvl="2" indent="-400050" algn="l">
              <a:spcBef>
                <a:spcPts val="600"/>
              </a:spcBef>
              <a:spcAft>
                <a:spcPts val="600"/>
              </a:spcAft>
              <a:buFont typeface="+mj-lt"/>
              <a:buAutoNum type="romanLcPeriod"/>
            </a:pPr>
            <a:r>
              <a:rPr lang="en-US" sz="1400" dirty="0"/>
              <a:t>South Towns;</a:t>
            </a:r>
          </a:p>
          <a:p>
            <a:pPr marL="857250" lvl="2" indent="-400050" algn="l">
              <a:spcBef>
                <a:spcPts val="600"/>
              </a:spcBef>
              <a:spcAft>
                <a:spcPts val="600"/>
              </a:spcAft>
              <a:buFont typeface="+mj-lt"/>
              <a:buAutoNum type="romanLcPeriod"/>
            </a:pPr>
            <a:r>
              <a:rPr lang="en-US" sz="1400" dirty="0"/>
              <a:t>North area; and</a:t>
            </a:r>
          </a:p>
          <a:p>
            <a:pPr marL="857250" lvl="2" indent="-400050" algn="l">
              <a:spcBef>
                <a:spcPts val="600"/>
              </a:spcBef>
              <a:spcAft>
                <a:spcPts val="600"/>
              </a:spcAft>
              <a:buFont typeface="+mj-lt"/>
              <a:buAutoNum type="romanLcPeriod"/>
            </a:pPr>
            <a:r>
              <a:rPr lang="en-US" sz="1400" dirty="0"/>
              <a:t>East area</a:t>
            </a:r>
            <a:r>
              <a:rPr lang="en-US" sz="1400" dirty="0" smtClean="0"/>
              <a:t>.</a:t>
            </a:r>
            <a:endParaRPr lang="en-US" sz="1400" dirty="0"/>
          </a:p>
        </p:txBody>
      </p:sp>
      <p:sp>
        <p:nvSpPr>
          <p:cNvPr id="13" name="Text Box 11"/>
          <p:cNvSpPr txBox="1">
            <a:spLocks noChangeArrowheads="1"/>
          </p:cNvSpPr>
          <p:nvPr/>
        </p:nvSpPr>
        <p:spPr bwMode="auto">
          <a:xfrm>
            <a:off x="130636" y="633447"/>
            <a:ext cx="8865446" cy="584769"/>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square" lIns="91434" tIns="45717" rIns="91434" bIns="45717">
            <a:spAutoFit/>
          </a:bodyPr>
          <a:lstStyle/>
          <a:p>
            <a:pPr algn="l">
              <a:spcBef>
                <a:spcPct val="50000"/>
              </a:spcBef>
            </a:pPr>
            <a:r>
              <a:rPr lang="en-US" sz="1600" b="1" u="sng" dirty="0" smtClean="0">
                <a:solidFill>
                  <a:schemeClr val="bg1"/>
                </a:solidFill>
                <a:effectLst>
                  <a:outerShdw blurRad="38100" dist="38100" dir="2700000" algn="tl">
                    <a:srgbClr val="000000">
                      <a:alpha val="43137"/>
                    </a:srgbClr>
                  </a:outerShdw>
                </a:effectLst>
                <a:latin typeface="Arial" pitchFamily="34" charset="0"/>
                <a:cs typeface="Arial" pitchFamily="34" charset="0"/>
              </a:rPr>
              <a:t>Goal 1</a:t>
            </a:r>
            <a:r>
              <a:rPr lang="en-US" sz="16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  </a:t>
            </a:r>
            <a:r>
              <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rPr>
              <a:t>Strategically build a clinical practice that will be known as a major provider of </a:t>
            </a:r>
            <a:r>
              <a:rPr lang="en-US" sz="16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excellent clinical </a:t>
            </a:r>
            <a:r>
              <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rPr>
              <a:t>care</a:t>
            </a:r>
            <a:r>
              <a:rPr lang="en-US" sz="16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a:t>
            </a:r>
            <a:endPar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endParaRPr>
          </a:p>
        </p:txBody>
      </p:sp>
    </p:spTree>
    <p:extLst>
      <p:ext uri="{BB962C8B-B14F-4D97-AF65-F5344CB8AC3E}">
        <p14:creationId xmlns:p14="http://schemas.microsoft.com/office/powerpoint/2010/main" val="2166394573"/>
      </p:ext>
    </p:extLst>
  </p:cSld>
  <p:clrMapOvr>
    <a:masterClrMapping/>
  </p:clrMapOvr>
  <p:transition spd="slow"/>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AutoShape 6"/>
          <p:cNvSpPr>
            <a:spLocks noChangeArrowheads="1"/>
          </p:cNvSpPr>
          <p:nvPr/>
        </p:nvSpPr>
        <p:spPr bwMode="auto">
          <a:xfrm>
            <a:off x="95250" y="1504545"/>
            <a:ext cx="1673225" cy="504825"/>
          </a:xfrm>
          <a:prstGeom prst="homePlate">
            <a:avLst>
              <a:gd name="adj" fmla="val 98636"/>
            </a:avLst>
          </a:prstGeom>
          <a:solidFill>
            <a:schemeClr val="tx1"/>
          </a:solidFill>
          <a:ln w="9525">
            <a:solidFill>
              <a:schemeClr val="tx1"/>
            </a:solidFill>
            <a:miter lim="800000"/>
            <a:headEnd/>
            <a:tailEnd/>
          </a:ln>
        </p:spPr>
        <p:txBody>
          <a:bodyPr wrap="none" anchor="ctr"/>
          <a:lstStyle/>
          <a:p>
            <a:r>
              <a:rPr lang="en-US" sz="1600" b="1" i="1" dirty="0">
                <a:solidFill>
                  <a:schemeClr val="bg1"/>
                </a:solidFill>
              </a:rPr>
              <a:t>Strategy </a:t>
            </a:r>
            <a:r>
              <a:rPr lang="en-US" sz="1600" b="1" i="1" dirty="0" smtClean="0">
                <a:solidFill>
                  <a:schemeClr val="bg1"/>
                </a:solidFill>
              </a:rPr>
              <a:t>1.4</a:t>
            </a:r>
            <a:endParaRPr lang="en-US" sz="1600" b="1" i="1" dirty="0">
              <a:solidFill>
                <a:schemeClr val="bg1"/>
              </a:solidFill>
            </a:endParaRPr>
          </a:p>
        </p:txBody>
      </p:sp>
      <p:sp>
        <p:nvSpPr>
          <p:cNvPr id="15" name="Text Box 8"/>
          <p:cNvSpPr txBox="1">
            <a:spLocks noChangeArrowheads="1"/>
          </p:cNvSpPr>
          <p:nvPr/>
        </p:nvSpPr>
        <p:spPr bwMode="auto">
          <a:xfrm>
            <a:off x="1838044" y="1461068"/>
            <a:ext cx="7158038" cy="584775"/>
          </a:xfrm>
          <a:prstGeom prst="rect">
            <a:avLst/>
          </a:prstGeom>
          <a:solidFill>
            <a:schemeClr val="bg2"/>
          </a:solidFill>
          <a:ln w="9525">
            <a:solidFill>
              <a:schemeClr val="tx1"/>
            </a:solidFill>
            <a:miter lim="800000"/>
            <a:headEnd/>
            <a:tailEnd/>
          </a:ln>
          <a:effectLst>
            <a:outerShdw blurRad="50800" dist="38100" dir="5400000" algn="t" rotWithShape="0">
              <a:prstClr val="black">
                <a:alpha val="40000"/>
              </a:prstClr>
            </a:outerShdw>
          </a:effectLst>
        </p:spPr>
        <p:txBody>
          <a:bodyPr>
            <a:spAutoFit/>
          </a:bodyPr>
          <a:lstStyle/>
          <a:p>
            <a:pPr algn="l"/>
            <a:r>
              <a:rPr lang="en-US" sz="1600" b="1" dirty="0"/>
              <a:t>Lead Western New York in the transformation of health care delivery systems.</a:t>
            </a:r>
          </a:p>
        </p:txBody>
      </p:sp>
      <p:sp>
        <p:nvSpPr>
          <p:cNvPr id="16" name="TextBox 15"/>
          <p:cNvSpPr txBox="1">
            <a:spLocks noChangeArrowheads="1"/>
          </p:cNvSpPr>
          <p:nvPr/>
        </p:nvSpPr>
        <p:spPr bwMode="auto">
          <a:xfrm>
            <a:off x="288871" y="2184292"/>
            <a:ext cx="8707211" cy="3539430"/>
          </a:xfrm>
          <a:prstGeom prst="rect">
            <a:avLst/>
          </a:prstGeom>
          <a:noFill/>
          <a:ln w="9525">
            <a:noFill/>
            <a:miter lim="800000"/>
            <a:headEnd/>
            <a:tailEnd/>
          </a:ln>
        </p:spPr>
        <p:txBody>
          <a:bodyPr wrap="square">
            <a:spAutoFit/>
          </a:bodyPr>
          <a:lstStyle/>
          <a:p>
            <a:pPr marL="342900" indent="-342900" algn="l">
              <a:spcBef>
                <a:spcPts val="0"/>
              </a:spcBef>
              <a:spcAft>
                <a:spcPts val="1200"/>
              </a:spcAft>
            </a:pPr>
            <a:r>
              <a:rPr lang="en-US" sz="1400" b="1" u="sng" dirty="0" smtClean="0"/>
              <a:t>Preliminary Tactics</a:t>
            </a:r>
            <a:r>
              <a:rPr lang="en-US" sz="1400" dirty="0" smtClean="0"/>
              <a:t>:</a:t>
            </a:r>
          </a:p>
          <a:p>
            <a:pPr marL="342900" lvl="1" indent="-342900" algn="l">
              <a:spcBef>
                <a:spcPts val="0"/>
              </a:spcBef>
              <a:spcAft>
                <a:spcPts val="1200"/>
              </a:spcAft>
              <a:buFont typeface="+mj-lt"/>
              <a:buAutoNum type="alphaLcPeriod"/>
            </a:pPr>
            <a:r>
              <a:rPr lang="en-US" sz="1400" b="1" dirty="0" smtClean="0"/>
              <a:t>Participate </a:t>
            </a:r>
            <a:r>
              <a:rPr lang="en-US" sz="1400" b="1" dirty="0"/>
              <a:t>in evaluating the creation </a:t>
            </a:r>
            <a:r>
              <a:rPr lang="en-US" sz="1400" b="1" dirty="0" smtClean="0"/>
              <a:t>of Accountable Care Organizations (ACOs) </a:t>
            </a:r>
            <a:r>
              <a:rPr lang="en-US" sz="1400" b="1" dirty="0"/>
              <a:t>for the Buffalo market. </a:t>
            </a:r>
          </a:p>
          <a:p>
            <a:pPr marL="342900" lvl="1" indent="-342900" algn="l">
              <a:spcBef>
                <a:spcPts val="0"/>
              </a:spcBef>
              <a:spcAft>
                <a:spcPts val="1200"/>
              </a:spcAft>
              <a:buFont typeface="+mj-lt"/>
              <a:buAutoNum type="alphaLcPeriod"/>
            </a:pPr>
            <a:r>
              <a:rPr lang="en-US" sz="1400" b="1" dirty="0" smtClean="0"/>
              <a:t>Develop </a:t>
            </a:r>
            <a:r>
              <a:rPr lang="en-US" sz="1400" b="1" dirty="0"/>
              <a:t>patient-centered medical home practices.</a:t>
            </a:r>
          </a:p>
          <a:p>
            <a:pPr marL="342900" lvl="1" indent="-342900" algn="l">
              <a:spcBef>
                <a:spcPts val="0"/>
              </a:spcBef>
              <a:spcAft>
                <a:spcPts val="1200"/>
              </a:spcAft>
              <a:buFont typeface="+mj-lt"/>
              <a:buAutoNum type="alphaLcPeriod"/>
            </a:pPr>
            <a:r>
              <a:rPr lang="en-US" sz="1400" b="1" dirty="0" smtClean="0"/>
              <a:t>Develop </a:t>
            </a:r>
            <a:r>
              <a:rPr lang="en-US" sz="1400" b="1" dirty="0"/>
              <a:t>productivity measures that will ensure efficiency and address payment reform.</a:t>
            </a:r>
          </a:p>
          <a:p>
            <a:pPr marL="342900" lvl="1" indent="-342900" algn="l">
              <a:spcBef>
                <a:spcPts val="0"/>
              </a:spcBef>
              <a:spcAft>
                <a:spcPts val="1200"/>
              </a:spcAft>
              <a:buFont typeface="+mj-lt"/>
              <a:buAutoNum type="alphaLcPeriod"/>
            </a:pPr>
            <a:r>
              <a:rPr lang="en-US" sz="1400" b="1" dirty="0" smtClean="0"/>
              <a:t>Position the Department /School to participate in health reform demonstration projects.</a:t>
            </a:r>
            <a:endParaRPr lang="en-US" sz="1400" b="1" dirty="0"/>
          </a:p>
          <a:p>
            <a:pPr marL="857250" lvl="2" indent="-400050" algn="l">
              <a:spcBef>
                <a:spcPts val="400"/>
              </a:spcBef>
              <a:spcAft>
                <a:spcPts val="400"/>
              </a:spcAft>
              <a:buFont typeface="+mj-lt"/>
              <a:buAutoNum type="romanLcPeriod"/>
            </a:pPr>
            <a:r>
              <a:rPr lang="en-US" sz="1400" dirty="0"/>
              <a:t>Obtain National Committee for Quality Assurance </a:t>
            </a:r>
            <a:r>
              <a:rPr lang="en-US" sz="1400" dirty="0" smtClean="0"/>
              <a:t>(NCQA) certifications </a:t>
            </a:r>
            <a:r>
              <a:rPr lang="en-US" sz="1400" dirty="0"/>
              <a:t>to secure health care reform funding. </a:t>
            </a:r>
          </a:p>
          <a:p>
            <a:pPr marL="857250" lvl="2" indent="-400050" algn="l">
              <a:spcBef>
                <a:spcPts val="400"/>
              </a:spcBef>
              <a:spcAft>
                <a:spcPts val="400"/>
              </a:spcAft>
              <a:buFont typeface="+mj-lt"/>
              <a:buAutoNum type="romanLcPeriod"/>
            </a:pPr>
            <a:r>
              <a:rPr lang="en-US" sz="1400" dirty="0"/>
              <a:t>Ensure that electronic health records are designed to demonstrate meaningful </a:t>
            </a:r>
            <a:r>
              <a:rPr lang="en-US" sz="1400" dirty="0" smtClean="0"/>
              <a:t>use. </a:t>
            </a:r>
          </a:p>
          <a:p>
            <a:pPr marL="857250" lvl="2" indent="-400050" algn="l">
              <a:spcBef>
                <a:spcPts val="400"/>
              </a:spcBef>
              <a:spcAft>
                <a:spcPts val="400"/>
              </a:spcAft>
              <a:buFont typeface="+mj-lt"/>
              <a:buAutoNum type="romanLcPeriod"/>
            </a:pPr>
            <a:r>
              <a:rPr lang="en-US" sz="1400" dirty="0" smtClean="0"/>
              <a:t>Develop </a:t>
            </a:r>
            <a:r>
              <a:rPr lang="en-US" sz="1400" dirty="0"/>
              <a:t>a clinical model that is aligned with pay for performance criteria</a:t>
            </a:r>
            <a:r>
              <a:rPr lang="en-US" sz="1400" dirty="0">
                <a:solidFill>
                  <a:srgbClr val="FF0000"/>
                </a:solidFill>
              </a:rPr>
              <a:t>.</a:t>
            </a:r>
          </a:p>
          <a:p>
            <a:pPr marL="342900" lvl="1" indent="-342900" algn="l">
              <a:spcBef>
                <a:spcPts val="0"/>
              </a:spcBef>
              <a:spcAft>
                <a:spcPts val="1200"/>
              </a:spcAft>
              <a:buFont typeface="+mj-lt"/>
              <a:buAutoNum type="romanLcPeriod"/>
            </a:pPr>
            <a:endParaRPr lang="en-US" sz="1400" dirty="0"/>
          </a:p>
        </p:txBody>
      </p:sp>
      <p:sp>
        <p:nvSpPr>
          <p:cNvPr id="17" name="Text Box 11"/>
          <p:cNvSpPr txBox="1">
            <a:spLocks noChangeArrowheads="1"/>
          </p:cNvSpPr>
          <p:nvPr/>
        </p:nvSpPr>
        <p:spPr bwMode="auto">
          <a:xfrm>
            <a:off x="130636" y="689719"/>
            <a:ext cx="8865446" cy="584769"/>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square" lIns="91434" tIns="45717" rIns="91434" bIns="45717">
            <a:spAutoFit/>
          </a:bodyPr>
          <a:lstStyle/>
          <a:p>
            <a:pPr algn="l">
              <a:spcBef>
                <a:spcPct val="50000"/>
              </a:spcBef>
            </a:pPr>
            <a:r>
              <a:rPr lang="en-US" sz="1600" b="1" u="sng" dirty="0" smtClean="0">
                <a:solidFill>
                  <a:schemeClr val="bg1"/>
                </a:solidFill>
                <a:effectLst>
                  <a:outerShdw blurRad="38100" dist="38100" dir="2700000" algn="tl">
                    <a:srgbClr val="000000">
                      <a:alpha val="43137"/>
                    </a:srgbClr>
                  </a:outerShdw>
                </a:effectLst>
                <a:latin typeface="Arial" pitchFamily="34" charset="0"/>
                <a:cs typeface="Arial" pitchFamily="34" charset="0"/>
              </a:rPr>
              <a:t>Goal 1</a:t>
            </a:r>
            <a:r>
              <a:rPr lang="en-US" sz="16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  </a:t>
            </a:r>
            <a:r>
              <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rPr>
              <a:t>Strategically build a clinical practice that will be known as a major provider of </a:t>
            </a:r>
            <a:r>
              <a:rPr lang="en-US" sz="16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excellent clinical </a:t>
            </a:r>
            <a:r>
              <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rPr>
              <a:t>care</a:t>
            </a:r>
            <a:r>
              <a:rPr lang="en-US" sz="16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a:t>
            </a:r>
            <a:endPar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endParaRPr>
          </a:p>
        </p:txBody>
      </p:sp>
    </p:spTree>
    <p:extLst>
      <p:ext uri="{BB962C8B-B14F-4D97-AF65-F5344CB8AC3E}">
        <p14:creationId xmlns:p14="http://schemas.microsoft.com/office/powerpoint/2010/main" val="3865425522"/>
      </p:ext>
    </p:extLst>
  </p:cSld>
  <p:clrMapOvr>
    <a:masterClrMapping/>
  </p:clrMapOvr>
  <p:transition spd="slow"/>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1"/>
          <p:cNvSpPr txBox="1">
            <a:spLocks noChangeArrowheads="1"/>
          </p:cNvSpPr>
          <p:nvPr/>
        </p:nvSpPr>
        <p:spPr bwMode="auto">
          <a:xfrm>
            <a:off x="0" y="493595"/>
            <a:ext cx="8865446" cy="400103"/>
          </a:xfrm>
          <a:prstGeom prst="rect">
            <a:avLst/>
          </a:prstGeom>
          <a:noFill/>
          <a:ln w="9525">
            <a:noFill/>
            <a:miter lim="800000"/>
            <a:headEnd/>
            <a:tailEnd/>
          </a:ln>
          <a:scene3d>
            <a:camera prst="orthographicFront"/>
            <a:lightRig rig="threePt" dir="t"/>
          </a:scene3d>
          <a:sp3d>
            <a:bevelT/>
          </a:sp3d>
        </p:spPr>
        <p:txBody>
          <a:bodyPr wrap="square" lIns="91434" tIns="45717" rIns="91434" bIns="45717">
            <a:spAutoFit/>
          </a:bodyPr>
          <a:lstStyle/>
          <a:p>
            <a:pPr algn="l">
              <a:spcBef>
                <a:spcPct val="50000"/>
              </a:spcBef>
            </a:pPr>
            <a:r>
              <a:rPr lang="en-US" sz="2000" b="1" dirty="0" smtClean="0">
                <a:solidFill>
                  <a:srgbClr val="0070C0"/>
                </a:solidFill>
              </a:rPr>
              <a:t>Goal 2.</a:t>
            </a:r>
            <a:r>
              <a:rPr lang="en-US" sz="2000" b="1" dirty="0" smtClean="0"/>
              <a:t>  Detailed Strategies and Tactics</a:t>
            </a:r>
            <a:endParaRPr lang="en-US" sz="2000" b="1" dirty="0">
              <a:solidFill>
                <a:srgbClr val="FF0000"/>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1471397461"/>
              </p:ext>
            </p:extLst>
          </p:nvPr>
        </p:nvGraphicFramePr>
        <p:xfrm>
          <a:off x="163223" y="1368914"/>
          <a:ext cx="8675974" cy="2983630"/>
        </p:xfrm>
        <a:graphic>
          <a:graphicData uri="http://schemas.openxmlformats.org/drawingml/2006/table">
            <a:tbl>
              <a:tblPr/>
              <a:tblGrid>
                <a:gridCol w="2893483"/>
                <a:gridCol w="5782491"/>
              </a:tblGrid>
              <a:tr h="257029">
                <a:tc>
                  <a:txBody>
                    <a:bodyPr/>
                    <a:lstStyle/>
                    <a:p>
                      <a:pPr algn="ctr" fontAlgn="ctr"/>
                      <a:r>
                        <a:rPr lang="en-US" sz="1800" b="1" i="0" u="none" strike="noStrike" dirty="0">
                          <a:solidFill>
                            <a:srgbClr val="FFFFFF"/>
                          </a:solidFill>
                          <a:effectLst/>
                          <a:latin typeface="Arial" pitchFamily="34" charset="0"/>
                          <a:cs typeface="Arial" pitchFamily="34" charset="0"/>
                        </a:rPr>
                        <a:t>Goals</a:t>
                      </a:r>
                    </a:p>
                  </a:txBody>
                  <a:tcPr marL="6288" marR="6288" marT="6288" marB="0" anchor="ctr">
                    <a:lnL w="19050" cap="flat" cmpd="sng" algn="ctr">
                      <a:solidFill>
                        <a:srgbClr val="000000"/>
                      </a:solidFill>
                      <a:prstDash val="solid"/>
                      <a:round/>
                      <a:headEnd type="none" w="med" len="med"/>
                      <a:tailEnd type="none" w="med" len="med"/>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4F81BD"/>
                    </a:solidFill>
                  </a:tcPr>
                </a:tc>
                <a:tc>
                  <a:txBody>
                    <a:bodyPr/>
                    <a:lstStyle/>
                    <a:p>
                      <a:pPr algn="ctr" fontAlgn="ctr"/>
                      <a:r>
                        <a:rPr lang="en-US" sz="1800" b="1" i="0" u="none" strike="noStrike" dirty="0">
                          <a:solidFill>
                            <a:srgbClr val="FFFFFF"/>
                          </a:solidFill>
                          <a:effectLst/>
                          <a:latin typeface="Arial" pitchFamily="34" charset="0"/>
                          <a:cs typeface="Arial" pitchFamily="34" charset="0"/>
                        </a:rPr>
                        <a:t>Strategies</a:t>
                      </a:r>
                    </a:p>
                  </a:txBody>
                  <a:tcPr marL="6288" marR="6288" marT="6288" marB="0" anchor="ctr">
                    <a:lnL>
                      <a:noFill/>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4F81BD"/>
                    </a:solidFill>
                  </a:tcPr>
                </a:tc>
              </a:tr>
              <a:tr h="849838">
                <a:tc rowSpan="3">
                  <a:txBody>
                    <a:bodyPr/>
                    <a:lstStyle/>
                    <a:p>
                      <a:pPr marL="231775" indent="-231775" algn="l" fontAlgn="ctr">
                        <a:tabLst/>
                      </a:pPr>
                      <a:r>
                        <a:rPr lang="en-US" sz="1400" b="1" i="0" u="none" strike="noStrike" dirty="0" smtClean="0">
                          <a:solidFill>
                            <a:srgbClr val="FFFFFF"/>
                          </a:solidFill>
                          <a:effectLst/>
                          <a:latin typeface="Arial" pitchFamily="34" charset="0"/>
                          <a:cs typeface="Arial" pitchFamily="34" charset="0"/>
                        </a:rPr>
                        <a:t>2.  </a:t>
                      </a:r>
                      <a:r>
                        <a:rPr lang="en-US" sz="1400" b="1" i="0" u="none" strike="noStrike" dirty="0" smtClean="0">
                          <a:solidFill>
                            <a:schemeClr val="bg1"/>
                          </a:solidFill>
                          <a:effectLst/>
                          <a:latin typeface="Arial" pitchFamily="34" charset="0"/>
                          <a:cs typeface="Arial" pitchFamily="34" charset="0"/>
                        </a:rPr>
                        <a:t>Improve the quality and reputation of the residency and fellowship training programs in order to attract and retain the best candidates.</a:t>
                      </a:r>
                    </a:p>
                  </a:txBody>
                  <a:tcPr marL="150907" marR="6288" marT="6288" marB="0" anchor="ctr">
                    <a:lnL w="19050" cap="flat" cmpd="sng" algn="ctr">
                      <a:solidFill>
                        <a:srgbClr val="000000"/>
                      </a:solidFill>
                      <a:prstDash val="solid"/>
                      <a:round/>
                      <a:headEnd type="none" w="med" len="med"/>
                      <a:tailEnd type="none" w="med" len="med"/>
                    </a:lnL>
                    <a:lnR>
                      <a:noFill/>
                    </a:lnR>
                    <a:lnT w="190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4F81BD"/>
                    </a:solidFill>
                  </a:tcPr>
                </a:tc>
                <a:tc>
                  <a:txBody>
                    <a:bodyPr/>
                    <a:lstStyle/>
                    <a:p>
                      <a:pPr marL="396875" marR="0" lvl="0" indent="-396875" algn="l" defTabSz="914400" rtl="0" eaLnBrk="1" fontAlgn="ctr" latinLnBrk="0" hangingPunct="1">
                        <a:lnSpc>
                          <a:spcPct val="100000"/>
                        </a:lnSpc>
                        <a:spcBef>
                          <a:spcPts val="600"/>
                        </a:spcBef>
                        <a:spcAft>
                          <a:spcPts val="600"/>
                        </a:spcAft>
                        <a:buClrTx/>
                        <a:buSzTx/>
                        <a:buFontTx/>
                        <a:buNone/>
                        <a:tabLst/>
                        <a:defRPr/>
                      </a:pPr>
                      <a:r>
                        <a:rPr lang="en-US" sz="1400" b="0" i="0" u="none" strike="noStrike" kern="1200" noProof="0" dirty="0" smtClean="0">
                          <a:solidFill>
                            <a:schemeClr val="tx1"/>
                          </a:solidFill>
                          <a:effectLst/>
                          <a:latin typeface="Arial" pitchFamily="34" charset="0"/>
                          <a:ea typeface="+mn-ea"/>
                          <a:cs typeface="Arial" pitchFamily="34" charset="0"/>
                        </a:rPr>
                        <a:t>2.1:  Strengthen the quality and effectiveness of educational programs.</a:t>
                      </a:r>
                    </a:p>
                  </a:txBody>
                  <a:tcPr marL="63305" marR="63305" marT="0" marB="0" anchor="ctr">
                    <a:lnL>
                      <a:noFill/>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rgbClr val="D8D8D8"/>
                    </a:solidFill>
                  </a:tcPr>
                </a:tc>
              </a:tr>
              <a:tr h="963168">
                <a:tc vMerge="1">
                  <a:txBody>
                    <a:bodyPr/>
                    <a:lstStyle/>
                    <a:p>
                      <a:endParaRPr lang="en-US"/>
                    </a:p>
                  </a:txBody>
                  <a:tcPr/>
                </a:tc>
                <a:tc>
                  <a:txBody>
                    <a:bodyPr/>
                    <a:lstStyle/>
                    <a:p>
                      <a:pPr marL="396875" marR="0" lvl="0" indent="-396875" algn="l" defTabSz="914400" rtl="0" eaLnBrk="1" fontAlgn="ctr" latinLnBrk="0" hangingPunct="1">
                        <a:lnSpc>
                          <a:spcPct val="100000"/>
                        </a:lnSpc>
                        <a:spcBef>
                          <a:spcPts val="600"/>
                        </a:spcBef>
                        <a:spcAft>
                          <a:spcPts val="600"/>
                        </a:spcAft>
                        <a:buClrTx/>
                        <a:buSzTx/>
                        <a:buFontTx/>
                        <a:buNone/>
                        <a:tabLst/>
                        <a:defRPr/>
                      </a:pPr>
                      <a:r>
                        <a:rPr lang="en-US" sz="1400" b="0" i="0" u="none" strike="noStrike" kern="1200" dirty="0" smtClean="0">
                          <a:solidFill>
                            <a:schemeClr val="tx1"/>
                          </a:solidFill>
                          <a:effectLst/>
                          <a:latin typeface="Arial" pitchFamily="34" charset="0"/>
                          <a:ea typeface="+mn-ea"/>
                          <a:cs typeface="Arial" pitchFamily="34" charset="0"/>
                        </a:rPr>
                        <a:t>2.2:  Recruit and retain outstanding candidates for residency and fellowship programs.</a:t>
                      </a:r>
                    </a:p>
                  </a:txBody>
                  <a:tcPr marL="63305" marR="63305" marT="0" marB="0" anchor="ctr">
                    <a:lnL>
                      <a:noFill/>
                    </a:lnL>
                    <a:lnR w="19050" cap="flat" cmpd="sng" algn="ctr">
                      <a:solidFill>
                        <a:srgbClr val="000000"/>
                      </a:solidFill>
                      <a:prstDash val="solid"/>
                      <a:round/>
                      <a:headEnd type="none" w="med" len="med"/>
                      <a:tailEnd type="none" w="med" len="med"/>
                    </a:lnR>
                    <a:lnT>
                      <a:noFill/>
                    </a:lnT>
                    <a:lnB>
                      <a:noFill/>
                    </a:lnB>
                    <a:solidFill>
                      <a:srgbClr val="D8D8D8"/>
                    </a:solidFill>
                  </a:tcPr>
                </a:tc>
              </a:tr>
              <a:tr h="890016">
                <a:tc vMerge="1">
                  <a:txBody>
                    <a:bodyPr/>
                    <a:lstStyle/>
                    <a:p>
                      <a:endParaRPr lang="en-US"/>
                    </a:p>
                  </a:txBody>
                  <a:tcPr/>
                </a:tc>
                <a:tc>
                  <a:txBody>
                    <a:bodyPr/>
                    <a:lstStyle/>
                    <a:p>
                      <a:pPr marL="396875" marR="0" lvl="0" indent="-396875" algn="l" defTabSz="914400" rtl="0" eaLnBrk="1" fontAlgn="ctr" latinLnBrk="0" hangingPunct="1">
                        <a:lnSpc>
                          <a:spcPct val="100000"/>
                        </a:lnSpc>
                        <a:spcBef>
                          <a:spcPts val="600"/>
                        </a:spcBef>
                        <a:spcAft>
                          <a:spcPts val="600"/>
                        </a:spcAft>
                        <a:buClrTx/>
                        <a:buSzTx/>
                        <a:buFontTx/>
                        <a:buNone/>
                        <a:tabLst/>
                        <a:defRPr/>
                      </a:pPr>
                      <a:r>
                        <a:rPr lang="en-US" sz="1400" b="0" i="0" u="none" strike="noStrike" kern="1200" dirty="0" smtClean="0">
                          <a:solidFill>
                            <a:schemeClr val="tx1"/>
                          </a:solidFill>
                          <a:effectLst/>
                          <a:latin typeface="Arial" pitchFamily="34" charset="0"/>
                          <a:ea typeface="+mn-ea"/>
                          <a:cs typeface="Arial" pitchFamily="34" charset="0"/>
                        </a:rPr>
                        <a:t>2.3:  Create innovative educational programs for developing master   clinicians and clinician researchers of the future.</a:t>
                      </a:r>
                    </a:p>
                  </a:txBody>
                  <a:tcPr marL="63305" marR="63305" marT="0" marB="0" anchor="ctr">
                    <a:lnL>
                      <a:noFill/>
                    </a:lnL>
                    <a:lnR w="19050" cap="flat" cmpd="sng" algn="ctr">
                      <a:solidFill>
                        <a:srgbClr val="000000"/>
                      </a:solidFill>
                      <a:prstDash val="solid"/>
                      <a:round/>
                      <a:headEnd type="none" w="med" len="med"/>
                      <a:tailEnd type="none" w="med" len="med"/>
                    </a:lnR>
                    <a:lnT>
                      <a:noFill/>
                    </a:lnT>
                    <a:lnB w="19050" cap="flat" cmpd="sng" algn="ctr">
                      <a:solidFill>
                        <a:schemeClr val="tx1"/>
                      </a:solidFill>
                      <a:prstDash val="solid"/>
                      <a:round/>
                      <a:headEnd type="none" w="med" len="med"/>
                      <a:tailEnd type="none" w="med" len="med"/>
                    </a:lnB>
                    <a:solidFill>
                      <a:srgbClr val="D8D8D8"/>
                    </a:solidFill>
                  </a:tcPr>
                </a:tc>
              </a:tr>
            </a:tbl>
          </a:graphicData>
        </a:graphic>
      </p:graphicFrame>
    </p:spTree>
    <p:extLst>
      <p:ext uri="{BB962C8B-B14F-4D97-AF65-F5344CB8AC3E}">
        <p14:creationId xmlns:p14="http://schemas.microsoft.com/office/powerpoint/2010/main" val="1181402695"/>
      </p:ext>
    </p:extLst>
  </p:cSld>
  <p:clrMapOvr>
    <a:masterClrMapping/>
  </p:clrMapOvr>
  <p:transition spd="slow"/>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5" name="AutoShape 6"/>
          <p:cNvSpPr>
            <a:spLocks noChangeArrowheads="1"/>
          </p:cNvSpPr>
          <p:nvPr/>
        </p:nvSpPr>
        <p:spPr bwMode="auto">
          <a:xfrm>
            <a:off x="95250" y="1406069"/>
            <a:ext cx="1673225" cy="504825"/>
          </a:xfrm>
          <a:prstGeom prst="homePlate">
            <a:avLst>
              <a:gd name="adj" fmla="val 98636"/>
            </a:avLst>
          </a:prstGeom>
          <a:solidFill>
            <a:schemeClr val="tx1"/>
          </a:solidFill>
          <a:ln w="9525">
            <a:solidFill>
              <a:schemeClr val="tx1"/>
            </a:solidFill>
            <a:miter lim="800000"/>
            <a:headEnd/>
            <a:tailEnd/>
          </a:ln>
        </p:spPr>
        <p:txBody>
          <a:bodyPr wrap="none" anchor="ctr"/>
          <a:lstStyle/>
          <a:p>
            <a:r>
              <a:rPr lang="en-US" sz="1600" b="1" i="1" dirty="0">
                <a:solidFill>
                  <a:schemeClr val="bg1"/>
                </a:solidFill>
              </a:rPr>
              <a:t>Strategy </a:t>
            </a:r>
            <a:r>
              <a:rPr lang="en-US" sz="1600" b="1" i="1" dirty="0" smtClean="0">
                <a:solidFill>
                  <a:schemeClr val="bg1"/>
                </a:solidFill>
              </a:rPr>
              <a:t>2.1</a:t>
            </a:r>
            <a:endParaRPr lang="en-US" sz="1600" b="1" i="1" dirty="0">
              <a:solidFill>
                <a:schemeClr val="bg1"/>
              </a:solidFill>
            </a:endParaRPr>
          </a:p>
        </p:txBody>
      </p:sp>
      <p:sp>
        <p:nvSpPr>
          <p:cNvPr id="8" name="Text Box 8"/>
          <p:cNvSpPr txBox="1">
            <a:spLocks noChangeArrowheads="1"/>
          </p:cNvSpPr>
          <p:nvPr/>
        </p:nvSpPr>
        <p:spPr bwMode="auto">
          <a:xfrm>
            <a:off x="1838044" y="1489204"/>
            <a:ext cx="7158038" cy="338554"/>
          </a:xfrm>
          <a:prstGeom prst="rect">
            <a:avLst/>
          </a:prstGeom>
          <a:solidFill>
            <a:schemeClr val="bg2"/>
          </a:solidFill>
          <a:ln w="9525">
            <a:solidFill>
              <a:schemeClr val="tx1"/>
            </a:solidFill>
            <a:miter lim="800000"/>
            <a:headEnd/>
            <a:tailEnd/>
          </a:ln>
          <a:effectLst>
            <a:outerShdw blurRad="50800" dist="38100" dir="5400000" algn="t" rotWithShape="0">
              <a:prstClr val="black">
                <a:alpha val="40000"/>
              </a:prstClr>
            </a:outerShdw>
          </a:effectLst>
        </p:spPr>
        <p:txBody>
          <a:bodyPr>
            <a:spAutoFit/>
          </a:bodyPr>
          <a:lstStyle/>
          <a:p>
            <a:pPr algn="l"/>
            <a:r>
              <a:rPr lang="en-US" sz="1600" b="1" dirty="0"/>
              <a:t>Strengthen the quality and effectiveness of educational programs.</a:t>
            </a:r>
          </a:p>
        </p:txBody>
      </p:sp>
      <p:sp>
        <p:nvSpPr>
          <p:cNvPr id="6" name="TextBox 5"/>
          <p:cNvSpPr txBox="1">
            <a:spLocks noChangeArrowheads="1"/>
          </p:cNvSpPr>
          <p:nvPr/>
        </p:nvSpPr>
        <p:spPr bwMode="auto">
          <a:xfrm>
            <a:off x="288871" y="2085816"/>
            <a:ext cx="8707211" cy="4446345"/>
          </a:xfrm>
          <a:prstGeom prst="rect">
            <a:avLst/>
          </a:prstGeom>
          <a:noFill/>
          <a:ln w="9525">
            <a:noFill/>
            <a:miter lim="800000"/>
            <a:headEnd/>
            <a:tailEnd/>
          </a:ln>
        </p:spPr>
        <p:txBody>
          <a:bodyPr wrap="square">
            <a:spAutoFit/>
          </a:bodyPr>
          <a:lstStyle/>
          <a:p>
            <a:pPr marL="342900" indent="-342900" algn="l">
              <a:spcAft>
                <a:spcPts val="0"/>
              </a:spcAft>
            </a:pPr>
            <a:r>
              <a:rPr lang="en-US" sz="1400" b="1" u="sng" dirty="0" smtClean="0"/>
              <a:t>Preliminary Tactics</a:t>
            </a:r>
            <a:r>
              <a:rPr lang="en-US" sz="1400" dirty="0" smtClean="0"/>
              <a:t>:</a:t>
            </a:r>
          </a:p>
          <a:p>
            <a:pPr marL="342900" lvl="1" indent="-342900" algn="l">
              <a:spcBef>
                <a:spcPts val="600"/>
              </a:spcBef>
              <a:spcAft>
                <a:spcPts val="600"/>
              </a:spcAft>
              <a:buFont typeface="+mj-lt"/>
              <a:buAutoNum type="alphaLcPeriod"/>
            </a:pPr>
            <a:r>
              <a:rPr lang="en-US" sz="1400" b="1" dirty="0" smtClean="0"/>
              <a:t>Develop </a:t>
            </a:r>
            <a:r>
              <a:rPr lang="en-US" sz="1400" b="1" dirty="0"/>
              <a:t>unified and consistent residency experiences across </a:t>
            </a:r>
            <a:r>
              <a:rPr lang="en-US" sz="1400" b="1" dirty="0" smtClean="0"/>
              <a:t>sites.</a:t>
            </a:r>
          </a:p>
          <a:p>
            <a:pPr marL="857250" lvl="2" indent="-400050" algn="l">
              <a:lnSpc>
                <a:spcPct val="115000"/>
              </a:lnSpc>
              <a:spcBef>
                <a:spcPts val="400"/>
              </a:spcBef>
              <a:spcAft>
                <a:spcPts val="400"/>
              </a:spcAft>
              <a:buFont typeface="+mj-lt"/>
              <a:buAutoNum type="romanLcPeriod"/>
            </a:pPr>
            <a:r>
              <a:rPr lang="en-US" sz="1400" dirty="0"/>
              <a:t>Insure that goals and objectives for each rotation are understood by teaching faculty. </a:t>
            </a:r>
          </a:p>
          <a:p>
            <a:pPr marL="857250" lvl="2" indent="-400050" algn="l">
              <a:lnSpc>
                <a:spcPct val="115000"/>
              </a:lnSpc>
              <a:spcBef>
                <a:spcPts val="400"/>
              </a:spcBef>
              <a:spcAft>
                <a:spcPts val="400"/>
              </a:spcAft>
              <a:buFont typeface="+mj-lt"/>
              <a:buAutoNum type="romanLcPeriod"/>
            </a:pPr>
            <a:r>
              <a:rPr lang="en-US" sz="1400" dirty="0"/>
              <a:t>Develop uniform standards for training.</a:t>
            </a:r>
          </a:p>
          <a:p>
            <a:pPr marL="342900" lvl="1" indent="-342900" algn="l">
              <a:lnSpc>
                <a:spcPct val="115000"/>
              </a:lnSpc>
              <a:spcBef>
                <a:spcPts val="600"/>
              </a:spcBef>
              <a:spcAft>
                <a:spcPts val="600"/>
              </a:spcAft>
              <a:buFont typeface="+mj-lt"/>
              <a:buAutoNum type="alphaLcPeriod"/>
            </a:pPr>
            <a:r>
              <a:rPr lang="en-US" sz="1400" b="1" dirty="0"/>
              <a:t>Evaluate </a:t>
            </a:r>
            <a:r>
              <a:rPr lang="en-US" sz="1400" b="1" dirty="0" smtClean="0"/>
              <a:t>the impact of </a:t>
            </a:r>
            <a:r>
              <a:rPr lang="en-US" sz="1400" b="1" dirty="0"/>
              <a:t>decreasing the size of the training program; </a:t>
            </a:r>
            <a:r>
              <a:rPr lang="en-US" sz="1400" b="1" dirty="0" smtClean="0"/>
              <a:t>consider:</a:t>
            </a:r>
            <a:endParaRPr lang="en-US" sz="1400" b="1" dirty="0"/>
          </a:p>
          <a:p>
            <a:pPr marL="857250" lvl="2" indent="-400050" algn="l">
              <a:lnSpc>
                <a:spcPct val="115000"/>
              </a:lnSpc>
              <a:spcBef>
                <a:spcPts val="400"/>
              </a:spcBef>
              <a:spcAft>
                <a:spcPts val="400"/>
              </a:spcAft>
              <a:buFont typeface="+mj-lt"/>
              <a:buAutoNum type="romanLcPeriod"/>
            </a:pPr>
            <a:r>
              <a:rPr lang="en-US" sz="1400" dirty="0"/>
              <a:t>Quality of the residents </a:t>
            </a:r>
            <a:r>
              <a:rPr lang="en-US" sz="1400" dirty="0" smtClean="0"/>
              <a:t>recruited;</a:t>
            </a:r>
            <a:endParaRPr lang="en-US" sz="1400" dirty="0"/>
          </a:p>
          <a:p>
            <a:pPr marL="857250" lvl="2" indent="-400050" algn="l">
              <a:lnSpc>
                <a:spcPct val="115000"/>
              </a:lnSpc>
              <a:spcBef>
                <a:spcPts val="400"/>
              </a:spcBef>
              <a:spcAft>
                <a:spcPts val="400"/>
              </a:spcAft>
              <a:buFont typeface="+mj-lt"/>
              <a:buAutoNum type="romanLcPeriod"/>
            </a:pPr>
            <a:r>
              <a:rPr lang="en-US" sz="1400" dirty="0" smtClean="0"/>
              <a:t>Future physician manpower needs in Western NY; and</a:t>
            </a:r>
            <a:endParaRPr lang="en-US" sz="1400" dirty="0"/>
          </a:p>
          <a:p>
            <a:pPr marL="857250" lvl="2" indent="-400050" algn="l">
              <a:lnSpc>
                <a:spcPct val="115000"/>
              </a:lnSpc>
              <a:spcBef>
                <a:spcPts val="400"/>
              </a:spcBef>
              <a:spcAft>
                <a:spcPts val="400"/>
              </a:spcAft>
              <a:buFont typeface="+mj-lt"/>
              <a:buAutoNum type="romanLcPeriod"/>
            </a:pPr>
            <a:r>
              <a:rPr lang="en-US" sz="1400" dirty="0" smtClean="0"/>
              <a:t>Departmental faculty recruitment plans.</a:t>
            </a:r>
            <a:endParaRPr lang="en-US" sz="1400" dirty="0"/>
          </a:p>
          <a:p>
            <a:pPr marL="342900" lvl="1" indent="-342900" algn="l">
              <a:spcBef>
                <a:spcPts val="600"/>
              </a:spcBef>
              <a:spcAft>
                <a:spcPts val="600"/>
              </a:spcAft>
              <a:buFont typeface="+mj-lt"/>
              <a:buAutoNum type="alphaLcPeriod"/>
            </a:pPr>
            <a:r>
              <a:rPr lang="en-US" sz="1400" b="1" dirty="0" smtClean="0"/>
              <a:t>Improve </a:t>
            </a:r>
            <a:r>
              <a:rPr lang="en-US" sz="1400" b="1" dirty="0"/>
              <a:t>faculty effectiveness.</a:t>
            </a:r>
          </a:p>
          <a:p>
            <a:pPr marL="857250" lvl="2" indent="-400050" algn="l">
              <a:spcBef>
                <a:spcPts val="400"/>
              </a:spcBef>
              <a:spcAft>
                <a:spcPts val="400"/>
              </a:spcAft>
              <a:buFont typeface="+mj-lt"/>
              <a:buAutoNum type="romanLcPeriod"/>
            </a:pPr>
            <a:r>
              <a:rPr lang="en-US" sz="1400" dirty="0" smtClean="0"/>
              <a:t>Increase </a:t>
            </a:r>
            <a:r>
              <a:rPr lang="en-US" sz="1400" dirty="0"/>
              <a:t>faculty attendance at </a:t>
            </a:r>
            <a:r>
              <a:rPr lang="en-US" sz="1400" dirty="0" smtClean="0"/>
              <a:t>resident teaching conferences.</a:t>
            </a:r>
            <a:endParaRPr lang="en-US" sz="1400" dirty="0">
              <a:latin typeface="Arial" pitchFamily="34" charset="0"/>
              <a:cs typeface="Arial" pitchFamily="34" charset="0"/>
            </a:endParaRPr>
          </a:p>
          <a:p>
            <a:pPr marL="857250" lvl="2" indent="-400050" algn="l">
              <a:spcBef>
                <a:spcPts val="400"/>
              </a:spcBef>
              <a:spcAft>
                <a:spcPts val="400"/>
              </a:spcAft>
              <a:buFont typeface="+mj-lt"/>
              <a:buAutoNum type="romanLcPeriod"/>
            </a:pPr>
            <a:r>
              <a:rPr lang="en-US" sz="1400" dirty="0" smtClean="0"/>
              <a:t>Incorporate </a:t>
            </a:r>
            <a:r>
              <a:rPr lang="en-US" sz="1400" dirty="0"/>
              <a:t>educational performance measures into promotion requirements.</a:t>
            </a:r>
          </a:p>
          <a:p>
            <a:pPr marL="857250" lvl="2" indent="-400050" algn="l">
              <a:spcBef>
                <a:spcPts val="400"/>
              </a:spcBef>
              <a:spcAft>
                <a:spcPts val="400"/>
              </a:spcAft>
              <a:buFont typeface="+mj-lt"/>
              <a:buAutoNum type="romanLcPeriod"/>
            </a:pPr>
            <a:r>
              <a:rPr lang="en-US" sz="1400" dirty="0" smtClean="0"/>
              <a:t>Recognize </a:t>
            </a:r>
            <a:r>
              <a:rPr lang="en-US" sz="1400" dirty="0"/>
              <a:t>and reward </a:t>
            </a:r>
            <a:r>
              <a:rPr lang="en-US" sz="1400" dirty="0" smtClean="0"/>
              <a:t>high-quality </a:t>
            </a:r>
            <a:r>
              <a:rPr lang="en-US" sz="1400" dirty="0"/>
              <a:t>voluntary faculty.</a:t>
            </a:r>
          </a:p>
          <a:p>
            <a:pPr marL="342900" lvl="1" indent="-342900" algn="l">
              <a:spcBef>
                <a:spcPts val="600"/>
              </a:spcBef>
              <a:spcAft>
                <a:spcPts val="600"/>
              </a:spcAft>
              <a:buFont typeface="+mj-lt"/>
              <a:buAutoNum type="alphaLcPeriod"/>
            </a:pPr>
            <a:r>
              <a:rPr lang="en-US" sz="1400" b="1" dirty="0" smtClean="0"/>
              <a:t>Develop </a:t>
            </a:r>
            <a:r>
              <a:rPr lang="en-US" sz="1400" b="1" dirty="0"/>
              <a:t>a mentoring program for the residents</a:t>
            </a:r>
            <a:r>
              <a:rPr lang="en-US" sz="1400" b="1" dirty="0" smtClean="0"/>
              <a:t>.</a:t>
            </a:r>
            <a:endParaRPr lang="en-US" sz="1400" b="1" dirty="0"/>
          </a:p>
        </p:txBody>
      </p:sp>
      <p:sp>
        <p:nvSpPr>
          <p:cNvPr id="13" name="Text Box 11"/>
          <p:cNvSpPr txBox="1">
            <a:spLocks noChangeArrowheads="1"/>
          </p:cNvSpPr>
          <p:nvPr/>
        </p:nvSpPr>
        <p:spPr bwMode="auto">
          <a:xfrm>
            <a:off x="130636" y="633447"/>
            <a:ext cx="8865446" cy="584769"/>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square" lIns="91434" tIns="45717" rIns="91434" bIns="45717">
            <a:spAutoFit/>
          </a:bodyPr>
          <a:lstStyle/>
          <a:p>
            <a:pPr algn="l" fontAlgn="ctr">
              <a:tabLst/>
            </a:pPr>
            <a:r>
              <a:rPr lang="en-US" sz="1600" b="1" u="sng" dirty="0" smtClean="0">
                <a:solidFill>
                  <a:schemeClr val="bg1"/>
                </a:solidFill>
                <a:effectLst>
                  <a:outerShdw blurRad="38100" dist="38100" dir="2700000" algn="tl">
                    <a:srgbClr val="000000">
                      <a:alpha val="43137"/>
                    </a:srgbClr>
                  </a:outerShdw>
                </a:effectLst>
                <a:latin typeface="Arial" pitchFamily="34" charset="0"/>
                <a:cs typeface="Arial" pitchFamily="34" charset="0"/>
              </a:rPr>
              <a:t>Goal 2</a:t>
            </a:r>
            <a:r>
              <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rPr>
              <a:t>: </a:t>
            </a:r>
            <a:r>
              <a:rPr lang="en-US" sz="1600" b="1" dirty="0" smtClean="0">
                <a:solidFill>
                  <a:schemeClr val="bg1"/>
                </a:solidFill>
                <a:latin typeface="Arial" pitchFamily="34" charset="0"/>
                <a:cs typeface="Arial" pitchFamily="34" charset="0"/>
              </a:rPr>
              <a:t>Improve </a:t>
            </a:r>
            <a:r>
              <a:rPr lang="en-US" sz="1600" b="1" dirty="0">
                <a:solidFill>
                  <a:schemeClr val="bg1"/>
                </a:solidFill>
                <a:latin typeface="Arial" pitchFamily="34" charset="0"/>
                <a:cs typeface="Arial" pitchFamily="34" charset="0"/>
              </a:rPr>
              <a:t>the quality and reputation of the residency and fellowship training programs in order to attract and retain the best candidates.</a:t>
            </a:r>
          </a:p>
        </p:txBody>
      </p:sp>
    </p:spTree>
    <p:extLst>
      <p:ext uri="{BB962C8B-B14F-4D97-AF65-F5344CB8AC3E}">
        <p14:creationId xmlns:p14="http://schemas.microsoft.com/office/powerpoint/2010/main" val="2634627873"/>
      </p:ext>
    </p:extLst>
  </p:cSld>
  <p:clrMapOvr>
    <a:masterClrMapping/>
  </p:clrMapOvr>
  <p:transition spd="slow"/>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5" name="AutoShape 6"/>
          <p:cNvSpPr>
            <a:spLocks noChangeArrowheads="1"/>
          </p:cNvSpPr>
          <p:nvPr/>
        </p:nvSpPr>
        <p:spPr bwMode="auto">
          <a:xfrm>
            <a:off x="95250" y="1349797"/>
            <a:ext cx="1673225" cy="504825"/>
          </a:xfrm>
          <a:prstGeom prst="homePlate">
            <a:avLst>
              <a:gd name="adj" fmla="val 98636"/>
            </a:avLst>
          </a:prstGeom>
          <a:solidFill>
            <a:schemeClr val="tx1"/>
          </a:solidFill>
          <a:ln w="9525">
            <a:solidFill>
              <a:schemeClr val="tx1"/>
            </a:solidFill>
            <a:miter lim="800000"/>
            <a:headEnd/>
            <a:tailEnd/>
          </a:ln>
        </p:spPr>
        <p:txBody>
          <a:bodyPr wrap="none" anchor="ctr"/>
          <a:lstStyle/>
          <a:p>
            <a:r>
              <a:rPr lang="en-US" sz="1600" b="1" i="1" dirty="0">
                <a:solidFill>
                  <a:schemeClr val="bg1"/>
                </a:solidFill>
              </a:rPr>
              <a:t>Strategy </a:t>
            </a:r>
            <a:r>
              <a:rPr lang="en-US" sz="1600" b="1" i="1" dirty="0" smtClean="0">
                <a:solidFill>
                  <a:schemeClr val="bg1"/>
                </a:solidFill>
              </a:rPr>
              <a:t>2.2</a:t>
            </a:r>
            <a:endParaRPr lang="en-US" sz="1600" b="1" i="1" dirty="0">
              <a:solidFill>
                <a:schemeClr val="bg1"/>
              </a:solidFill>
            </a:endParaRPr>
          </a:p>
        </p:txBody>
      </p:sp>
      <p:sp>
        <p:nvSpPr>
          <p:cNvPr id="8" name="Text Box 8"/>
          <p:cNvSpPr txBox="1">
            <a:spLocks noChangeArrowheads="1"/>
          </p:cNvSpPr>
          <p:nvPr/>
        </p:nvSpPr>
        <p:spPr bwMode="auto">
          <a:xfrm>
            <a:off x="1838044" y="1334456"/>
            <a:ext cx="7158038" cy="584775"/>
          </a:xfrm>
          <a:prstGeom prst="rect">
            <a:avLst/>
          </a:prstGeom>
          <a:solidFill>
            <a:schemeClr val="bg2"/>
          </a:solidFill>
          <a:ln w="9525">
            <a:solidFill>
              <a:schemeClr val="tx1"/>
            </a:solidFill>
            <a:miter lim="800000"/>
            <a:headEnd/>
            <a:tailEnd/>
          </a:ln>
          <a:effectLst>
            <a:outerShdw blurRad="50800" dist="38100" dir="5400000" algn="t" rotWithShape="0">
              <a:prstClr val="black">
                <a:alpha val="40000"/>
              </a:prstClr>
            </a:outerShdw>
          </a:effectLst>
        </p:spPr>
        <p:txBody>
          <a:bodyPr>
            <a:spAutoFit/>
          </a:bodyPr>
          <a:lstStyle/>
          <a:p>
            <a:pPr algn="l"/>
            <a:r>
              <a:rPr lang="en-US" sz="1600" b="1" dirty="0"/>
              <a:t>Recruit and retain outstanding candidates for residency and fellowship programs. </a:t>
            </a:r>
          </a:p>
        </p:txBody>
      </p:sp>
      <p:sp>
        <p:nvSpPr>
          <p:cNvPr id="6" name="TextBox 5"/>
          <p:cNvSpPr txBox="1">
            <a:spLocks noChangeArrowheads="1"/>
          </p:cNvSpPr>
          <p:nvPr/>
        </p:nvSpPr>
        <p:spPr bwMode="auto">
          <a:xfrm>
            <a:off x="288871" y="1959204"/>
            <a:ext cx="8707211" cy="4491999"/>
          </a:xfrm>
          <a:prstGeom prst="rect">
            <a:avLst/>
          </a:prstGeom>
          <a:noFill/>
          <a:ln w="9525">
            <a:noFill/>
            <a:miter lim="800000"/>
            <a:headEnd/>
            <a:tailEnd/>
          </a:ln>
        </p:spPr>
        <p:txBody>
          <a:bodyPr wrap="square">
            <a:spAutoFit/>
          </a:bodyPr>
          <a:lstStyle/>
          <a:p>
            <a:pPr marL="342900" indent="-342900" algn="l">
              <a:spcAft>
                <a:spcPts val="0"/>
              </a:spcAft>
            </a:pPr>
            <a:r>
              <a:rPr lang="en-US" sz="1400" b="1" u="sng" dirty="0" smtClean="0"/>
              <a:t>Preliminary Tactics</a:t>
            </a:r>
            <a:r>
              <a:rPr lang="en-US" sz="1400" dirty="0" smtClean="0"/>
              <a:t>:</a:t>
            </a:r>
          </a:p>
          <a:p>
            <a:pPr marL="342900" indent="-342900" algn="l">
              <a:spcAft>
                <a:spcPts val="0"/>
              </a:spcAft>
            </a:pPr>
            <a:endParaRPr lang="en-US" sz="1000" dirty="0"/>
          </a:p>
          <a:p>
            <a:pPr marL="342900" lvl="1" indent="-342900" algn="l">
              <a:spcBef>
                <a:spcPts val="600"/>
              </a:spcBef>
              <a:spcAft>
                <a:spcPts val="600"/>
              </a:spcAft>
              <a:buFont typeface="+mj-lt"/>
              <a:buAutoNum type="alphaLcPeriod"/>
            </a:pPr>
            <a:r>
              <a:rPr lang="en-US" sz="1400" b="1" dirty="0"/>
              <a:t>Strengthen departmental interactions with medical students to identify the best candidates for recruitment into the residency program.</a:t>
            </a:r>
          </a:p>
          <a:p>
            <a:pPr marL="857250" lvl="2" indent="-400050" algn="l">
              <a:lnSpc>
                <a:spcPct val="115000"/>
              </a:lnSpc>
              <a:spcBef>
                <a:spcPts val="400"/>
              </a:spcBef>
              <a:spcAft>
                <a:spcPts val="400"/>
              </a:spcAft>
              <a:buFont typeface="+mj-lt"/>
              <a:buAutoNum type="romanLcPeriod"/>
            </a:pPr>
            <a:r>
              <a:rPr lang="en-US" sz="1400" dirty="0"/>
              <a:t>Ensure the department offers a sufficient number of electives.</a:t>
            </a:r>
          </a:p>
          <a:p>
            <a:pPr marL="857250" lvl="2" indent="-400050" algn="l">
              <a:lnSpc>
                <a:spcPct val="115000"/>
              </a:lnSpc>
              <a:spcBef>
                <a:spcPts val="400"/>
              </a:spcBef>
              <a:spcAft>
                <a:spcPts val="400"/>
              </a:spcAft>
              <a:buFont typeface="+mj-lt"/>
              <a:buAutoNum type="romanLcPeriod"/>
            </a:pPr>
            <a:r>
              <a:rPr lang="en-US" sz="1400" dirty="0"/>
              <a:t>Refine electives to include experiences at outpatient sites.</a:t>
            </a:r>
          </a:p>
          <a:p>
            <a:pPr marL="857250" lvl="2" indent="-400050" algn="l">
              <a:lnSpc>
                <a:spcPct val="115000"/>
              </a:lnSpc>
              <a:spcBef>
                <a:spcPts val="400"/>
              </a:spcBef>
              <a:spcAft>
                <a:spcPts val="400"/>
              </a:spcAft>
              <a:buFont typeface="+mj-lt"/>
              <a:buAutoNum type="romanLcPeriod"/>
            </a:pPr>
            <a:r>
              <a:rPr lang="en-US" sz="1400" dirty="0"/>
              <a:t>Allow students from other medical schools to take electives in the Department.</a:t>
            </a:r>
          </a:p>
          <a:p>
            <a:pPr marL="857250" lvl="2" indent="-400050" algn="l">
              <a:lnSpc>
                <a:spcPct val="115000"/>
              </a:lnSpc>
              <a:spcBef>
                <a:spcPts val="400"/>
              </a:spcBef>
              <a:spcAft>
                <a:spcPts val="400"/>
              </a:spcAft>
              <a:buFont typeface="+mj-lt"/>
              <a:buAutoNum type="romanLcPeriod"/>
            </a:pPr>
            <a:r>
              <a:rPr lang="en-US" sz="1400" dirty="0"/>
              <a:t>Assess and improve student experiences in clinical modules</a:t>
            </a:r>
            <a:r>
              <a:rPr lang="en-US" sz="1400" dirty="0" smtClean="0"/>
              <a:t>.</a:t>
            </a:r>
          </a:p>
          <a:p>
            <a:pPr marL="857250" lvl="2" indent="-400050" algn="l">
              <a:lnSpc>
                <a:spcPct val="115000"/>
              </a:lnSpc>
              <a:spcBef>
                <a:spcPts val="400"/>
              </a:spcBef>
              <a:spcAft>
                <a:spcPts val="400"/>
              </a:spcAft>
              <a:buFont typeface="+mj-lt"/>
              <a:buAutoNum type="romanLcPeriod"/>
            </a:pPr>
            <a:r>
              <a:rPr lang="en-US" sz="1400" dirty="0" smtClean="0"/>
              <a:t>Emphasize clinician </a:t>
            </a:r>
            <a:r>
              <a:rPr lang="en-US" sz="1400" dirty="0"/>
              <a:t>educator and physician scientist </a:t>
            </a:r>
            <a:r>
              <a:rPr lang="en-US" sz="1400" dirty="0" smtClean="0"/>
              <a:t>experiences.</a:t>
            </a:r>
            <a:endParaRPr lang="en-US" sz="1400" dirty="0"/>
          </a:p>
          <a:p>
            <a:pPr marL="342900" lvl="1" indent="-342900" algn="l">
              <a:lnSpc>
                <a:spcPct val="115000"/>
              </a:lnSpc>
              <a:spcBef>
                <a:spcPts val="600"/>
              </a:spcBef>
              <a:spcAft>
                <a:spcPts val="600"/>
              </a:spcAft>
              <a:buFont typeface="+mj-lt"/>
              <a:buAutoNum type="alphaLcPeriod"/>
            </a:pPr>
            <a:r>
              <a:rPr lang="en-US" sz="1400" b="1" dirty="0"/>
              <a:t>Encourage yearly participation in the  Empire Clinical Research Investigator Program.  </a:t>
            </a:r>
          </a:p>
          <a:p>
            <a:pPr marL="342900" lvl="1" indent="-342900" algn="l">
              <a:lnSpc>
                <a:spcPct val="115000"/>
              </a:lnSpc>
              <a:spcBef>
                <a:spcPts val="600"/>
              </a:spcBef>
              <a:spcAft>
                <a:spcPts val="600"/>
              </a:spcAft>
              <a:buFont typeface="+mj-lt"/>
              <a:buAutoNum type="alphaLcPeriod"/>
            </a:pPr>
            <a:r>
              <a:rPr lang="en-US" sz="1400" b="1" dirty="0" smtClean="0"/>
              <a:t>Leverage competitive fellowship programs to </a:t>
            </a:r>
            <a:r>
              <a:rPr lang="en-US" sz="1400" b="1" dirty="0"/>
              <a:t>increase the quality of the general </a:t>
            </a:r>
            <a:r>
              <a:rPr lang="en-US" sz="1400" b="1" dirty="0" smtClean="0"/>
              <a:t>medicine applicant pool.</a:t>
            </a:r>
          </a:p>
          <a:p>
            <a:pPr marL="857250" lvl="2" indent="-400050" algn="l">
              <a:lnSpc>
                <a:spcPct val="115000"/>
              </a:lnSpc>
              <a:spcBef>
                <a:spcPts val="400"/>
              </a:spcBef>
              <a:spcAft>
                <a:spcPts val="400"/>
              </a:spcAft>
              <a:buFont typeface="+mj-lt"/>
              <a:buAutoNum type="romanLcPeriod"/>
            </a:pPr>
            <a:r>
              <a:rPr lang="en-US" sz="1400" dirty="0"/>
              <a:t>Offer combined fellowship and residency programs to outstanding candidates.</a:t>
            </a:r>
          </a:p>
          <a:p>
            <a:pPr marL="1257300" lvl="3" indent="-342900" algn="l">
              <a:spcBef>
                <a:spcPts val="600"/>
              </a:spcBef>
              <a:spcAft>
                <a:spcPts val="600"/>
              </a:spcAft>
              <a:buFont typeface="Arial" pitchFamily="34" charset="0"/>
              <a:buChar char="•"/>
            </a:pPr>
            <a:r>
              <a:rPr lang="en-US" sz="1400" dirty="0"/>
              <a:t>Secure funding to support research time.</a:t>
            </a:r>
          </a:p>
        </p:txBody>
      </p:sp>
      <p:sp>
        <p:nvSpPr>
          <p:cNvPr id="13" name="Text Box 11"/>
          <p:cNvSpPr txBox="1">
            <a:spLocks noChangeArrowheads="1"/>
          </p:cNvSpPr>
          <p:nvPr/>
        </p:nvSpPr>
        <p:spPr bwMode="auto">
          <a:xfrm>
            <a:off x="130636" y="633447"/>
            <a:ext cx="8865446" cy="584769"/>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square" lIns="91434" tIns="45717" rIns="91434" bIns="45717">
            <a:spAutoFit/>
          </a:bodyPr>
          <a:lstStyle/>
          <a:p>
            <a:pPr algn="l" fontAlgn="ctr">
              <a:tabLst/>
            </a:pPr>
            <a:r>
              <a:rPr lang="en-US" sz="1600" b="1" u="sng" dirty="0" smtClean="0">
                <a:solidFill>
                  <a:schemeClr val="bg1"/>
                </a:solidFill>
                <a:effectLst>
                  <a:outerShdw blurRad="38100" dist="38100" dir="2700000" algn="tl">
                    <a:srgbClr val="000000">
                      <a:alpha val="43137"/>
                    </a:srgbClr>
                  </a:outerShdw>
                </a:effectLst>
                <a:latin typeface="Arial" pitchFamily="34" charset="0"/>
                <a:cs typeface="Arial" pitchFamily="34" charset="0"/>
              </a:rPr>
              <a:t>Goal 2</a:t>
            </a:r>
            <a:r>
              <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rPr>
              <a:t>: </a:t>
            </a:r>
            <a:r>
              <a:rPr lang="en-US" sz="1600" b="1" dirty="0" smtClean="0">
                <a:solidFill>
                  <a:schemeClr val="bg1"/>
                </a:solidFill>
                <a:latin typeface="Arial" pitchFamily="34" charset="0"/>
                <a:cs typeface="Arial" pitchFamily="34" charset="0"/>
              </a:rPr>
              <a:t>Improve </a:t>
            </a:r>
            <a:r>
              <a:rPr lang="en-US" sz="1600" b="1" dirty="0">
                <a:solidFill>
                  <a:schemeClr val="bg1"/>
                </a:solidFill>
                <a:latin typeface="Arial" pitchFamily="34" charset="0"/>
                <a:cs typeface="Arial" pitchFamily="34" charset="0"/>
              </a:rPr>
              <a:t>the quality and reputation of the residency and fellowship training programs in order to attract and retain the best candidates.</a:t>
            </a:r>
          </a:p>
        </p:txBody>
      </p:sp>
    </p:spTree>
    <p:extLst>
      <p:ext uri="{BB962C8B-B14F-4D97-AF65-F5344CB8AC3E}">
        <p14:creationId xmlns:p14="http://schemas.microsoft.com/office/powerpoint/2010/main" val="3760741211"/>
      </p:ext>
    </p:extLst>
  </p:cSld>
  <p:clrMapOvr>
    <a:masterClrMapping/>
  </p:clrMapOvr>
  <p:transition spd="slow"/>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5" name="AutoShape 6"/>
          <p:cNvSpPr>
            <a:spLocks noChangeArrowheads="1"/>
          </p:cNvSpPr>
          <p:nvPr/>
        </p:nvSpPr>
        <p:spPr bwMode="auto">
          <a:xfrm>
            <a:off x="95250" y="1349797"/>
            <a:ext cx="1673225" cy="504825"/>
          </a:xfrm>
          <a:prstGeom prst="homePlate">
            <a:avLst>
              <a:gd name="adj" fmla="val 98636"/>
            </a:avLst>
          </a:prstGeom>
          <a:solidFill>
            <a:schemeClr val="tx1"/>
          </a:solidFill>
          <a:ln w="9525">
            <a:solidFill>
              <a:schemeClr val="tx1"/>
            </a:solidFill>
            <a:miter lim="800000"/>
            <a:headEnd/>
            <a:tailEnd/>
          </a:ln>
        </p:spPr>
        <p:txBody>
          <a:bodyPr wrap="none" anchor="ctr"/>
          <a:lstStyle/>
          <a:p>
            <a:r>
              <a:rPr lang="en-US" sz="1600" b="1" i="1" dirty="0">
                <a:solidFill>
                  <a:schemeClr val="bg1"/>
                </a:solidFill>
              </a:rPr>
              <a:t>Strategy </a:t>
            </a:r>
            <a:r>
              <a:rPr lang="en-US" sz="1600" b="1" i="1" dirty="0" smtClean="0">
                <a:solidFill>
                  <a:schemeClr val="bg1"/>
                </a:solidFill>
              </a:rPr>
              <a:t>2.2</a:t>
            </a:r>
            <a:endParaRPr lang="en-US" sz="1600" b="1" i="1" dirty="0">
              <a:solidFill>
                <a:schemeClr val="bg1"/>
              </a:solidFill>
            </a:endParaRPr>
          </a:p>
        </p:txBody>
      </p:sp>
      <p:sp>
        <p:nvSpPr>
          <p:cNvPr id="8" name="Text Box 8"/>
          <p:cNvSpPr txBox="1">
            <a:spLocks noChangeArrowheads="1"/>
          </p:cNvSpPr>
          <p:nvPr/>
        </p:nvSpPr>
        <p:spPr bwMode="auto">
          <a:xfrm>
            <a:off x="1838044" y="1334456"/>
            <a:ext cx="7158038" cy="584775"/>
          </a:xfrm>
          <a:prstGeom prst="rect">
            <a:avLst/>
          </a:prstGeom>
          <a:solidFill>
            <a:schemeClr val="bg2"/>
          </a:solidFill>
          <a:ln w="9525">
            <a:solidFill>
              <a:schemeClr val="tx1"/>
            </a:solidFill>
            <a:miter lim="800000"/>
            <a:headEnd/>
            <a:tailEnd/>
          </a:ln>
          <a:effectLst>
            <a:outerShdw blurRad="50800" dist="38100" dir="5400000" algn="t" rotWithShape="0">
              <a:prstClr val="black">
                <a:alpha val="40000"/>
              </a:prstClr>
            </a:outerShdw>
          </a:effectLst>
        </p:spPr>
        <p:txBody>
          <a:bodyPr>
            <a:spAutoFit/>
          </a:bodyPr>
          <a:lstStyle/>
          <a:p>
            <a:pPr algn="l"/>
            <a:r>
              <a:rPr lang="en-US" sz="1600" b="1" dirty="0"/>
              <a:t>Recruit and retain outstanding candidates for residency and fellowship programs. </a:t>
            </a:r>
            <a:r>
              <a:rPr lang="en-US" sz="1600" b="1" i="1" dirty="0" smtClean="0"/>
              <a:t>(cont’d)</a:t>
            </a:r>
            <a:endParaRPr lang="en-US" sz="1600" b="1" i="1" dirty="0"/>
          </a:p>
        </p:txBody>
      </p:sp>
      <p:sp>
        <p:nvSpPr>
          <p:cNvPr id="6" name="TextBox 5"/>
          <p:cNvSpPr txBox="1">
            <a:spLocks noChangeArrowheads="1"/>
          </p:cNvSpPr>
          <p:nvPr/>
        </p:nvSpPr>
        <p:spPr bwMode="auto">
          <a:xfrm>
            <a:off x="288871" y="1959204"/>
            <a:ext cx="8707211" cy="4021101"/>
          </a:xfrm>
          <a:prstGeom prst="rect">
            <a:avLst/>
          </a:prstGeom>
          <a:noFill/>
          <a:ln w="9525">
            <a:noFill/>
            <a:miter lim="800000"/>
            <a:headEnd/>
            <a:tailEnd/>
          </a:ln>
        </p:spPr>
        <p:txBody>
          <a:bodyPr wrap="square">
            <a:spAutoFit/>
          </a:bodyPr>
          <a:lstStyle/>
          <a:p>
            <a:pPr marL="342900" indent="-342900" algn="l">
              <a:spcAft>
                <a:spcPts val="0"/>
              </a:spcAft>
            </a:pPr>
            <a:r>
              <a:rPr lang="en-US" sz="1400" b="1" u="sng" dirty="0" smtClean="0"/>
              <a:t>Preliminary Tactics</a:t>
            </a:r>
            <a:r>
              <a:rPr lang="en-US" sz="1400" dirty="0" smtClean="0"/>
              <a:t>:</a:t>
            </a:r>
          </a:p>
          <a:p>
            <a:pPr marL="342900" indent="-342900" algn="l">
              <a:spcAft>
                <a:spcPts val="0"/>
              </a:spcAft>
            </a:pPr>
            <a:endParaRPr lang="en-US" sz="1000" dirty="0"/>
          </a:p>
          <a:p>
            <a:pPr marL="342900" lvl="1" indent="-342900" algn="l">
              <a:spcBef>
                <a:spcPts val="600"/>
              </a:spcBef>
              <a:spcAft>
                <a:spcPts val="600"/>
              </a:spcAft>
              <a:buFont typeface="+mj-lt"/>
              <a:buAutoNum type="alphaLcPeriod" startAt="4"/>
            </a:pPr>
            <a:r>
              <a:rPr lang="en-US" sz="1400" b="1" dirty="0" smtClean="0"/>
              <a:t>Restructure </a:t>
            </a:r>
            <a:r>
              <a:rPr lang="en-US" sz="1400" b="1" dirty="0"/>
              <a:t>the resident </a:t>
            </a:r>
            <a:r>
              <a:rPr lang="en-US" sz="1400" b="1" dirty="0" smtClean="0"/>
              <a:t>recruitment </a:t>
            </a:r>
            <a:r>
              <a:rPr lang="en-US" sz="1400" b="1" dirty="0"/>
              <a:t>and interview process. </a:t>
            </a:r>
          </a:p>
          <a:p>
            <a:pPr marL="857250" lvl="2" indent="-400050" algn="l">
              <a:lnSpc>
                <a:spcPct val="115000"/>
              </a:lnSpc>
              <a:spcBef>
                <a:spcPts val="400"/>
              </a:spcBef>
              <a:spcAft>
                <a:spcPts val="400"/>
              </a:spcAft>
              <a:buFont typeface="+mj-lt"/>
              <a:buAutoNum type="romanLcPeriod"/>
            </a:pPr>
            <a:r>
              <a:rPr lang="en-US" sz="1400" dirty="0"/>
              <a:t>Complete departmental web redesign project and update regularly.</a:t>
            </a:r>
          </a:p>
          <a:p>
            <a:pPr marL="857250" lvl="2" indent="-400050" algn="l">
              <a:lnSpc>
                <a:spcPct val="115000"/>
              </a:lnSpc>
              <a:spcBef>
                <a:spcPts val="400"/>
              </a:spcBef>
              <a:spcAft>
                <a:spcPts val="400"/>
              </a:spcAft>
              <a:buFont typeface="+mj-lt"/>
              <a:buAutoNum type="romanLcPeriod"/>
            </a:pPr>
            <a:r>
              <a:rPr lang="en-US" sz="1400" dirty="0"/>
              <a:t>Canvas current residents for likes/dislikes of existing interview schedule.</a:t>
            </a:r>
          </a:p>
          <a:p>
            <a:pPr marL="857250" lvl="2" indent="-400050" algn="l">
              <a:lnSpc>
                <a:spcPct val="115000"/>
              </a:lnSpc>
              <a:spcBef>
                <a:spcPts val="400"/>
              </a:spcBef>
              <a:spcAft>
                <a:spcPts val="400"/>
              </a:spcAft>
              <a:buFont typeface="+mj-lt"/>
              <a:buAutoNum type="romanLcPeriod"/>
            </a:pPr>
            <a:r>
              <a:rPr lang="en-US" sz="1400" dirty="0"/>
              <a:t>Restructure the interview schedule for prospective residents.        </a:t>
            </a:r>
          </a:p>
          <a:p>
            <a:pPr marL="1257300" lvl="3" indent="-342900" algn="l">
              <a:spcBef>
                <a:spcPts val="600"/>
              </a:spcBef>
              <a:spcAft>
                <a:spcPts val="600"/>
              </a:spcAft>
              <a:buFont typeface="Arial" pitchFamily="34" charset="0"/>
              <a:buChar char="•"/>
            </a:pPr>
            <a:r>
              <a:rPr lang="en-US" sz="1400" dirty="0"/>
              <a:t>Include tours of all major teaching hospitals and Buffalo.</a:t>
            </a:r>
          </a:p>
          <a:p>
            <a:pPr marL="1257300" lvl="3" indent="-342900" algn="l">
              <a:spcBef>
                <a:spcPts val="600"/>
              </a:spcBef>
              <a:spcAft>
                <a:spcPts val="600"/>
              </a:spcAft>
              <a:buFont typeface="Arial" pitchFamily="34" charset="0"/>
              <a:buChar char="•"/>
            </a:pPr>
            <a:r>
              <a:rPr lang="en-US" sz="1400" dirty="0"/>
              <a:t>Describe new master clinician and clinician researcher tracks; develop brochures, etc.</a:t>
            </a:r>
          </a:p>
          <a:p>
            <a:pPr marL="1257300" lvl="3" indent="-342900" algn="l">
              <a:spcBef>
                <a:spcPts val="600"/>
              </a:spcBef>
              <a:spcAft>
                <a:spcPts val="600"/>
              </a:spcAft>
              <a:buFont typeface="Arial" pitchFamily="34" charset="0"/>
              <a:buChar char="•"/>
            </a:pPr>
            <a:r>
              <a:rPr lang="en-US" sz="1400" dirty="0"/>
              <a:t>Resolve scheduling conflicts of simultaneous division and general medicine interviews. </a:t>
            </a:r>
          </a:p>
          <a:p>
            <a:pPr marL="342900" lvl="1" indent="-342900" algn="l">
              <a:spcBef>
                <a:spcPts val="600"/>
              </a:spcBef>
              <a:spcAft>
                <a:spcPts val="600"/>
              </a:spcAft>
              <a:buFont typeface="+mj-lt"/>
              <a:buAutoNum type="alphaLcPeriod" startAt="4"/>
            </a:pPr>
            <a:r>
              <a:rPr lang="en-US" sz="1400" b="1" dirty="0"/>
              <a:t>Use social media to attract residents</a:t>
            </a:r>
            <a:r>
              <a:rPr lang="en-US" sz="1400" b="1" dirty="0" smtClean="0"/>
              <a:t>.</a:t>
            </a:r>
          </a:p>
          <a:p>
            <a:pPr marL="342900" lvl="1" indent="-342900" algn="l">
              <a:spcBef>
                <a:spcPts val="600"/>
              </a:spcBef>
              <a:spcAft>
                <a:spcPts val="600"/>
              </a:spcAft>
              <a:buFont typeface="+mj-lt"/>
              <a:buAutoNum type="alphaLcPeriod" startAt="4"/>
            </a:pPr>
            <a:r>
              <a:rPr lang="en-US" sz="1400" b="1" dirty="0"/>
              <a:t>Strengthen interactions with Caribbean and Osteopathic </a:t>
            </a:r>
            <a:r>
              <a:rPr lang="en-US" sz="1400" b="1" dirty="0" smtClean="0"/>
              <a:t>schools.</a:t>
            </a:r>
            <a:endParaRPr lang="en-US" sz="1400" b="1" dirty="0"/>
          </a:p>
          <a:p>
            <a:pPr marL="342900" lvl="1" indent="-342900" algn="l">
              <a:spcBef>
                <a:spcPts val="600"/>
              </a:spcBef>
              <a:spcAft>
                <a:spcPts val="600"/>
              </a:spcAft>
              <a:buFont typeface="+mj-lt"/>
              <a:buAutoNum type="alphaLcPeriod" startAt="4"/>
            </a:pPr>
            <a:r>
              <a:rPr lang="en-US" sz="1400" b="1" dirty="0" smtClean="0"/>
              <a:t>Create </a:t>
            </a:r>
            <a:r>
              <a:rPr lang="en-US" sz="1400" b="1" dirty="0"/>
              <a:t>community medicine and international medicine experiences in the </a:t>
            </a:r>
            <a:r>
              <a:rPr lang="en-US" sz="1400" b="1" dirty="0" smtClean="0"/>
              <a:t>program.</a:t>
            </a:r>
            <a:endParaRPr lang="en-US" sz="1400" b="1" dirty="0"/>
          </a:p>
        </p:txBody>
      </p:sp>
      <p:sp>
        <p:nvSpPr>
          <p:cNvPr id="13" name="Text Box 11"/>
          <p:cNvSpPr txBox="1">
            <a:spLocks noChangeArrowheads="1"/>
          </p:cNvSpPr>
          <p:nvPr/>
        </p:nvSpPr>
        <p:spPr bwMode="auto">
          <a:xfrm>
            <a:off x="130636" y="633447"/>
            <a:ext cx="8865446" cy="584769"/>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square" lIns="91434" tIns="45717" rIns="91434" bIns="45717">
            <a:spAutoFit/>
          </a:bodyPr>
          <a:lstStyle/>
          <a:p>
            <a:pPr algn="l" fontAlgn="ctr">
              <a:tabLst/>
            </a:pPr>
            <a:r>
              <a:rPr lang="en-US" sz="1600" b="1" u="sng" dirty="0" smtClean="0">
                <a:solidFill>
                  <a:schemeClr val="bg1"/>
                </a:solidFill>
                <a:effectLst>
                  <a:outerShdw blurRad="38100" dist="38100" dir="2700000" algn="tl">
                    <a:srgbClr val="000000">
                      <a:alpha val="43137"/>
                    </a:srgbClr>
                  </a:outerShdw>
                </a:effectLst>
                <a:latin typeface="Arial" pitchFamily="34" charset="0"/>
                <a:cs typeface="Arial" pitchFamily="34" charset="0"/>
              </a:rPr>
              <a:t>Goal 2</a:t>
            </a:r>
            <a:r>
              <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rPr>
              <a:t>: </a:t>
            </a:r>
            <a:r>
              <a:rPr lang="en-US" sz="1600" b="1" dirty="0" smtClean="0">
                <a:solidFill>
                  <a:schemeClr val="bg1"/>
                </a:solidFill>
                <a:latin typeface="Arial" pitchFamily="34" charset="0"/>
                <a:cs typeface="Arial" pitchFamily="34" charset="0"/>
              </a:rPr>
              <a:t>Improve </a:t>
            </a:r>
            <a:r>
              <a:rPr lang="en-US" sz="1600" b="1" dirty="0">
                <a:solidFill>
                  <a:schemeClr val="bg1"/>
                </a:solidFill>
                <a:latin typeface="Arial" pitchFamily="34" charset="0"/>
                <a:cs typeface="Arial" pitchFamily="34" charset="0"/>
              </a:rPr>
              <a:t>the quality and reputation of the residency and fellowship training programs in order to attract and retain the best candidates.</a:t>
            </a:r>
          </a:p>
        </p:txBody>
      </p:sp>
    </p:spTree>
    <p:extLst>
      <p:ext uri="{BB962C8B-B14F-4D97-AF65-F5344CB8AC3E}">
        <p14:creationId xmlns:p14="http://schemas.microsoft.com/office/powerpoint/2010/main" val="2691999456"/>
      </p:ext>
    </p:extLst>
  </p:cSld>
  <p:clrMapOvr>
    <a:masterClrMapping/>
  </p:clrMapOvr>
  <p:transition spd="slow"/>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5" name="AutoShape 6"/>
          <p:cNvSpPr>
            <a:spLocks noChangeArrowheads="1"/>
          </p:cNvSpPr>
          <p:nvPr/>
        </p:nvSpPr>
        <p:spPr bwMode="auto">
          <a:xfrm>
            <a:off x="95250" y="1293525"/>
            <a:ext cx="1673225" cy="504825"/>
          </a:xfrm>
          <a:prstGeom prst="homePlate">
            <a:avLst>
              <a:gd name="adj" fmla="val 98636"/>
            </a:avLst>
          </a:prstGeom>
          <a:solidFill>
            <a:schemeClr val="tx1"/>
          </a:solidFill>
          <a:ln w="9525">
            <a:solidFill>
              <a:schemeClr val="tx1"/>
            </a:solidFill>
            <a:miter lim="800000"/>
            <a:headEnd/>
            <a:tailEnd/>
          </a:ln>
        </p:spPr>
        <p:txBody>
          <a:bodyPr wrap="none" anchor="ctr"/>
          <a:lstStyle/>
          <a:p>
            <a:r>
              <a:rPr lang="en-US" sz="1600" b="1" i="1" dirty="0">
                <a:solidFill>
                  <a:schemeClr val="bg1"/>
                </a:solidFill>
              </a:rPr>
              <a:t>Strategy </a:t>
            </a:r>
            <a:r>
              <a:rPr lang="en-US" sz="1600" b="1" i="1" dirty="0" smtClean="0">
                <a:solidFill>
                  <a:schemeClr val="bg1"/>
                </a:solidFill>
              </a:rPr>
              <a:t>2.3</a:t>
            </a:r>
            <a:endParaRPr lang="en-US" sz="1600" b="1" i="1" dirty="0">
              <a:solidFill>
                <a:schemeClr val="bg1"/>
              </a:solidFill>
            </a:endParaRPr>
          </a:p>
        </p:txBody>
      </p:sp>
      <p:sp>
        <p:nvSpPr>
          <p:cNvPr id="8" name="Text Box 8"/>
          <p:cNvSpPr txBox="1">
            <a:spLocks noChangeArrowheads="1"/>
          </p:cNvSpPr>
          <p:nvPr/>
        </p:nvSpPr>
        <p:spPr bwMode="auto">
          <a:xfrm>
            <a:off x="1838044" y="1278184"/>
            <a:ext cx="7158038" cy="584775"/>
          </a:xfrm>
          <a:prstGeom prst="rect">
            <a:avLst/>
          </a:prstGeom>
          <a:solidFill>
            <a:schemeClr val="bg2"/>
          </a:solidFill>
          <a:ln w="9525">
            <a:solidFill>
              <a:schemeClr val="tx1"/>
            </a:solidFill>
            <a:miter lim="800000"/>
            <a:headEnd/>
            <a:tailEnd/>
          </a:ln>
          <a:effectLst>
            <a:outerShdw blurRad="50800" dist="38100" dir="5400000" algn="t" rotWithShape="0">
              <a:prstClr val="black">
                <a:alpha val="40000"/>
              </a:prstClr>
            </a:outerShdw>
          </a:effectLst>
        </p:spPr>
        <p:txBody>
          <a:bodyPr>
            <a:spAutoFit/>
          </a:bodyPr>
          <a:lstStyle/>
          <a:p>
            <a:pPr lvl="0" algn="l">
              <a:defRPr/>
            </a:pPr>
            <a:r>
              <a:rPr lang="en-US" sz="1600" b="1" dirty="0"/>
              <a:t>Create innovative educational programs for developing </a:t>
            </a:r>
            <a:r>
              <a:rPr lang="en-US" sz="1600" b="1" dirty="0" smtClean="0"/>
              <a:t>master clinicians </a:t>
            </a:r>
            <a:r>
              <a:rPr lang="en-US" sz="1600" b="1" dirty="0"/>
              <a:t>and clinician researchers of the future.</a:t>
            </a:r>
          </a:p>
        </p:txBody>
      </p:sp>
      <p:sp>
        <p:nvSpPr>
          <p:cNvPr id="6" name="TextBox 5"/>
          <p:cNvSpPr txBox="1">
            <a:spLocks noChangeArrowheads="1"/>
          </p:cNvSpPr>
          <p:nvPr/>
        </p:nvSpPr>
        <p:spPr bwMode="auto">
          <a:xfrm>
            <a:off x="288871" y="1917000"/>
            <a:ext cx="8707211" cy="4201150"/>
          </a:xfrm>
          <a:prstGeom prst="rect">
            <a:avLst/>
          </a:prstGeom>
          <a:noFill/>
          <a:ln w="9525">
            <a:noFill/>
            <a:miter lim="800000"/>
            <a:headEnd/>
            <a:tailEnd/>
          </a:ln>
        </p:spPr>
        <p:txBody>
          <a:bodyPr wrap="square">
            <a:spAutoFit/>
          </a:bodyPr>
          <a:lstStyle/>
          <a:p>
            <a:pPr marL="342900" indent="-342900" algn="l">
              <a:spcAft>
                <a:spcPts val="0"/>
              </a:spcAft>
            </a:pPr>
            <a:r>
              <a:rPr lang="en-US" sz="1400" b="1" u="sng" dirty="0" smtClean="0"/>
              <a:t>Preliminary Tactics</a:t>
            </a:r>
            <a:r>
              <a:rPr lang="en-US" sz="1400" dirty="0" smtClean="0"/>
              <a:t>:</a:t>
            </a:r>
          </a:p>
          <a:p>
            <a:pPr marL="342900" lvl="1" indent="-342900" algn="l">
              <a:spcBef>
                <a:spcPts val="600"/>
              </a:spcBef>
              <a:spcAft>
                <a:spcPts val="600"/>
              </a:spcAft>
              <a:buFont typeface="+mj-lt"/>
              <a:buAutoNum type="alphaLcPeriod"/>
            </a:pPr>
            <a:r>
              <a:rPr lang="en-US" sz="1400" b="1" dirty="0" smtClean="0"/>
              <a:t>Track </a:t>
            </a:r>
            <a:r>
              <a:rPr lang="en-US" sz="1400" b="1" dirty="0"/>
              <a:t>I:  Master Clinician</a:t>
            </a:r>
          </a:p>
          <a:p>
            <a:pPr marL="857250" lvl="2" indent="-400050" algn="l">
              <a:spcBef>
                <a:spcPts val="600"/>
              </a:spcBef>
              <a:spcAft>
                <a:spcPts val="600"/>
              </a:spcAft>
              <a:buFont typeface="+mj-lt"/>
              <a:buAutoNum type="romanLcPeriod"/>
            </a:pPr>
            <a:r>
              <a:rPr lang="en-US" sz="1400" dirty="0"/>
              <a:t>Develop a curriculum for master clinicians to emphasize broad-based clinical skills in outpatient and inpatient medicine</a:t>
            </a:r>
            <a:r>
              <a:rPr lang="en-US" sz="1400" dirty="0" smtClean="0">
                <a:solidFill>
                  <a:srgbClr val="C9FF2F"/>
                </a:solidFill>
                <a:effectLst>
                  <a:outerShdw blurRad="38100" dist="38100" dir="2700000" algn="tl">
                    <a:srgbClr val="000000">
                      <a:alpha val="43137"/>
                    </a:srgbClr>
                  </a:outerShdw>
                </a:effectLst>
              </a:rPr>
              <a:t>.</a:t>
            </a:r>
          </a:p>
          <a:p>
            <a:pPr marL="857250" lvl="2" indent="-400050" algn="l">
              <a:spcBef>
                <a:spcPts val="600"/>
              </a:spcBef>
              <a:spcAft>
                <a:spcPts val="600"/>
              </a:spcAft>
              <a:buFont typeface="+mj-lt"/>
              <a:buAutoNum type="romanLcPeriod"/>
            </a:pPr>
            <a:r>
              <a:rPr lang="en-US" sz="1400" dirty="0" smtClean="0"/>
              <a:t>Build </a:t>
            </a:r>
            <a:r>
              <a:rPr lang="en-US" sz="1400" dirty="0"/>
              <a:t>the ambulatory training experience around the patient-centered medical home instead of hospital-based clinics.</a:t>
            </a:r>
          </a:p>
          <a:p>
            <a:pPr marL="857250" lvl="2" indent="-400050" algn="l">
              <a:spcBef>
                <a:spcPts val="600"/>
              </a:spcBef>
              <a:spcAft>
                <a:spcPts val="600"/>
              </a:spcAft>
              <a:buFont typeface="+mj-lt"/>
              <a:buAutoNum type="romanLcPeriod"/>
            </a:pPr>
            <a:r>
              <a:rPr lang="en-US" sz="1400" dirty="0" smtClean="0"/>
              <a:t>Evaluate </a:t>
            </a:r>
            <a:r>
              <a:rPr lang="en-US" sz="1400" dirty="0"/>
              <a:t>existing models of successful master clinician residency </a:t>
            </a:r>
            <a:r>
              <a:rPr lang="en-US" sz="1400" dirty="0" smtClean="0"/>
              <a:t>programs ( e.g., University of Rochester Medical Center).</a:t>
            </a:r>
            <a:endParaRPr lang="en-US" sz="1400" dirty="0"/>
          </a:p>
          <a:p>
            <a:pPr marL="857250" lvl="2" indent="-400050" algn="l">
              <a:spcBef>
                <a:spcPts val="600"/>
              </a:spcBef>
              <a:spcAft>
                <a:spcPts val="600"/>
              </a:spcAft>
              <a:buFont typeface="+mj-lt"/>
              <a:buAutoNum type="romanLcPeriod"/>
            </a:pPr>
            <a:r>
              <a:rPr lang="en-US" sz="1400" dirty="0"/>
              <a:t>Match individual residents with faculty mentors.</a:t>
            </a:r>
          </a:p>
          <a:p>
            <a:pPr marL="857250" lvl="2" indent="-400050" algn="l">
              <a:spcBef>
                <a:spcPts val="600"/>
              </a:spcBef>
              <a:spcAft>
                <a:spcPts val="600"/>
              </a:spcAft>
              <a:buFont typeface="+mj-lt"/>
              <a:buAutoNum type="romanLcPeriod"/>
            </a:pPr>
            <a:r>
              <a:rPr lang="en-US" sz="1400" dirty="0"/>
              <a:t>Provide development opportunities to ensure that faculty are prepared to facilitate the master clinician track.</a:t>
            </a:r>
          </a:p>
          <a:p>
            <a:pPr marL="1314450" lvl="3" indent="-400050" algn="l">
              <a:spcBef>
                <a:spcPts val="600"/>
              </a:spcBef>
              <a:spcAft>
                <a:spcPts val="600"/>
              </a:spcAft>
              <a:buFont typeface="Arial" pitchFamily="34" charset="0"/>
              <a:buChar char="•"/>
            </a:pPr>
            <a:endParaRPr lang="en-US" sz="1400" dirty="0" smtClean="0"/>
          </a:p>
          <a:p>
            <a:pPr marL="1314450" lvl="3" indent="-400050" algn="l">
              <a:spcBef>
                <a:spcPts val="600"/>
              </a:spcBef>
              <a:spcAft>
                <a:spcPts val="600"/>
              </a:spcAft>
              <a:buFont typeface="Arial" pitchFamily="34" charset="0"/>
              <a:buChar char="•"/>
            </a:pPr>
            <a:endParaRPr lang="en-US" sz="1400" dirty="0"/>
          </a:p>
        </p:txBody>
      </p:sp>
      <p:sp>
        <p:nvSpPr>
          <p:cNvPr id="13" name="Text Box 11"/>
          <p:cNvSpPr txBox="1">
            <a:spLocks noChangeArrowheads="1"/>
          </p:cNvSpPr>
          <p:nvPr/>
        </p:nvSpPr>
        <p:spPr bwMode="auto">
          <a:xfrm>
            <a:off x="130636" y="591243"/>
            <a:ext cx="8865446" cy="584769"/>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square" lIns="91434" tIns="45717" rIns="91434" bIns="45717">
            <a:spAutoFit/>
          </a:bodyPr>
          <a:lstStyle/>
          <a:p>
            <a:pPr algn="l" fontAlgn="ctr">
              <a:tabLst/>
            </a:pPr>
            <a:r>
              <a:rPr lang="en-US" sz="1600" b="1" u="sng" dirty="0" smtClean="0">
                <a:solidFill>
                  <a:schemeClr val="bg1"/>
                </a:solidFill>
                <a:effectLst>
                  <a:outerShdw blurRad="38100" dist="38100" dir="2700000" algn="tl">
                    <a:srgbClr val="000000">
                      <a:alpha val="43137"/>
                    </a:srgbClr>
                  </a:outerShdw>
                </a:effectLst>
                <a:latin typeface="Arial" pitchFamily="34" charset="0"/>
                <a:cs typeface="Arial" pitchFamily="34" charset="0"/>
              </a:rPr>
              <a:t>Goal 2</a:t>
            </a:r>
            <a:r>
              <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rPr>
              <a:t>: </a:t>
            </a:r>
            <a:r>
              <a:rPr lang="en-US" sz="1600" b="1" dirty="0" smtClean="0">
                <a:solidFill>
                  <a:schemeClr val="bg1"/>
                </a:solidFill>
                <a:latin typeface="Arial" pitchFamily="34" charset="0"/>
                <a:cs typeface="Arial" pitchFamily="34" charset="0"/>
              </a:rPr>
              <a:t>Improve </a:t>
            </a:r>
            <a:r>
              <a:rPr lang="en-US" sz="1600" b="1" dirty="0">
                <a:solidFill>
                  <a:schemeClr val="bg1"/>
                </a:solidFill>
                <a:latin typeface="Arial" pitchFamily="34" charset="0"/>
                <a:cs typeface="Arial" pitchFamily="34" charset="0"/>
              </a:rPr>
              <a:t>the quality and reputation of the residency and fellowship training programs in order to attract and retain the best candidates.</a:t>
            </a:r>
          </a:p>
        </p:txBody>
      </p:sp>
    </p:spTree>
    <p:extLst>
      <p:ext uri="{BB962C8B-B14F-4D97-AF65-F5344CB8AC3E}">
        <p14:creationId xmlns:p14="http://schemas.microsoft.com/office/powerpoint/2010/main" val="1884023991"/>
      </p:ext>
    </p:extLst>
  </p:cSld>
  <p:clrMapOvr>
    <a:masterClrMapping/>
  </p:clrMapOvr>
  <p:transition spd="slow"/>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5" name="AutoShape 6"/>
          <p:cNvSpPr>
            <a:spLocks noChangeArrowheads="1"/>
          </p:cNvSpPr>
          <p:nvPr/>
        </p:nvSpPr>
        <p:spPr bwMode="auto">
          <a:xfrm>
            <a:off x="95250" y="1293525"/>
            <a:ext cx="1673225" cy="504825"/>
          </a:xfrm>
          <a:prstGeom prst="homePlate">
            <a:avLst>
              <a:gd name="adj" fmla="val 98636"/>
            </a:avLst>
          </a:prstGeom>
          <a:solidFill>
            <a:schemeClr val="tx1"/>
          </a:solidFill>
          <a:ln w="9525">
            <a:solidFill>
              <a:schemeClr val="tx1"/>
            </a:solidFill>
            <a:miter lim="800000"/>
            <a:headEnd/>
            <a:tailEnd/>
          </a:ln>
        </p:spPr>
        <p:txBody>
          <a:bodyPr wrap="none" anchor="ctr"/>
          <a:lstStyle/>
          <a:p>
            <a:r>
              <a:rPr lang="en-US" sz="1600" b="1" i="1" dirty="0">
                <a:solidFill>
                  <a:schemeClr val="bg1"/>
                </a:solidFill>
              </a:rPr>
              <a:t>Strategy </a:t>
            </a:r>
            <a:r>
              <a:rPr lang="en-US" sz="1600" b="1" i="1" dirty="0" smtClean="0">
                <a:solidFill>
                  <a:schemeClr val="bg1"/>
                </a:solidFill>
              </a:rPr>
              <a:t>2.3</a:t>
            </a:r>
            <a:endParaRPr lang="en-US" sz="1600" b="1" i="1" dirty="0">
              <a:solidFill>
                <a:schemeClr val="bg1"/>
              </a:solidFill>
            </a:endParaRPr>
          </a:p>
        </p:txBody>
      </p:sp>
      <p:sp>
        <p:nvSpPr>
          <p:cNvPr id="8" name="Text Box 8"/>
          <p:cNvSpPr txBox="1">
            <a:spLocks noChangeArrowheads="1"/>
          </p:cNvSpPr>
          <p:nvPr/>
        </p:nvSpPr>
        <p:spPr bwMode="auto">
          <a:xfrm>
            <a:off x="1838044" y="1278184"/>
            <a:ext cx="7158038" cy="584775"/>
          </a:xfrm>
          <a:prstGeom prst="rect">
            <a:avLst/>
          </a:prstGeom>
          <a:solidFill>
            <a:schemeClr val="bg2"/>
          </a:solidFill>
          <a:ln w="9525">
            <a:solidFill>
              <a:schemeClr val="tx1"/>
            </a:solidFill>
            <a:miter lim="800000"/>
            <a:headEnd/>
            <a:tailEnd/>
          </a:ln>
          <a:effectLst>
            <a:outerShdw blurRad="50800" dist="38100" dir="5400000" algn="t" rotWithShape="0">
              <a:prstClr val="black">
                <a:alpha val="40000"/>
              </a:prstClr>
            </a:outerShdw>
          </a:effectLst>
        </p:spPr>
        <p:txBody>
          <a:bodyPr>
            <a:spAutoFit/>
          </a:bodyPr>
          <a:lstStyle/>
          <a:p>
            <a:pPr algn="l"/>
            <a:r>
              <a:rPr lang="en-US" sz="1600" b="1" dirty="0"/>
              <a:t>Create innovative educational programs for developing master clinicians and clinician researchers of the future</a:t>
            </a:r>
            <a:r>
              <a:rPr lang="en-US" sz="1600" b="1" dirty="0" smtClean="0"/>
              <a:t>. </a:t>
            </a:r>
            <a:r>
              <a:rPr lang="en-US" sz="1600" i="1" dirty="0" smtClean="0"/>
              <a:t>(cont’d)</a:t>
            </a:r>
            <a:endParaRPr lang="en-US" sz="1600" i="1" dirty="0"/>
          </a:p>
        </p:txBody>
      </p:sp>
      <p:sp>
        <p:nvSpPr>
          <p:cNvPr id="6" name="TextBox 5"/>
          <p:cNvSpPr txBox="1">
            <a:spLocks noChangeArrowheads="1"/>
          </p:cNvSpPr>
          <p:nvPr/>
        </p:nvSpPr>
        <p:spPr bwMode="auto">
          <a:xfrm>
            <a:off x="288871" y="1917000"/>
            <a:ext cx="8707211" cy="4407360"/>
          </a:xfrm>
          <a:prstGeom prst="rect">
            <a:avLst/>
          </a:prstGeom>
          <a:noFill/>
          <a:ln w="9525">
            <a:noFill/>
            <a:miter lim="800000"/>
            <a:headEnd/>
            <a:tailEnd/>
          </a:ln>
        </p:spPr>
        <p:txBody>
          <a:bodyPr wrap="square">
            <a:spAutoFit/>
          </a:bodyPr>
          <a:lstStyle/>
          <a:p>
            <a:pPr marL="342900" indent="-342900" algn="l">
              <a:spcAft>
                <a:spcPts val="0"/>
              </a:spcAft>
            </a:pPr>
            <a:r>
              <a:rPr lang="en-US" sz="1400" b="1" u="sng" dirty="0" smtClean="0"/>
              <a:t>Preliminary Tactics</a:t>
            </a:r>
            <a:r>
              <a:rPr lang="en-US" sz="1400" dirty="0" smtClean="0"/>
              <a:t>:</a:t>
            </a:r>
          </a:p>
          <a:p>
            <a:pPr marL="342900" lvl="1" indent="-342900" algn="l">
              <a:spcBef>
                <a:spcPts val="600"/>
              </a:spcBef>
              <a:spcAft>
                <a:spcPts val="600"/>
              </a:spcAft>
              <a:buFont typeface="+mj-lt"/>
              <a:buAutoNum type="alphaLcPeriod" startAt="2"/>
            </a:pPr>
            <a:r>
              <a:rPr lang="en-US" sz="1400" b="1" dirty="0" smtClean="0"/>
              <a:t>Track </a:t>
            </a:r>
            <a:r>
              <a:rPr lang="en-US" sz="1400" b="1" dirty="0"/>
              <a:t>II: </a:t>
            </a:r>
            <a:r>
              <a:rPr lang="en-US" sz="1400" b="1" dirty="0" smtClean="0"/>
              <a:t>  Clinician Researcher </a:t>
            </a:r>
            <a:endParaRPr lang="en-US" sz="1400" b="1" dirty="0"/>
          </a:p>
          <a:p>
            <a:pPr marL="857250" lvl="2" indent="-400050" algn="l">
              <a:spcBef>
                <a:spcPts val="400"/>
              </a:spcBef>
              <a:spcAft>
                <a:spcPts val="600"/>
              </a:spcAft>
              <a:buFont typeface="+mj-lt"/>
              <a:buAutoNum type="romanLcPeriod"/>
            </a:pPr>
            <a:r>
              <a:rPr lang="en-US" sz="1400" dirty="0"/>
              <a:t>Formalize the research </a:t>
            </a:r>
            <a:r>
              <a:rPr lang="en-US" sz="1400" dirty="0" smtClean="0"/>
              <a:t>track </a:t>
            </a:r>
            <a:r>
              <a:rPr lang="en-US" sz="1400" dirty="0"/>
              <a:t>as a clearly recognized, structured offering for residents.</a:t>
            </a:r>
          </a:p>
          <a:p>
            <a:pPr marL="857250" lvl="2" indent="-400050" algn="l">
              <a:spcBef>
                <a:spcPts val="400"/>
              </a:spcBef>
              <a:spcAft>
                <a:spcPts val="600"/>
              </a:spcAft>
              <a:buFont typeface="+mj-lt"/>
              <a:buAutoNum type="romanLcPeriod"/>
            </a:pPr>
            <a:r>
              <a:rPr lang="en-US" sz="1400" dirty="0" smtClean="0"/>
              <a:t>Hold an annual department research day to highlight the research of residents and fellows.</a:t>
            </a:r>
            <a:endParaRPr lang="en-US" sz="1400" dirty="0"/>
          </a:p>
          <a:p>
            <a:pPr marL="857250" lvl="2" indent="-400050" algn="l">
              <a:spcBef>
                <a:spcPts val="400"/>
              </a:spcBef>
              <a:spcAft>
                <a:spcPts val="600"/>
              </a:spcAft>
              <a:buFont typeface="+mj-lt"/>
              <a:buAutoNum type="romanLcPeriod"/>
            </a:pPr>
            <a:r>
              <a:rPr lang="en-US" sz="1400" dirty="0" smtClean="0"/>
              <a:t>Increase </a:t>
            </a:r>
            <a:r>
              <a:rPr lang="en-US" sz="1400" dirty="0"/>
              <a:t>the number of departmental research seminars.</a:t>
            </a:r>
          </a:p>
          <a:p>
            <a:pPr marL="857250" lvl="2" indent="-400050" algn="l">
              <a:spcBef>
                <a:spcPts val="400"/>
              </a:spcBef>
              <a:spcAft>
                <a:spcPts val="600"/>
              </a:spcAft>
              <a:buFont typeface="+mj-lt"/>
              <a:buAutoNum type="romanLcPeriod"/>
            </a:pPr>
            <a:r>
              <a:rPr lang="en-US" sz="1400" dirty="0" smtClean="0"/>
              <a:t>Identify </a:t>
            </a:r>
            <a:r>
              <a:rPr lang="en-US" sz="1400" dirty="0"/>
              <a:t>faculty with active research programs to mentor trainees.</a:t>
            </a:r>
          </a:p>
          <a:p>
            <a:pPr marL="857250" lvl="2" indent="-400050" algn="l">
              <a:spcBef>
                <a:spcPts val="400"/>
              </a:spcBef>
              <a:spcAft>
                <a:spcPts val="600"/>
              </a:spcAft>
              <a:buFont typeface="+mj-lt"/>
              <a:buAutoNum type="romanLcPeriod"/>
            </a:pPr>
            <a:r>
              <a:rPr lang="en-US" sz="1400" dirty="0"/>
              <a:t>Recruit residents and fellows who are interested in research fellowships.</a:t>
            </a:r>
          </a:p>
          <a:p>
            <a:pPr marL="857250" lvl="2" indent="-400050" algn="l">
              <a:lnSpc>
                <a:spcPct val="115000"/>
              </a:lnSpc>
              <a:spcBef>
                <a:spcPts val="400"/>
              </a:spcBef>
              <a:spcAft>
                <a:spcPts val="600"/>
              </a:spcAft>
              <a:buFont typeface="+mj-lt"/>
              <a:buAutoNum type="romanLcPeriod"/>
            </a:pPr>
            <a:r>
              <a:rPr lang="en-US" sz="1400" dirty="0"/>
              <a:t>Identify new sources of </a:t>
            </a:r>
            <a:r>
              <a:rPr lang="en-US" sz="1400" dirty="0" smtClean="0"/>
              <a:t>funding </a:t>
            </a:r>
            <a:r>
              <a:rPr lang="en-US" sz="1400" dirty="0"/>
              <a:t>to support both U.S. citizen and non-citizen trainees.</a:t>
            </a:r>
          </a:p>
          <a:p>
            <a:pPr marL="1314450" lvl="3" indent="-400050" algn="l">
              <a:lnSpc>
                <a:spcPct val="115000"/>
              </a:lnSpc>
              <a:spcBef>
                <a:spcPts val="400"/>
              </a:spcBef>
              <a:spcAft>
                <a:spcPts val="600"/>
              </a:spcAft>
              <a:buFont typeface="Arial" pitchFamily="34" charset="0"/>
              <a:buChar char="•"/>
            </a:pPr>
            <a:r>
              <a:rPr lang="en-US" sz="1400" dirty="0"/>
              <a:t>Increase the number of K30 awards.</a:t>
            </a:r>
          </a:p>
          <a:p>
            <a:pPr marL="1314450" lvl="3" indent="-400050" algn="l">
              <a:lnSpc>
                <a:spcPct val="115000"/>
              </a:lnSpc>
              <a:spcBef>
                <a:spcPts val="400"/>
              </a:spcBef>
              <a:spcAft>
                <a:spcPts val="600"/>
              </a:spcAft>
              <a:buFont typeface="Arial" pitchFamily="34" charset="0"/>
              <a:buChar char="•"/>
            </a:pPr>
            <a:r>
              <a:rPr lang="en-US" sz="1400" dirty="0"/>
              <a:t>Identify potential donors.  </a:t>
            </a:r>
          </a:p>
          <a:p>
            <a:pPr marL="857250" lvl="2" indent="-400050" algn="l">
              <a:lnSpc>
                <a:spcPct val="115000"/>
              </a:lnSpc>
              <a:spcBef>
                <a:spcPts val="400"/>
              </a:spcBef>
              <a:spcAft>
                <a:spcPts val="600"/>
              </a:spcAft>
              <a:buFont typeface="+mj-lt"/>
              <a:buAutoNum type="romanLcPeriod"/>
            </a:pPr>
            <a:r>
              <a:rPr lang="en-US" sz="1400" dirty="0"/>
              <a:t>Link the clinician researcher track to the CTSA.</a:t>
            </a:r>
          </a:p>
          <a:p>
            <a:pPr marL="342900" lvl="1" indent="-342900" algn="l">
              <a:spcBef>
                <a:spcPts val="600"/>
              </a:spcBef>
              <a:spcAft>
                <a:spcPts val="600"/>
              </a:spcAft>
              <a:buFont typeface="+mj-lt"/>
              <a:buAutoNum type="alphaLcPeriod" startAt="2"/>
            </a:pPr>
            <a:r>
              <a:rPr lang="en-US" sz="1400" b="1" dirty="0" smtClean="0"/>
              <a:t>Explore </a:t>
            </a:r>
            <a:r>
              <a:rPr lang="en-US" sz="1400" b="1" dirty="0"/>
              <a:t>the development of new master’s programs or joint degrees in business </a:t>
            </a:r>
            <a:r>
              <a:rPr lang="en-US" sz="1400" b="1" dirty="0" smtClean="0"/>
              <a:t>and </a:t>
            </a:r>
            <a:r>
              <a:rPr lang="en-US" sz="1400" b="1" dirty="0"/>
              <a:t>clinical </a:t>
            </a:r>
            <a:r>
              <a:rPr lang="en-US" sz="1400" b="1" dirty="0" smtClean="0"/>
              <a:t>research to complement the existing joint program in public health. </a:t>
            </a:r>
          </a:p>
        </p:txBody>
      </p:sp>
      <p:sp>
        <p:nvSpPr>
          <p:cNvPr id="13" name="Text Box 11"/>
          <p:cNvSpPr txBox="1">
            <a:spLocks noChangeArrowheads="1"/>
          </p:cNvSpPr>
          <p:nvPr/>
        </p:nvSpPr>
        <p:spPr bwMode="auto">
          <a:xfrm>
            <a:off x="130636" y="591243"/>
            <a:ext cx="8865446" cy="584769"/>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square" lIns="91434" tIns="45717" rIns="91434" bIns="45717">
            <a:spAutoFit/>
          </a:bodyPr>
          <a:lstStyle/>
          <a:p>
            <a:pPr algn="l" fontAlgn="ctr">
              <a:tabLst/>
            </a:pPr>
            <a:r>
              <a:rPr lang="en-US" sz="1600" b="1" u="sng" dirty="0" smtClean="0">
                <a:solidFill>
                  <a:schemeClr val="bg1"/>
                </a:solidFill>
                <a:effectLst>
                  <a:outerShdw blurRad="38100" dist="38100" dir="2700000" algn="tl">
                    <a:srgbClr val="000000">
                      <a:alpha val="43137"/>
                    </a:srgbClr>
                  </a:outerShdw>
                </a:effectLst>
                <a:latin typeface="Arial" pitchFamily="34" charset="0"/>
                <a:cs typeface="Arial" pitchFamily="34" charset="0"/>
              </a:rPr>
              <a:t>Goal 2</a:t>
            </a:r>
            <a:r>
              <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rPr>
              <a:t>: </a:t>
            </a:r>
            <a:r>
              <a:rPr lang="en-US" sz="1600" b="1" dirty="0" smtClean="0">
                <a:solidFill>
                  <a:schemeClr val="bg1"/>
                </a:solidFill>
                <a:latin typeface="Arial" pitchFamily="34" charset="0"/>
                <a:cs typeface="Arial" pitchFamily="34" charset="0"/>
              </a:rPr>
              <a:t>Improve </a:t>
            </a:r>
            <a:r>
              <a:rPr lang="en-US" sz="1600" b="1" dirty="0">
                <a:solidFill>
                  <a:schemeClr val="bg1"/>
                </a:solidFill>
                <a:latin typeface="Arial" pitchFamily="34" charset="0"/>
                <a:cs typeface="Arial" pitchFamily="34" charset="0"/>
              </a:rPr>
              <a:t>the quality and reputation of the residency and fellowship training programs in order to attract and retain the best candidates.</a:t>
            </a:r>
          </a:p>
        </p:txBody>
      </p:sp>
    </p:spTree>
    <p:extLst>
      <p:ext uri="{BB962C8B-B14F-4D97-AF65-F5344CB8AC3E}">
        <p14:creationId xmlns:p14="http://schemas.microsoft.com/office/powerpoint/2010/main" val="970549477"/>
      </p:ext>
    </p:extLst>
  </p:cSld>
  <p:clrMapOvr>
    <a:masterClrMapping/>
  </p:clrMapOvr>
  <p:transition spd="slow"/>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1"/>
          <p:cNvSpPr txBox="1">
            <a:spLocks noChangeArrowheads="1"/>
          </p:cNvSpPr>
          <p:nvPr/>
        </p:nvSpPr>
        <p:spPr bwMode="auto">
          <a:xfrm>
            <a:off x="0" y="493595"/>
            <a:ext cx="8865446" cy="400103"/>
          </a:xfrm>
          <a:prstGeom prst="rect">
            <a:avLst/>
          </a:prstGeom>
          <a:noFill/>
          <a:ln w="9525">
            <a:noFill/>
            <a:miter lim="800000"/>
            <a:headEnd/>
            <a:tailEnd/>
          </a:ln>
          <a:scene3d>
            <a:camera prst="orthographicFront"/>
            <a:lightRig rig="threePt" dir="t"/>
          </a:scene3d>
          <a:sp3d>
            <a:bevelT/>
          </a:sp3d>
        </p:spPr>
        <p:txBody>
          <a:bodyPr wrap="square" lIns="91434" tIns="45717" rIns="91434" bIns="45717">
            <a:spAutoFit/>
          </a:bodyPr>
          <a:lstStyle/>
          <a:p>
            <a:pPr algn="l">
              <a:spcBef>
                <a:spcPct val="50000"/>
              </a:spcBef>
            </a:pPr>
            <a:r>
              <a:rPr lang="en-US" sz="2000" b="1" dirty="0" smtClean="0">
                <a:solidFill>
                  <a:srgbClr val="0070C0"/>
                </a:solidFill>
              </a:rPr>
              <a:t>Goal 3.</a:t>
            </a:r>
            <a:r>
              <a:rPr lang="en-US" sz="2000" b="1" dirty="0" smtClean="0"/>
              <a:t>  Detailed Strategies and Tactics</a:t>
            </a:r>
            <a:endParaRPr lang="en-US" sz="2000" b="1" dirty="0">
              <a:solidFill>
                <a:srgbClr val="FF0000"/>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4211727787"/>
              </p:ext>
            </p:extLst>
          </p:nvPr>
        </p:nvGraphicFramePr>
        <p:xfrm>
          <a:off x="163223" y="1368914"/>
          <a:ext cx="8675974" cy="2983630"/>
        </p:xfrm>
        <a:graphic>
          <a:graphicData uri="http://schemas.openxmlformats.org/drawingml/2006/table">
            <a:tbl>
              <a:tblPr/>
              <a:tblGrid>
                <a:gridCol w="2893483"/>
                <a:gridCol w="5782491"/>
              </a:tblGrid>
              <a:tr h="257029">
                <a:tc>
                  <a:txBody>
                    <a:bodyPr/>
                    <a:lstStyle/>
                    <a:p>
                      <a:pPr algn="ctr" fontAlgn="ctr"/>
                      <a:r>
                        <a:rPr lang="en-US" sz="1800" b="1" i="0" u="none" strike="noStrike" dirty="0">
                          <a:solidFill>
                            <a:srgbClr val="FFFFFF"/>
                          </a:solidFill>
                          <a:effectLst/>
                          <a:latin typeface="Arial" pitchFamily="34" charset="0"/>
                          <a:cs typeface="Arial" pitchFamily="34" charset="0"/>
                        </a:rPr>
                        <a:t>Goals</a:t>
                      </a:r>
                    </a:p>
                  </a:txBody>
                  <a:tcPr marL="6288" marR="6288" marT="6288" marB="0" anchor="ctr">
                    <a:lnL w="19050" cap="flat" cmpd="sng" algn="ctr">
                      <a:solidFill>
                        <a:srgbClr val="000000"/>
                      </a:solidFill>
                      <a:prstDash val="solid"/>
                      <a:round/>
                      <a:headEnd type="none" w="med" len="med"/>
                      <a:tailEnd type="none" w="med" len="med"/>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4F81BD"/>
                    </a:solidFill>
                  </a:tcPr>
                </a:tc>
                <a:tc>
                  <a:txBody>
                    <a:bodyPr/>
                    <a:lstStyle/>
                    <a:p>
                      <a:pPr algn="ctr" fontAlgn="ctr"/>
                      <a:r>
                        <a:rPr lang="en-US" sz="1800" b="1" i="0" u="none" strike="noStrike" dirty="0">
                          <a:solidFill>
                            <a:srgbClr val="FFFFFF"/>
                          </a:solidFill>
                          <a:effectLst/>
                          <a:latin typeface="Arial" pitchFamily="34" charset="0"/>
                          <a:cs typeface="Arial" pitchFamily="34" charset="0"/>
                        </a:rPr>
                        <a:t>Strategies</a:t>
                      </a:r>
                    </a:p>
                  </a:txBody>
                  <a:tcPr marL="6288" marR="6288" marT="6288" marB="0" anchor="ctr">
                    <a:lnL>
                      <a:noFill/>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4F81BD"/>
                    </a:solidFill>
                  </a:tcPr>
                </a:tc>
              </a:tr>
              <a:tr h="849838">
                <a:tc rowSpan="3">
                  <a:txBody>
                    <a:bodyPr/>
                    <a:lstStyle/>
                    <a:p>
                      <a:pPr marL="231775" indent="-231775" algn="l" fontAlgn="ctr">
                        <a:tabLst/>
                      </a:pPr>
                      <a:r>
                        <a:rPr lang="en-US" sz="1400" b="1" i="0" u="none" strike="noStrike" dirty="0" smtClean="0">
                          <a:solidFill>
                            <a:srgbClr val="FFFFFF"/>
                          </a:solidFill>
                          <a:effectLst/>
                          <a:latin typeface="Arial" pitchFamily="34" charset="0"/>
                          <a:cs typeface="Arial" pitchFamily="34" charset="0"/>
                        </a:rPr>
                        <a:t>3.  Expand clinical and translational research.</a:t>
                      </a:r>
                    </a:p>
                  </a:txBody>
                  <a:tcPr marL="150907" marR="6288" marT="6288" marB="0" anchor="ctr">
                    <a:lnL w="19050" cap="flat" cmpd="sng" algn="ctr">
                      <a:solidFill>
                        <a:srgbClr val="000000"/>
                      </a:solidFill>
                      <a:prstDash val="solid"/>
                      <a:round/>
                      <a:headEnd type="none" w="med" len="med"/>
                      <a:tailEnd type="none" w="med" len="med"/>
                    </a:lnL>
                    <a:lnR>
                      <a:noFill/>
                    </a:lnR>
                    <a:lnT w="190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4F81BD"/>
                    </a:solidFill>
                  </a:tcPr>
                </a:tc>
                <a:tc>
                  <a:txBody>
                    <a:bodyPr/>
                    <a:lstStyle/>
                    <a:p>
                      <a:pPr marL="396875" marR="0" lvl="0" indent="-396875" algn="l" defTabSz="914400" rtl="0" eaLnBrk="1" fontAlgn="auto" latinLnBrk="0" hangingPunct="1">
                        <a:lnSpc>
                          <a:spcPct val="100000"/>
                        </a:lnSpc>
                        <a:spcBef>
                          <a:spcPts val="600"/>
                        </a:spcBef>
                        <a:spcAft>
                          <a:spcPts val="600"/>
                        </a:spcAft>
                        <a:buClrTx/>
                        <a:buSzTx/>
                        <a:buFontTx/>
                        <a:buNone/>
                        <a:tabLst/>
                        <a:defRPr/>
                      </a:pPr>
                      <a:r>
                        <a:rPr kumimoji="0" lang="en-US" sz="14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3.1:  Select and systematically build interdisciplinary thematic areas of research.</a:t>
                      </a:r>
                    </a:p>
                  </a:txBody>
                  <a:tcPr marL="63305" marR="63305" marT="0" marB="0" anchor="ctr">
                    <a:lnL>
                      <a:noFill/>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rgbClr val="D8D8D8"/>
                    </a:solidFill>
                  </a:tcPr>
                </a:tc>
              </a:tr>
              <a:tr h="963168">
                <a:tc vMerge="1">
                  <a:txBody>
                    <a:bodyPr/>
                    <a:lstStyle/>
                    <a:p>
                      <a:endParaRPr lang="en-US"/>
                    </a:p>
                  </a:txBody>
                  <a:tcPr/>
                </a:tc>
                <a:tc>
                  <a:txBody>
                    <a:bodyPr/>
                    <a:lstStyle/>
                    <a:p>
                      <a:pPr marL="463550" marR="0" lvl="0" indent="-463550" algn="l" defTabSz="914400" rtl="0" eaLnBrk="1" fontAlgn="auto" latinLnBrk="0" hangingPunct="1">
                        <a:lnSpc>
                          <a:spcPct val="100000"/>
                        </a:lnSpc>
                        <a:spcBef>
                          <a:spcPts val="600"/>
                        </a:spcBef>
                        <a:spcAft>
                          <a:spcPts val="600"/>
                        </a:spcAft>
                        <a:buClrTx/>
                        <a:buSzTx/>
                        <a:buFontTx/>
                        <a:buNone/>
                        <a:tabLst/>
                        <a:defRPr/>
                      </a:pPr>
                      <a:r>
                        <a:rPr lang="en-US" sz="1400" b="0" dirty="0" smtClean="0">
                          <a:solidFill>
                            <a:srgbClr val="000000"/>
                          </a:solidFill>
                          <a:effectLst/>
                          <a:latin typeface="Arial" pitchFamily="34" charset="0"/>
                          <a:ea typeface="Calibri"/>
                          <a:cs typeface="Arial" pitchFamily="34" charset="0"/>
                        </a:rPr>
                        <a:t>3.2: </a:t>
                      </a:r>
                      <a:r>
                        <a:rPr lang="en-US" sz="1400" b="0" dirty="0" smtClean="0">
                          <a:solidFill>
                            <a:srgbClr val="FF0000"/>
                          </a:solidFill>
                          <a:effectLst/>
                          <a:latin typeface="Arial" pitchFamily="34" charset="0"/>
                          <a:ea typeface="Calibri"/>
                          <a:cs typeface="Arial" pitchFamily="34" charset="0"/>
                        </a:rPr>
                        <a:t> </a:t>
                      </a:r>
                      <a:r>
                        <a:rPr lang="en-US" sz="1400" b="0" dirty="0" smtClean="0">
                          <a:solidFill>
                            <a:schemeClr val="tx1"/>
                          </a:solidFill>
                          <a:effectLst/>
                          <a:latin typeface="Arial" pitchFamily="34" charset="0"/>
                          <a:ea typeface="Calibri"/>
                          <a:cs typeface="Arial" pitchFamily="34" charset="0"/>
                        </a:rPr>
                        <a:t>Promote</a:t>
                      </a:r>
                      <a:r>
                        <a:rPr lang="en-US" sz="1400" b="0" dirty="0" smtClean="0">
                          <a:solidFill>
                            <a:srgbClr val="FF0000"/>
                          </a:solidFill>
                          <a:effectLst/>
                          <a:latin typeface="Arial" pitchFamily="34" charset="0"/>
                          <a:ea typeface="Calibri"/>
                          <a:cs typeface="Arial" pitchFamily="34" charset="0"/>
                        </a:rPr>
                        <a:t> </a:t>
                      </a:r>
                      <a:r>
                        <a:rPr lang="en-US" sz="1400" b="0" dirty="0" smtClean="0">
                          <a:solidFill>
                            <a:srgbClr val="000000"/>
                          </a:solidFill>
                          <a:effectLst/>
                          <a:latin typeface="Arial" pitchFamily="34" charset="0"/>
                          <a:ea typeface="Calibri"/>
                          <a:cs typeface="Arial" pitchFamily="34" charset="0"/>
                        </a:rPr>
                        <a:t>investigator-initiated and industry-sponsored clinical trials.</a:t>
                      </a:r>
                    </a:p>
                  </a:txBody>
                  <a:tcPr marL="63305" marR="63305" marT="0" marB="0" anchor="ctr">
                    <a:lnL>
                      <a:noFill/>
                    </a:lnL>
                    <a:lnR w="19050" cap="flat" cmpd="sng" algn="ctr">
                      <a:solidFill>
                        <a:srgbClr val="000000"/>
                      </a:solidFill>
                      <a:prstDash val="solid"/>
                      <a:round/>
                      <a:headEnd type="none" w="med" len="med"/>
                      <a:tailEnd type="none" w="med" len="med"/>
                    </a:lnR>
                    <a:lnT>
                      <a:noFill/>
                    </a:lnT>
                    <a:lnB>
                      <a:noFill/>
                    </a:lnB>
                    <a:solidFill>
                      <a:srgbClr val="D8D8D8"/>
                    </a:solidFill>
                  </a:tcPr>
                </a:tc>
              </a:tr>
              <a:tr h="890016">
                <a:tc vMerge="1">
                  <a:txBody>
                    <a:bodyPr/>
                    <a:lstStyle/>
                    <a:p>
                      <a:endParaRPr lang="en-US"/>
                    </a:p>
                  </a:txBody>
                  <a:tcPr/>
                </a:tc>
                <a:tc>
                  <a:txBody>
                    <a:bodyPr/>
                    <a:lstStyle/>
                    <a:p>
                      <a:pPr marL="396875" marR="0" lvl="0" indent="-396875" algn="l" defTabSz="914400" rtl="0" eaLnBrk="1" fontAlgn="auto" latinLnBrk="0" hangingPunct="1">
                        <a:lnSpc>
                          <a:spcPct val="100000"/>
                        </a:lnSpc>
                        <a:spcBef>
                          <a:spcPts val="600"/>
                        </a:spcBef>
                        <a:spcAft>
                          <a:spcPts val="600"/>
                        </a:spcAft>
                        <a:buClrTx/>
                        <a:buSzTx/>
                        <a:buFontTx/>
                        <a:buNone/>
                        <a:tabLst/>
                        <a:defRPr/>
                      </a:pPr>
                      <a:r>
                        <a:rPr lang="en-US" sz="1400" b="0" dirty="0" smtClean="0">
                          <a:solidFill>
                            <a:srgbClr val="000000"/>
                          </a:solidFill>
                          <a:effectLst/>
                          <a:latin typeface="Arial" pitchFamily="34" charset="0"/>
                          <a:ea typeface="Calibri"/>
                          <a:cs typeface="Arial" pitchFamily="34" charset="0"/>
                        </a:rPr>
                        <a:t>3.3:  Institute strong partnerships across the school of medicine, UB and the community to build unique </a:t>
                      </a:r>
                      <a:r>
                        <a:rPr lang="en-US" sz="1400" b="0" kern="1200" dirty="0" smtClean="0">
                          <a:solidFill>
                            <a:srgbClr val="000000"/>
                          </a:solidFill>
                          <a:effectLst/>
                          <a:latin typeface="Arial" pitchFamily="34" charset="0"/>
                          <a:ea typeface="Calibri"/>
                          <a:cs typeface="Arial" pitchFamily="34" charset="0"/>
                        </a:rPr>
                        <a:t>strengths in research</a:t>
                      </a:r>
                      <a:r>
                        <a:rPr lang="en-US" sz="1400" b="0" dirty="0" smtClean="0">
                          <a:solidFill>
                            <a:srgbClr val="000000"/>
                          </a:solidFill>
                          <a:effectLst/>
                          <a:latin typeface="Arial" pitchFamily="34" charset="0"/>
                          <a:ea typeface="Calibri"/>
                          <a:cs typeface="Arial" pitchFamily="34" charset="0"/>
                        </a:rPr>
                        <a:t>.</a:t>
                      </a:r>
                    </a:p>
                  </a:txBody>
                  <a:tcPr marL="63305" marR="63305" marT="0" marB="0" anchor="ctr">
                    <a:lnL>
                      <a:noFill/>
                    </a:lnL>
                    <a:lnR w="19050" cap="flat" cmpd="sng" algn="ctr">
                      <a:solidFill>
                        <a:srgbClr val="000000"/>
                      </a:solidFill>
                      <a:prstDash val="solid"/>
                      <a:round/>
                      <a:headEnd type="none" w="med" len="med"/>
                      <a:tailEnd type="none" w="med" len="med"/>
                    </a:lnR>
                    <a:lnT>
                      <a:noFill/>
                    </a:lnT>
                    <a:lnB w="19050" cap="flat" cmpd="sng" algn="ctr">
                      <a:solidFill>
                        <a:schemeClr val="tx1"/>
                      </a:solidFill>
                      <a:prstDash val="solid"/>
                      <a:round/>
                      <a:headEnd type="none" w="med" len="med"/>
                      <a:tailEnd type="none" w="med" len="med"/>
                    </a:lnB>
                    <a:solidFill>
                      <a:srgbClr val="D8D8D8"/>
                    </a:solidFill>
                  </a:tcPr>
                </a:tc>
              </a:tr>
            </a:tbl>
          </a:graphicData>
        </a:graphic>
      </p:graphicFrame>
    </p:spTree>
    <p:extLst>
      <p:ext uri="{BB962C8B-B14F-4D97-AF65-F5344CB8AC3E}">
        <p14:creationId xmlns:p14="http://schemas.microsoft.com/office/powerpoint/2010/main" val="1871601262"/>
      </p:ext>
    </p:extLst>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a:spLocks noChangeArrowheads="1"/>
          </p:cNvSpPr>
          <p:nvPr/>
        </p:nvSpPr>
        <p:spPr bwMode="auto">
          <a:xfrm>
            <a:off x="1130300" y="2882900"/>
            <a:ext cx="6845300" cy="1079500"/>
          </a:xfrm>
          <a:prstGeom prst="rect">
            <a:avLst/>
          </a:prstGeom>
          <a:ln>
            <a:headEnd/>
            <a:tailEnd/>
          </a:ln>
          <a:effectLst>
            <a:outerShdw blurRad="50800" dist="38100" dir="2700000" algn="tl" rotWithShape="0">
              <a:prstClr val="black">
                <a:alpha val="40000"/>
              </a:prstClr>
            </a:outerShdw>
          </a:effectLst>
          <a:scene3d>
            <a:camera prst="orthographicFront">
              <a:rot lat="0" lon="0" rev="0"/>
            </a:camera>
            <a:lightRig rig="threePt" dir="t">
              <a:rot lat="0" lon="0" rev="1200000"/>
            </a:lightRig>
          </a:scene3d>
          <a:sp3d/>
        </p:spPr>
        <p:style>
          <a:lnRef idx="0">
            <a:schemeClr val="dk1"/>
          </a:lnRef>
          <a:fillRef idx="3">
            <a:schemeClr val="dk1"/>
          </a:fillRef>
          <a:effectRef idx="3">
            <a:schemeClr val="dk1"/>
          </a:effectRef>
          <a:fontRef idx="minor">
            <a:schemeClr val="lt1"/>
          </a:fontRef>
        </p:style>
        <p:txBody>
          <a:bodyPr wrap="none" anchor="ctr"/>
          <a:lstStyle/>
          <a:p>
            <a:pPr algn="ctr"/>
            <a:r>
              <a:rPr lang="en-US" sz="24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Arial" pitchFamily="34" charset="0"/>
                <a:cs typeface="Arial" pitchFamily="34" charset="0"/>
              </a:rPr>
              <a:t>I.  STRATEGIC PLANNING PROCESS</a:t>
            </a:r>
            <a:endParaRPr lang="en-US" sz="2400" b="1" i="0"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Arial" pitchFamily="34" charset="0"/>
              <a:cs typeface="Arial" pitchFamily="34" charset="0"/>
            </a:endParaRPr>
          </a:p>
        </p:txBody>
      </p:sp>
    </p:spTree>
    <p:extLst>
      <p:ext uri="{BB962C8B-B14F-4D97-AF65-F5344CB8AC3E}">
        <p14:creationId xmlns:p14="http://schemas.microsoft.com/office/powerpoint/2010/main" val="1956934472"/>
      </p:ext>
    </p:extLst>
  </p:cSld>
  <p:clrMapOvr>
    <a:masterClrMapping/>
  </p:clrMapOvr>
  <p:transition spd="slow">
    <p:dissolv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TextBox 35"/>
          <p:cNvSpPr txBox="1">
            <a:spLocks noChangeArrowheads="1"/>
          </p:cNvSpPr>
          <p:nvPr/>
        </p:nvSpPr>
        <p:spPr bwMode="auto">
          <a:xfrm>
            <a:off x="288870" y="1670399"/>
            <a:ext cx="8707211" cy="815608"/>
          </a:xfrm>
          <a:prstGeom prst="rect">
            <a:avLst/>
          </a:prstGeom>
          <a:noFill/>
          <a:ln w="9525">
            <a:noFill/>
            <a:miter lim="800000"/>
            <a:headEnd/>
            <a:tailEnd/>
          </a:ln>
        </p:spPr>
        <p:txBody>
          <a:bodyPr wrap="square">
            <a:spAutoFit/>
          </a:bodyPr>
          <a:lstStyle/>
          <a:p>
            <a:pPr marL="342900" indent="-342900" algn="l">
              <a:spcAft>
                <a:spcPts val="0"/>
              </a:spcAft>
            </a:pPr>
            <a:r>
              <a:rPr lang="en-US" sz="1400" b="1" u="sng" dirty="0" smtClean="0">
                <a:latin typeface="Arial" pitchFamily="34" charset="0"/>
                <a:cs typeface="Arial" pitchFamily="34" charset="0"/>
              </a:rPr>
              <a:t>Preliminary Tactics</a:t>
            </a:r>
            <a:r>
              <a:rPr lang="en-US" sz="1400" dirty="0" smtClean="0">
                <a:latin typeface="Arial" pitchFamily="34" charset="0"/>
                <a:cs typeface="Arial" pitchFamily="34" charset="0"/>
              </a:rPr>
              <a:t>:</a:t>
            </a:r>
            <a:endParaRPr lang="en-US" sz="1400" b="1" dirty="0" smtClean="0">
              <a:latin typeface="Arial" pitchFamily="34" charset="0"/>
              <a:cs typeface="Arial" pitchFamily="34" charset="0"/>
            </a:endParaRPr>
          </a:p>
          <a:p>
            <a:pPr marL="342900" lvl="1" indent="-342900" algn="l">
              <a:spcBef>
                <a:spcPts val="600"/>
              </a:spcBef>
              <a:spcAft>
                <a:spcPts val="600"/>
              </a:spcAft>
              <a:buFont typeface="+mj-lt"/>
              <a:buAutoNum type="alphaLcPeriod"/>
            </a:pPr>
            <a:r>
              <a:rPr lang="en-US" sz="1400" b="1" dirty="0" smtClean="0">
                <a:latin typeface="Arial" pitchFamily="34" charset="0"/>
                <a:cs typeface="Arial" pitchFamily="34" charset="0"/>
              </a:rPr>
              <a:t>Organize around and invest resources in the following research focal points identified using a criteria-based assessment.*</a:t>
            </a:r>
            <a:endParaRPr lang="en-US" sz="1400" b="1" dirty="0">
              <a:latin typeface="Arial" pitchFamily="34" charset="0"/>
              <a:cs typeface="Arial" pitchFamily="34" charset="0"/>
            </a:endParaRPr>
          </a:p>
        </p:txBody>
      </p:sp>
      <p:sp>
        <p:nvSpPr>
          <p:cNvPr id="25" name="AutoShape 16"/>
          <p:cNvSpPr>
            <a:spLocks noChangeArrowheads="1"/>
          </p:cNvSpPr>
          <p:nvPr/>
        </p:nvSpPr>
        <p:spPr bwMode="auto">
          <a:xfrm>
            <a:off x="6043600" y="2740052"/>
            <a:ext cx="2155825" cy="3797300"/>
          </a:xfrm>
          <a:prstGeom prst="can">
            <a:avLst>
              <a:gd name="adj" fmla="val 13843"/>
            </a:avLst>
          </a:prstGeom>
          <a:solidFill>
            <a:srgbClr val="FFFF99">
              <a:alpha val="49001"/>
            </a:srgbClr>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r>
              <a:rPr lang="en-US" sz="1400" b="1" dirty="0"/>
              <a:t/>
            </a:r>
            <a:br>
              <a:rPr lang="en-US" sz="1400" b="1" dirty="0"/>
            </a:br>
            <a:endParaRPr lang="en-US" sz="1400" b="1" dirty="0"/>
          </a:p>
        </p:txBody>
      </p:sp>
      <p:sp>
        <p:nvSpPr>
          <p:cNvPr id="24" name="AutoShape 16"/>
          <p:cNvSpPr>
            <a:spLocks noChangeArrowheads="1"/>
          </p:cNvSpPr>
          <p:nvPr/>
        </p:nvSpPr>
        <p:spPr bwMode="auto">
          <a:xfrm>
            <a:off x="3478860" y="2740052"/>
            <a:ext cx="2155825" cy="3797300"/>
          </a:xfrm>
          <a:prstGeom prst="can">
            <a:avLst>
              <a:gd name="adj" fmla="val 13843"/>
            </a:avLst>
          </a:prstGeom>
          <a:solidFill>
            <a:srgbClr val="FFFF99">
              <a:alpha val="49001"/>
            </a:srgbClr>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p:txBody>
      </p:sp>
      <p:sp>
        <p:nvSpPr>
          <p:cNvPr id="609296" name="AutoShape 16"/>
          <p:cNvSpPr>
            <a:spLocks noChangeArrowheads="1"/>
          </p:cNvSpPr>
          <p:nvPr/>
        </p:nvSpPr>
        <p:spPr bwMode="auto">
          <a:xfrm>
            <a:off x="914120" y="2740052"/>
            <a:ext cx="2155825" cy="3797300"/>
          </a:xfrm>
          <a:prstGeom prst="can">
            <a:avLst>
              <a:gd name="adj" fmla="val 13843"/>
            </a:avLst>
          </a:prstGeom>
          <a:solidFill>
            <a:srgbClr val="FFFF99">
              <a:alpha val="49001"/>
            </a:srgbClr>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r>
              <a:rPr lang="en-US" sz="1400" b="1" dirty="0"/>
              <a:t/>
            </a:r>
            <a:br>
              <a:rPr lang="en-US" sz="1400" b="1" dirty="0"/>
            </a:br>
            <a:endParaRPr lang="en-US" sz="1400" b="1" dirty="0"/>
          </a:p>
        </p:txBody>
      </p:sp>
      <p:sp>
        <p:nvSpPr>
          <p:cNvPr id="609303" name="Text Box 23"/>
          <p:cNvSpPr txBox="1">
            <a:spLocks noChangeArrowheads="1"/>
          </p:cNvSpPr>
          <p:nvPr/>
        </p:nvSpPr>
        <p:spPr bwMode="auto">
          <a:xfrm rot="16200000">
            <a:off x="-1577548" y="4224463"/>
            <a:ext cx="384566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400" b="1" i="1" u="sng" dirty="0" smtClean="0"/>
              <a:t>Cross-Cutting Research Approaches </a:t>
            </a:r>
            <a:r>
              <a:rPr lang="en-US" sz="1400" b="1" i="1" dirty="0" smtClean="0"/>
              <a:t>(blue</a:t>
            </a:r>
            <a:r>
              <a:rPr lang="en-US" sz="1400" b="1" i="1" dirty="0"/>
              <a:t>)</a:t>
            </a:r>
          </a:p>
        </p:txBody>
      </p:sp>
      <p:sp>
        <p:nvSpPr>
          <p:cNvPr id="609304" name="Text Box 24"/>
          <p:cNvSpPr txBox="1">
            <a:spLocks noChangeArrowheads="1"/>
          </p:cNvSpPr>
          <p:nvPr/>
        </p:nvSpPr>
        <p:spPr bwMode="auto">
          <a:xfrm>
            <a:off x="2777053" y="2401498"/>
            <a:ext cx="3801042"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600" b="1" i="1" dirty="0" smtClean="0"/>
              <a:t>Disease-Based Focal Points (yellow</a:t>
            </a:r>
            <a:r>
              <a:rPr lang="en-US" sz="1600" b="1" i="1" dirty="0"/>
              <a:t>) </a:t>
            </a:r>
          </a:p>
        </p:txBody>
      </p:sp>
      <p:sp>
        <p:nvSpPr>
          <p:cNvPr id="27" name="AutoShape 17"/>
          <p:cNvSpPr>
            <a:spLocks noChangeArrowheads="1"/>
          </p:cNvSpPr>
          <p:nvPr/>
        </p:nvSpPr>
        <p:spPr bwMode="auto">
          <a:xfrm>
            <a:off x="819150" y="3082952"/>
            <a:ext cx="7620000" cy="1266825"/>
          </a:xfrm>
          <a:custGeom>
            <a:avLst/>
            <a:gdLst>
              <a:gd name="G0" fmla="+- 18326 0 0"/>
              <a:gd name="G1" fmla="+- 3185 0 0"/>
              <a:gd name="G2" fmla="+- 21600 0 3185"/>
              <a:gd name="G3" fmla="+- 10800 0 3185"/>
              <a:gd name="G4" fmla="+- 21600 0 18326"/>
              <a:gd name="G5" fmla="*/ G4 G3 10800"/>
              <a:gd name="G6" fmla="+- 21600 0 G5"/>
              <a:gd name="T0" fmla="*/ 18326 w 21600"/>
              <a:gd name="T1" fmla="*/ 0 h 21600"/>
              <a:gd name="T2" fmla="*/ 0 w 21600"/>
              <a:gd name="T3" fmla="*/ 10800 h 21600"/>
              <a:gd name="T4" fmla="*/ 18326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8326" y="0"/>
                </a:moveTo>
                <a:lnTo>
                  <a:pt x="18326" y="3185"/>
                </a:lnTo>
                <a:lnTo>
                  <a:pt x="3375" y="3185"/>
                </a:lnTo>
                <a:lnTo>
                  <a:pt x="3375" y="18415"/>
                </a:lnTo>
                <a:lnTo>
                  <a:pt x="18326" y="18415"/>
                </a:lnTo>
                <a:lnTo>
                  <a:pt x="18326" y="21600"/>
                </a:lnTo>
                <a:lnTo>
                  <a:pt x="21600" y="10800"/>
                </a:lnTo>
                <a:close/>
              </a:path>
              <a:path w="21600" h="21600">
                <a:moveTo>
                  <a:pt x="1350" y="3185"/>
                </a:moveTo>
                <a:lnTo>
                  <a:pt x="1350" y="18415"/>
                </a:lnTo>
                <a:lnTo>
                  <a:pt x="2700" y="18415"/>
                </a:lnTo>
                <a:lnTo>
                  <a:pt x="2700" y="3185"/>
                </a:lnTo>
                <a:close/>
              </a:path>
              <a:path w="21600" h="21600">
                <a:moveTo>
                  <a:pt x="0" y="3185"/>
                </a:moveTo>
                <a:lnTo>
                  <a:pt x="0" y="18415"/>
                </a:lnTo>
                <a:lnTo>
                  <a:pt x="675" y="18415"/>
                </a:lnTo>
                <a:lnTo>
                  <a:pt x="675" y="3185"/>
                </a:lnTo>
                <a:close/>
              </a:path>
            </a:pathLst>
          </a:custGeom>
          <a:solidFill>
            <a:schemeClr val="tx2">
              <a:alpha val="68000"/>
            </a:schemeClr>
          </a:solidFill>
          <a:ln w="9525">
            <a:solidFill>
              <a:schemeClr val="tx1"/>
            </a:solidFill>
            <a:miter lim="800000"/>
            <a:headEnd/>
            <a:tailEnd/>
          </a:ln>
          <a:effectLst/>
        </p:spPr>
        <p:txBody>
          <a:bodyPr wrap="none" anchor="ctr"/>
          <a:lstStyle/>
          <a:p>
            <a:r>
              <a:rPr lang="en-US" sz="2000" b="1" dirty="0">
                <a:solidFill>
                  <a:schemeClr val="bg1"/>
                </a:solidFill>
              </a:rPr>
              <a:t>Clinical and Translational Research</a:t>
            </a:r>
          </a:p>
        </p:txBody>
      </p:sp>
      <p:sp>
        <p:nvSpPr>
          <p:cNvPr id="29" name="AutoShape 17"/>
          <p:cNvSpPr>
            <a:spLocks noChangeArrowheads="1"/>
          </p:cNvSpPr>
          <p:nvPr/>
        </p:nvSpPr>
        <p:spPr bwMode="auto">
          <a:xfrm>
            <a:off x="828675" y="4397402"/>
            <a:ext cx="7620000" cy="1266825"/>
          </a:xfrm>
          <a:custGeom>
            <a:avLst/>
            <a:gdLst>
              <a:gd name="G0" fmla="+- 18326 0 0"/>
              <a:gd name="G1" fmla="+- 3185 0 0"/>
              <a:gd name="G2" fmla="+- 21600 0 3185"/>
              <a:gd name="G3" fmla="+- 10800 0 3185"/>
              <a:gd name="G4" fmla="+- 21600 0 18326"/>
              <a:gd name="G5" fmla="*/ G4 G3 10800"/>
              <a:gd name="G6" fmla="+- 21600 0 G5"/>
              <a:gd name="T0" fmla="*/ 18326 w 21600"/>
              <a:gd name="T1" fmla="*/ 0 h 21600"/>
              <a:gd name="T2" fmla="*/ 0 w 21600"/>
              <a:gd name="T3" fmla="*/ 10800 h 21600"/>
              <a:gd name="T4" fmla="*/ 18326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8326" y="0"/>
                </a:moveTo>
                <a:lnTo>
                  <a:pt x="18326" y="3185"/>
                </a:lnTo>
                <a:lnTo>
                  <a:pt x="3375" y="3185"/>
                </a:lnTo>
                <a:lnTo>
                  <a:pt x="3375" y="18415"/>
                </a:lnTo>
                <a:lnTo>
                  <a:pt x="18326" y="18415"/>
                </a:lnTo>
                <a:lnTo>
                  <a:pt x="18326" y="21600"/>
                </a:lnTo>
                <a:lnTo>
                  <a:pt x="21600" y="10800"/>
                </a:lnTo>
                <a:close/>
              </a:path>
              <a:path w="21600" h="21600">
                <a:moveTo>
                  <a:pt x="1350" y="3185"/>
                </a:moveTo>
                <a:lnTo>
                  <a:pt x="1350" y="18415"/>
                </a:lnTo>
                <a:lnTo>
                  <a:pt x="2700" y="18415"/>
                </a:lnTo>
                <a:lnTo>
                  <a:pt x="2700" y="3185"/>
                </a:lnTo>
                <a:close/>
              </a:path>
              <a:path w="21600" h="21600">
                <a:moveTo>
                  <a:pt x="0" y="3185"/>
                </a:moveTo>
                <a:lnTo>
                  <a:pt x="0" y="18415"/>
                </a:lnTo>
                <a:lnTo>
                  <a:pt x="675" y="18415"/>
                </a:lnTo>
                <a:lnTo>
                  <a:pt x="675" y="3185"/>
                </a:lnTo>
                <a:close/>
              </a:path>
            </a:pathLst>
          </a:custGeom>
          <a:solidFill>
            <a:schemeClr val="tx2">
              <a:alpha val="68000"/>
            </a:schemeClr>
          </a:solidFill>
          <a:ln w="9525">
            <a:solidFill>
              <a:schemeClr val="tx1"/>
            </a:solidFill>
            <a:miter lim="800000"/>
            <a:headEnd/>
            <a:tailEnd/>
          </a:ln>
          <a:effectLst/>
        </p:spPr>
        <p:txBody>
          <a:bodyPr wrap="none" anchor="ctr"/>
          <a:lstStyle/>
          <a:p>
            <a:r>
              <a:rPr lang="en-US" sz="2000" b="1" dirty="0" smtClean="0">
                <a:solidFill>
                  <a:schemeClr val="bg1"/>
                </a:solidFill>
              </a:rPr>
              <a:t>Health Services Research</a:t>
            </a:r>
            <a:r>
              <a:rPr lang="en-US" sz="2000" b="1" dirty="0">
                <a:solidFill>
                  <a:schemeClr val="bg1"/>
                </a:solidFill>
              </a:rPr>
              <a:t/>
            </a:r>
            <a:br>
              <a:rPr lang="en-US" sz="2000" b="1" dirty="0">
                <a:solidFill>
                  <a:schemeClr val="bg1"/>
                </a:solidFill>
              </a:rPr>
            </a:br>
            <a:r>
              <a:rPr lang="en-US" sz="1600" i="1" dirty="0" smtClean="0">
                <a:solidFill>
                  <a:schemeClr val="bg1"/>
                </a:solidFill>
              </a:rPr>
              <a:t>(Patient </a:t>
            </a:r>
            <a:r>
              <a:rPr lang="en-US" sz="1600" i="1" dirty="0">
                <a:solidFill>
                  <a:schemeClr val="bg1"/>
                </a:solidFill>
              </a:rPr>
              <a:t>Safety, Cost </a:t>
            </a:r>
            <a:br>
              <a:rPr lang="en-US" sz="1600" i="1" dirty="0">
                <a:solidFill>
                  <a:schemeClr val="bg1"/>
                </a:solidFill>
              </a:rPr>
            </a:br>
            <a:r>
              <a:rPr lang="en-US" sz="1600" i="1" dirty="0">
                <a:solidFill>
                  <a:schemeClr val="bg1"/>
                </a:solidFill>
              </a:rPr>
              <a:t>Effectiveness, Outcomes</a:t>
            </a:r>
            <a:r>
              <a:rPr lang="en-US" sz="1600" i="1" dirty="0" smtClean="0">
                <a:solidFill>
                  <a:schemeClr val="bg1"/>
                </a:solidFill>
              </a:rPr>
              <a:t>)</a:t>
            </a:r>
            <a:endParaRPr lang="en-US" sz="2000" b="1" dirty="0">
              <a:solidFill>
                <a:schemeClr val="bg1"/>
              </a:solidFill>
            </a:endParaRPr>
          </a:p>
        </p:txBody>
      </p:sp>
      <p:sp>
        <p:nvSpPr>
          <p:cNvPr id="3" name="TextBox 2"/>
          <p:cNvSpPr txBox="1"/>
          <p:nvPr/>
        </p:nvSpPr>
        <p:spPr>
          <a:xfrm>
            <a:off x="3568553" y="5677817"/>
            <a:ext cx="1976438" cy="677108"/>
          </a:xfrm>
          <a:prstGeom prst="rect">
            <a:avLst/>
          </a:prstGeom>
          <a:noFill/>
        </p:spPr>
        <p:txBody>
          <a:bodyPr wrap="square" rtlCol="0">
            <a:spAutoFit/>
          </a:bodyPr>
          <a:lstStyle/>
          <a:p>
            <a:pPr lvl="0"/>
            <a:r>
              <a:rPr lang="en-US" sz="1400" b="1" dirty="0">
                <a:solidFill>
                  <a:prstClr val="black"/>
                </a:solidFill>
                <a:latin typeface="Arial" pitchFamily="34" charset="0"/>
                <a:cs typeface="Arial" pitchFamily="34" charset="0"/>
              </a:rPr>
              <a:t>Metabolic Disorders</a:t>
            </a:r>
          </a:p>
          <a:p>
            <a:pPr lvl="0"/>
            <a:r>
              <a:rPr lang="en-US" sz="1200" i="1" dirty="0">
                <a:solidFill>
                  <a:prstClr val="black"/>
                </a:solidFill>
                <a:latin typeface="Arial" pitchFamily="34" charset="0"/>
                <a:cs typeface="Arial" pitchFamily="34" charset="0"/>
              </a:rPr>
              <a:t>(Obesity, Diabetes,</a:t>
            </a:r>
          </a:p>
          <a:p>
            <a:pPr lvl="0"/>
            <a:r>
              <a:rPr lang="en-US" sz="1200" i="1" dirty="0">
                <a:solidFill>
                  <a:prstClr val="black"/>
                </a:solidFill>
                <a:latin typeface="Arial" pitchFamily="34" charset="0"/>
                <a:cs typeface="Arial" pitchFamily="34" charset="0"/>
              </a:rPr>
              <a:t>Gastroenterology)</a:t>
            </a:r>
          </a:p>
        </p:txBody>
      </p:sp>
      <p:sp>
        <p:nvSpPr>
          <p:cNvPr id="32" name="TextBox 31"/>
          <p:cNvSpPr txBox="1"/>
          <p:nvPr/>
        </p:nvSpPr>
        <p:spPr>
          <a:xfrm>
            <a:off x="1003813" y="5677817"/>
            <a:ext cx="1976438" cy="692497"/>
          </a:xfrm>
          <a:prstGeom prst="rect">
            <a:avLst/>
          </a:prstGeom>
          <a:noFill/>
        </p:spPr>
        <p:txBody>
          <a:bodyPr wrap="square" rtlCol="0">
            <a:spAutoFit/>
          </a:bodyPr>
          <a:lstStyle/>
          <a:p>
            <a:pPr lvl="0">
              <a:spcBef>
                <a:spcPct val="50000"/>
              </a:spcBef>
            </a:pPr>
            <a:r>
              <a:rPr lang="en-US" sz="1400" b="1" dirty="0">
                <a:solidFill>
                  <a:prstClr val="black"/>
                </a:solidFill>
                <a:latin typeface="Arial" pitchFamily="34" charset="0"/>
                <a:cs typeface="Arial" pitchFamily="34" charset="0"/>
              </a:rPr>
              <a:t>Chronic Disease</a:t>
            </a:r>
            <a:br>
              <a:rPr lang="en-US" sz="1400" b="1" dirty="0">
                <a:solidFill>
                  <a:prstClr val="black"/>
                </a:solidFill>
                <a:latin typeface="Arial" pitchFamily="34" charset="0"/>
                <a:cs typeface="Arial" pitchFamily="34" charset="0"/>
              </a:rPr>
            </a:br>
            <a:r>
              <a:rPr lang="en-US" sz="1400" b="1" dirty="0">
                <a:solidFill>
                  <a:prstClr val="black"/>
                </a:solidFill>
                <a:latin typeface="Arial" pitchFamily="34" charset="0"/>
                <a:cs typeface="Arial" pitchFamily="34" charset="0"/>
              </a:rPr>
              <a:t>Management</a:t>
            </a:r>
            <a:br>
              <a:rPr lang="en-US" sz="1400" b="1" dirty="0">
                <a:solidFill>
                  <a:prstClr val="black"/>
                </a:solidFill>
                <a:latin typeface="Arial" pitchFamily="34" charset="0"/>
                <a:cs typeface="Arial" pitchFamily="34" charset="0"/>
              </a:rPr>
            </a:br>
            <a:r>
              <a:rPr lang="en-US" sz="1000" b="1" i="1" dirty="0">
                <a:solidFill>
                  <a:prstClr val="black"/>
                </a:solidFill>
                <a:latin typeface="Arial" pitchFamily="34" charset="0"/>
                <a:cs typeface="Arial" pitchFamily="34" charset="0"/>
              </a:rPr>
              <a:t>(</a:t>
            </a:r>
            <a:r>
              <a:rPr lang="en-US" sz="1100" i="1" dirty="0">
                <a:solidFill>
                  <a:prstClr val="black"/>
                </a:solidFill>
                <a:latin typeface="Arial" pitchFamily="34" charset="0"/>
                <a:cs typeface="Arial" pitchFamily="34" charset="0"/>
              </a:rPr>
              <a:t>Cardiology, </a:t>
            </a:r>
            <a:r>
              <a:rPr lang="en-US" sz="1100" i="1" dirty="0" smtClean="0">
                <a:solidFill>
                  <a:prstClr val="black"/>
                </a:solidFill>
                <a:latin typeface="Arial" pitchFamily="34" charset="0"/>
                <a:cs typeface="Arial" pitchFamily="34" charset="0"/>
              </a:rPr>
              <a:t>Nephrology)</a:t>
            </a:r>
            <a:endParaRPr lang="en-US" sz="1100" i="1" dirty="0">
              <a:solidFill>
                <a:prstClr val="black"/>
              </a:solidFill>
              <a:latin typeface="Arial" pitchFamily="34" charset="0"/>
              <a:cs typeface="Arial" pitchFamily="34" charset="0"/>
            </a:endParaRPr>
          </a:p>
        </p:txBody>
      </p:sp>
      <p:sp>
        <p:nvSpPr>
          <p:cNvPr id="33" name="TextBox 32"/>
          <p:cNvSpPr txBox="1"/>
          <p:nvPr/>
        </p:nvSpPr>
        <p:spPr>
          <a:xfrm>
            <a:off x="6133293" y="5677817"/>
            <a:ext cx="1976438" cy="523220"/>
          </a:xfrm>
          <a:prstGeom prst="rect">
            <a:avLst/>
          </a:prstGeom>
          <a:noFill/>
        </p:spPr>
        <p:txBody>
          <a:bodyPr wrap="square" rtlCol="0">
            <a:spAutoFit/>
          </a:bodyPr>
          <a:lstStyle/>
          <a:p>
            <a:pPr lvl="0">
              <a:spcBef>
                <a:spcPct val="50000"/>
              </a:spcBef>
            </a:pPr>
            <a:r>
              <a:rPr lang="en-US" sz="1400" b="1" dirty="0">
                <a:solidFill>
                  <a:prstClr val="black"/>
                </a:solidFill>
                <a:latin typeface="Arial" pitchFamily="34" charset="0"/>
                <a:cs typeface="Arial" pitchFamily="34" charset="0"/>
              </a:rPr>
              <a:t>Infectious Disease </a:t>
            </a:r>
            <a:br>
              <a:rPr lang="en-US" sz="1400" b="1" dirty="0">
                <a:solidFill>
                  <a:prstClr val="black"/>
                </a:solidFill>
                <a:latin typeface="Arial" pitchFamily="34" charset="0"/>
                <a:cs typeface="Arial" pitchFamily="34" charset="0"/>
              </a:rPr>
            </a:br>
            <a:r>
              <a:rPr lang="en-US" sz="1400" b="1" dirty="0">
                <a:solidFill>
                  <a:prstClr val="black"/>
                </a:solidFill>
                <a:latin typeface="Arial" pitchFamily="34" charset="0"/>
                <a:cs typeface="Arial" pitchFamily="34" charset="0"/>
              </a:rPr>
              <a:t>and Pulmonary</a:t>
            </a:r>
          </a:p>
        </p:txBody>
      </p:sp>
      <p:sp>
        <p:nvSpPr>
          <p:cNvPr id="34" name="AutoShape 6"/>
          <p:cNvSpPr>
            <a:spLocks noChangeArrowheads="1"/>
          </p:cNvSpPr>
          <p:nvPr/>
        </p:nvSpPr>
        <p:spPr bwMode="auto">
          <a:xfrm>
            <a:off x="95250" y="1074965"/>
            <a:ext cx="1673225" cy="504825"/>
          </a:xfrm>
          <a:prstGeom prst="homePlate">
            <a:avLst>
              <a:gd name="adj" fmla="val 98636"/>
            </a:avLst>
          </a:prstGeom>
          <a:solidFill>
            <a:schemeClr val="tx1"/>
          </a:solidFill>
          <a:ln w="9525">
            <a:solidFill>
              <a:schemeClr val="tx1"/>
            </a:solidFill>
            <a:miter lim="800000"/>
            <a:headEnd/>
            <a:tailEnd/>
          </a:ln>
        </p:spPr>
        <p:txBody>
          <a:bodyPr wrap="none" anchor="ctr"/>
          <a:lstStyle/>
          <a:p>
            <a:r>
              <a:rPr lang="en-US" sz="1600" b="1" i="1" dirty="0">
                <a:solidFill>
                  <a:schemeClr val="bg1"/>
                </a:solidFill>
                <a:latin typeface="Arial" pitchFamily="34" charset="0"/>
                <a:cs typeface="Arial" pitchFamily="34" charset="0"/>
              </a:rPr>
              <a:t>Strategy </a:t>
            </a:r>
            <a:r>
              <a:rPr lang="en-US" sz="1600" b="1" i="1" dirty="0" smtClean="0">
                <a:solidFill>
                  <a:schemeClr val="bg1"/>
                </a:solidFill>
                <a:latin typeface="Arial" pitchFamily="34" charset="0"/>
                <a:cs typeface="Arial" pitchFamily="34" charset="0"/>
              </a:rPr>
              <a:t>3.1</a:t>
            </a:r>
            <a:endParaRPr lang="en-US" sz="1600" b="1" i="1" dirty="0">
              <a:solidFill>
                <a:schemeClr val="bg1"/>
              </a:solidFill>
              <a:latin typeface="Arial" pitchFamily="34" charset="0"/>
              <a:cs typeface="Arial" pitchFamily="34" charset="0"/>
            </a:endParaRPr>
          </a:p>
        </p:txBody>
      </p:sp>
      <p:sp>
        <p:nvSpPr>
          <p:cNvPr id="35" name="Text Box 8"/>
          <p:cNvSpPr txBox="1">
            <a:spLocks noChangeArrowheads="1"/>
          </p:cNvSpPr>
          <p:nvPr/>
        </p:nvSpPr>
        <p:spPr bwMode="auto">
          <a:xfrm>
            <a:off x="1838044" y="1059624"/>
            <a:ext cx="7158038" cy="584775"/>
          </a:xfrm>
          <a:prstGeom prst="rect">
            <a:avLst/>
          </a:prstGeom>
          <a:solidFill>
            <a:schemeClr val="bg2"/>
          </a:solidFill>
          <a:ln w="9525">
            <a:solidFill>
              <a:schemeClr val="tx1"/>
            </a:solidFill>
            <a:miter lim="800000"/>
            <a:headEnd/>
            <a:tailEnd/>
          </a:ln>
          <a:effectLst>
            <a:outerShdw blurRad="50800" dist="38100" dir="5400000" algn="t" rotWithShape="0">
              <a:prstClr val="black">
                <a:alpha val="40000"/>
              </a:prstClr>
            </a:outerShdw>
          </a:effectLst>
        </p:spPr>
        <p:txBody>
          <a:bodyPr>
            <a:spAutoFit/>
          </a:bodyPr>
          <a:lstStyle/>
          <a:p>
            <a:pPr algn="l"/>
            <a:r>
              <a:rPr lang="en-US" sz="1600" b="1" dirty="0">
                <a:latin typeface="Arial" pitchFamily="34" charset="0"/>
                <a:cs typeface="Arial" pitchFamily="34" charset="0"/>
              </a:rPr>
              <a:t>Select and systematically build interdisciplinary thematic areas of research.</a:t>
            </a:r>
          </a:p>
        </p:txBody>
      </p:sp>
      <p:sp>
        <p:nvSpPr>
          <p:cNvPr id="37" name="Text Box 11"/>
          <p:cNvSpPr txBox="1">
            <a:spLocks noChangeArrowheads="1"/>
          </p:cNvSpPr>
          <p:nvPr/>
        </p:nvSpPr>
        <p:spPr bwMode="auto">
          <a:xfrm>
            <a:off x="130636" y="633447"/>
            <a:ext cx="8865446" cy="338548"/>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square" lIns="91434" tIns="45717" rIns="91434" bIns="45717">
            <a:spAutoFit/>
          </a:bodyPr>
          <a:lstStyle/>
          <a:p>
            <a:pPr algn="l">
              <a:spcBef>
                <a:spcPct val="50000"/>
              </a:spcBef>
            </a:pPr>
            <a:r>
              <a:rPr lang="en-US" sz="1600" b="1" u="sng" dirty="0" smtClean="0">
                <a:solidFill>
                  <a:schemeClr val="bg1"/>
                </a:solidFill>
                <a:effectLst>
                  <a:outerShdw blurRad="38100" dist="38100" dir="2700000" algn="tl">
                    <a:srgbClr val="000000">
                      <a:alpha val="43137"/>
                    </a:srgbClr>
                  </a:outerShdw>
                </a:effectLst>
                <a:latin typeface="Arial" pitchFamily="34" charset="0"/>
                <a:cs typeface="Arial" pitchFamily="34" charset="0"/>
              </a:rPr>
              <a:t>Goal 3</a:t>
            </a:r>
            <a:r>
              <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rPr>
              <a:t>: Expand clinical and translational research</a:t>
            </a:r>
            <a:r>
              <a:rPr lang="en-US" sz="16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 </a:t>
            </a:r>
            <a:endPar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endParaRPr>
          </a:p>
        </p:txBody>
      </p:sp>
      <p:sp>
        <p:nvSpPr>
          <p:cNvPr id="2" name="TextBox 1"/>
          <p:cNvSpPr txBox="1"/>
          <p:nvPr/>
        </p:nvSpPr>
        <p:spPr>
          <a:xfrm>
            <a:off x="803417" y="6538416"/>
            <a:ext cx="7748306" cy="246221"/>
          </a:xfrm>
          <a:prstGeom prst="rect">
            <a:avLst/>
          </a:prstGeom>
          <a:noFill/>
        </p:spPr>
        <p:txBody>
          <a:bodyPr wrap="square" rtlCol="0">
            <a:spAutoFit/>
          </a:bodyPr>
          <a:lstStyle/>
          <a:p>
            <a:pPr algn="l"/>
            <a:r>
              <a:rPr lang="en-US" sz="1000" dirty="0" smtClean="0"/>
              <a:t>* See appendix B for detailed criteria-based assessment.</a:t>
            </a:r>
            <a:endParaRPr lang="en-US" sz="1000" dirty="0"/>
          </a:p>
        </p:txBody>
      </p:sp>
    </p:spTree>
    <p:extLst>
      <p:ext uri="{BB962C8B-B14F-4D97-AF65-F5344CB8AC3E}">
        <p14:creationId xmlns:p14="http://schemas.microsoft.com/office/powerpoint/2010/main" val="1999968011"/>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0-#ppt_w/2"/>
                                          </p:val>
                                        </p:tav>
                                        <p:tav tm="100000">
                                          <p:val>
                                            <p:strVal val="#ppt_x"/>
                                          </p:val>
                                        </p:tav>
                                      </p:tavLst>
                                    </p:anim>
                                    <p:anim calcmode="lin" valueType="num">
                                      <p:cBhvr additive="base">
                                        <p:cTn id="8" dur="500" fill="hold"/>
                                        <p:tgtEl>
                                          <p:spTgt spid="27"/>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9"/>
                                        </p:tgtEl>
                                        <p:attrNameLst>
                                          <p:attrName>style.visibility</p:attrName>
                                        </p:attrNameLst>
                                      </p:cBhvr>
                                      <p:to>
                                        <p:strVal val="visible"/>
                                      </p:to>
                                    </p:set>
                                    <p:anim calcmode="lin" valueType="num">
                                      <p:cBhvr additive="base">
                                        <p:cTn id="13" dur="500" fill="hold"/>
                                        <p:tgtEl>
                                          <p:spTgt spid="29"/>
                                        </p:tgtEl>
                                        <p:attrNameLst>
                                          <p:attrName>ppt_x</p:attrName>
                                        </p:attrNameLst>
                                      </p:cBhvr>
                                      <p:tavLst>
                                        <p:tav tm="0">
                                          <p:val>
                                            <p:strVal val="0-#ppt_w/2"/>
                                          </p:val>
                                        </p:tav>
                                        <p:tav tm="100000">
                                          <p:val>
                                            <p:strVal val="#ppt_x"/>
                                          </p:val>
                                        </p:tav>
                                      </p:tavLst>
                                    </p:anim>
                                    <p:anim calcmode="lin" valueType="num">
                                      <p:cBhvr additive="base">
                                        <p:cTn id="14" dur="500" fill="hold"/>
                                        <p:tgtEl>
                                          <p:spTgt spid="2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29"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3" name="Table 22"/>
          <p:cNvGraphicFramePr>
            <a:graphicFrameLocks noGrp="1"/>
          </p:cNvGraphicFramePr>
          <p:nvPr>
            <p:extLst>
              <p:ext uri="{D42A27DB-BD31-4B8C-83A1-F6EECF244321}">
                <p14:modId xmlns:p14="http://schemas.microsoft.com/office/powerpoint/2010/main" val="3589165863"/>
              </p:ext>
            </p:extLst>
          </p:nvPr>
        </p:nvGraphicFramePr>
        <p:xfrm>
          <a:off x="2009775" y="2394295"/>
          <a:ext cx="6886575" cy="2168180"/>
        </p:xfrm>
        <a:graphic>
          <a:graphicData uri="http://schemas.openxmlformats.org/drawingml/2006/table">
            <a:tbl>
              <a:tblPr firstRow="1" bandRow="1">
                <a:tableStyleId>{D7AC3CCA-C797-4891-BE02-D94E43425B78}</a:tableStyleId>
              </a:tblPr>
              <a:tblGrid>
                <a:gridCol w="2228850"/>
                <a:gridCol w="1592487"/>
                <a:gridCol w="1669683"/>
                <a:gridCol w="1395555"/>
              </a:tblGrid>
              <a:tr h="339380">
                <a:tc>
                  <a:txBody>
                    <a:bodyPr/>
                    <a:lstStyle/>
                    <a:p>
                      <a:pPr algn="ctr"/>
                      <a:r>
                        <a:rPr lang="en-US" sz="1400" dirty="0" smtClean="0">
                          <a:latin typeface="Arial" pitchFamily="34" charset="0"/>
                          <a:cs typeface="Arial" pitchFamily="34" charset="0"/>
                        </a:rPr>
                        <a:t>Faculty**</a:t>
                      </a:r>
                      <a:endParaRPr lang="en-US" sz="1400" dirty="0">
                        <a:latin typeface="Arial" pitchFamily="34" charset="0"/>
                        <a:cs typeface="Arial" pitchFamily="34" charset="0"/>
                      </a:endParaRPr>
                    </a:p>
                  </a:txBody>
                  <a:tcPr>
                    <a:lnL w="12700" cmpd="sng">
                      <a:noFill/>
                    </a:lnL>
                    <a:lnR w="12700" cmpd="sng">
                      <a:noFill/>
                    </a:lnR>
                    <a:lnT w="1270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400" dirty="0" smtClean="0">
                          <a:latin typeface="Arial" pitchFamily="34" charset="0"/>
                          <a:cs typeface="Arial" pitchFamily="34" charset="0"/>
                        </a:rPr>
                        <a:t>Staff</a:t>
                      </a:r>
                      <a:endParaRPr lang="en-US" sz="1400" dirty="0">
                        <a:latin typeface="Arial" pitchFamily="34" charset="0"/>
                        <a:cs typeface="Arial" pitchFamily="34" charset="0"/>
                      </a:endParaRPr>
                    </a:p>
                  </a:txBody>
                  <a:tcPr>
                    <a:lnL w="12700" cmpd="sng">
                      <a:noFill/>
                    </a:lnL>
                    <a:lnR w="12700" cmpd="sng">
                      <a:noFill/>
                    </a:lnR>
                    <a:lnT w="1270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400" dirty="0" smtClean="0">
                          <a:latin typeface="Arial" pitchFamily="34" charset="0"/>
                          <a:cs typeface="Arial" pitchFamily="34" charset="0"/>
                        </a:rPr>
                        <a:t>Space</a:t>
                      </a:r>
                      <a:endParaRPr lang="en-US" sz="1400" dirty="0">
                        <a:latin typeface="Arial" pitchFamily="34" charset="0"/>
                        <a:cs typeface="Arial" pitchFamily="34" charset="0"/>
                      </a:endParaRPr>
                    </a:p>
                  </a:txBody>
                  <a:tcPr>
                    <a:lnL w="12700" cmpd="sng">
                      <a:noFill/>
                    </a:lnL>
                    <a:lnR w="12700" cmpd="sng">
                      <a:noFill/>
                    </a:lnR>
                    <a:lnT w="1270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400" dirty="0" smtClean="0">
                          <a:latin typeface="Arial" pitchFamily="34" charset="0"/>
                          <a:cs typeface="Arial" pitchFamily="34" charset="0"/>
                        </a:rPr>
                        <a:t>Equipment</a:t>
                      </a:r>
                      <a:endParaRPr lang="en-US" sz="1400" dirty="0">
                        <a:latin typeface="Arial" pitchFamily="34" charset="0"/>
                        <a:cs typeface="Arial" pitchFamily="34" charset="0"/>
                      </a:endParaRPr>
                    </a:p>
                  </a:txBody>
                  <a:tcPr>
                    <a:lnL w="12700" cmpd="sng">
                      <a:noFill/>
                    </a:lnL>
                    <a:lnR w="12700" cmpd="sng">
                      <a:noFill/>
                    </a:lnR>
                    <a:lnT w="1270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r>
              <a:tr h="1177925">
                <a:tc>
                  <a:txBody>
                    <a:bodyPr/>
                    <a:lstStyle/>
                    <a:p>
                      <a:pPr marL="112713" marR="0" indent="-112713" algn="l" defTabSz="914400" rtl="0" eaLnBrk="1" latinLnBrk="0" hangingPunct="1">
                        <a:lnSpc>
                          <a:spcPct val="100000"/>
                        </a:lnSpc>
                        <a:spcBef>
                          <a:spcPts val="0"/>
                        </a:spcBef>
                        <a:spcAft>
                          <a:spcPts val="600"/>
                        </a:spcAft>
                        <a:buFont typeface="Arial" pitchFamily="34" charset="0"/>
                        <a:buChar char="•"/>
                        <a:tabLst/>
                      </a:pPr>
                      <a:r>
                        <a:rPr lang="en-US" sz="1100" kern="1200" dirty="0" err="1" smtClean="0">
                          <a:solidFill>
                            <a:schemeClr val="dk1"/>
                          </a:solidFill>
                          <a:effectLst/>
                          <a:latin typeface="Arial" pitchFamily="34" charset="0"/>
                          <a:ea typeface="Calibri"/>
                          <a:cs typeface="Arial" pitchFamily="34" charset="0"/>
                        </a:rPr>
                        <a:t>Electrophysiologist</a:t>
                      </a:r>
                      <a:r>
                        <a:rPr lang="en-US" sz="1100" kern="1200" dirty="0" smtClean="0">
                          <a:solidFill>
                            <a:schemeClr val="dk1"/>
                          </a:solidFill>
                          <a:effectLst/>
                          <a:latin typeface="Arial" pitchFamily="34" charset="0"/>
                          <a:ea typeface="Calibri"/>
                          <a:cs typeface="Arial" pitchFamily="34" charset="0"/>
                        </a:rPr>
                        <a:t> Translational Research  (MD)</a:t>
                      </a:r>
                    </a:p>
                    <a:p>
                      <a:pPr marL="112713" marR="0" indent="-112713" algn="l" defTabSz="914400" rtl="0" eaLnBrk="1" latinLnBrk="0" hangingPunct="1">
                        <a:lnSpc>
                          <a:spcPct val="100000"/>
                        </a:lnSpc>
                        <a:spcBef>
                          <a:spcPts val="0"/>
                        </a:spcBef>
                        <a:spcAft>
                          <a:spcPts val="600"/>
                        </a:spcAft>
                        <a:buFont typeface="Arial" pitchFamily="34" charset="0"/>
                        <a:buChar char="•"/>
                        <a:tabLst/>
                      </a:pPr>
                      <a:r>
                        <a:rPr lang="en-US" sz="1100" kern="1200" dirty="0" smtClean="0">
                          <a:solidFill>
                            <a:schemeClr val="dk1"/>
                          </a:solidFill>
                          <a:effectLst/>
                          <a:latin typeface="Arial" pitchFamily="34" charset="0"/>
                          <a:ea typeface="Calibri"/>
                          <a:cs typeface="Arial" pitchFamily="34" charset="0"/>
                        </a:rPr>
                        <a:t>Director Advanced Imaging (PET/</a:t>
                      </a:r>
                      <a:r>
                        <a:rPr lang="en-US" sz="1100" kern="1200" baseline="0" dirty="0" smtClean="0">
                          <a:solidFill>
                            <a:schemeClr val="dk1"/>
                          </a:solidFill>
                          <a:effectLst/>
                          <a:latin typeface="Arial" pitchFamily="34" charset="0"/>
                          <a:ea typeface="Calibri"/>
                          <a:cs typeface="Arial" pitchFamily="34" charset="0"/>
                        </a:rPr>
                        <a:t>MRI)</a:t>
                      </a:r>
                      <a:r>
                        <a:rPr lang="en-US" sz="1100" kern="1200" dirty="0" smtClean="0">
                          <a:solidFill>
                            <a:schemeClr val="dk1"/>
                          </a:solidFill>
                          <a:effectLst/>
                          <a:latin typeface="Arial" pitchFamily="34" charset="0"/>
                          <a:ea typeface="Calibri"/>
                          <a:cs typeface="Arial" pitchFamily="34" charset="0"/>
                        </a:rPr>
                        <a:t> Clinical/Research</a:t>
                      </a:r>
                    </a:p>
                    <a:p>
                      <a:pPr marL="112713" marR="0" indent="-112713" algn="l" defTabSz="914400" rtl="0" eaLnBrk="1" latinLnBrk="0" hangingPunct="1">
                        <a:lnSpc>
                          <a:spcPct val="100000"/>
                        </a:lnSpc>
                        <a:spcBef>
                          <a:spcPts val="0"/>
                        </a:spcBef>
                        <a:spcAft>
                          <a:spcPts val="600"/>
                        </a:spcAft>
                        <a:buFont typeface="Arial" pitchFamily="34" charset="0"/>
                        <a:buChar char="•"/>
                        <a:tabLst/>
                      </a:pPr>
                      <a:r>
                        <a:rPr lang="en-US" sz="1100" kern="1200" dirty="0" smtClean="0">
                          <a:solidFill>
                            <a:schemeClr val="dk1"/>
                          </a:solidFill>
                          <a:effectLst/>
                          <a:latin typeface="Arial" pitchFamily="34" charset="0"/>
                          <a:ea typeface="Calibri"/>
                          <a:cs typeface="Arial" pitchFamily="34" charset="0"/>
                        </a:rPr>
                        <a:t>Cardiac Stem Cell Biology/ NI cardiology physician scientist (MD or PhD)</a:t>
                      </a:r>
                    </a:p>
                    <a:p>
                      <a:pPr marL="112713" marR="0" indent="-112713" algn="l" defTabSz="914400" rtl="0" eaLnBrk="1" latinLnBrk="0" hangingPunct="1">
                        <a:lnSpc>
                          <a:spcPct val="100000"/>
                        </a:lnSpc>
                        <a:spcBef>
                          <a:spcPts val="0"/>
                        </a:spcBef>
                        <a:spcAft>
                          <a:spcPts val="600"/>
                        </a:spcAft>
                        <a:buFont typeface="Arial" pitchFamily="34" charset="0"/>
                        <a:buChar char="•"/>
                        <a:tabLst/>
                      </a:pPr>
                      <a:r>
                        <a:rPr lang="en-US" sz="1100" kern="1200" dirty="0" smtClean="0">
                          <a:solidFill>
                            <a:schemeClr val="dk1"/>
                          </a:solidFill>
                          <a:effectLst/>
                          <a:latin typeface="Arial" pitchFamily="34" charset="0"/>
                          <a:ea typeface="Calibri"/>
                          <a:cs typeface="Arial" pitchFamily="34" charset="0"/>
                        </a:rPr>
                        <a:t>2 Nephrology</a:t>
                      </a:r>
                      <a:r>
                        <a:rPr lang="en-US" sz="1100" kern="1200" baseline="0" dirty="0" smtClean="0">
                          <a:solidFill>
                            <a:schemeClr val="dk1"/>
                          </a:solidFill>
                          <a:effectLst/>
                          <a:latin typeface="Arial" pitchFamily="34" charset="0"/>
                          <a:ea typeface="Calibri"/>
                          <a:cs typeface="Arial" pitchFamily="34" charset="0"/>
                        </a:rPr>
                        <a:t> </a:t>
                      </a:r>
                      <a:r>
                        <a:rPr lang="en-US" sz="1100" kern="1200" dirty="0" smtClean="0">
                          <a:solidFill>
                            <a:schemeClr val="dk1"/>
                          </a:solidFill>
                          <a:effectLst/>
                          <a:latin typeface="Arial" pitchFamily="34" charset="0"/>
                          <a:ea typeface="Calibri"/>
                          <a:cs typeface="Arial" pitchFamily="34" charset="0"/>
                        </a:rPr>
                        <a:t>Physician Scientists</a:t>
                      </a:r>
                    </a:p>
                  </a:txBody>
                  <a:tcPr>
                    <a:lnL w="12700" cmpd="sng">
                      <a:noFill/>
                    </a:lnL>
                    <a:lnR w="12700" cmpd="sng">
                      <a:noFill/>
                    </a:lnR>
                    <a:lnT w="190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12713" marR="0" indent="-112713" algn="l" defTabSz="914400" rtl="0" eaLnBrk="1" latinLnBrk="0" hangingPunct="1">
                        <a:lnSpc>
                          <a:spcPct val="115000"/>
                        </a:lnSpc>
                        <a:spcBef>
                          <a:spcPts val="0"/>
                        </a:spcBef>
                        <a:spcAft>
                          <a:spcPts val="0"/>
                        </a:spcAft>
                        <a:buFont typeface="Arial" pitchFamily="34" charset="0"/>
                        <a:buChar char="•"/>
                        <a:tabLst/>
                      </a:pPr>
                      <a:r>
                        <a:rPr lang="en-US" sz="1100" kern="1200" dirty="0" smtClean="0">
                          <a:solidFill>
                            <a:schemeClr val="dk1"/>
                          </a:solidFill>
                          <a:effectLst/>
                          <a:latin typeface="Arial" pitchFamily="34" charset="0"/>
                          <a:ea typeface="Calibri"/>
                          <a:cs typeface="Arial" pitchFamily="34" charset="0"/>
                        </a:rPr>
                        <a:t>Administrative Assistant</a:t>
                      </a:r>
                    </a:p>
                  </a:txBody>
                  <a:tcPr>
                    <a:lnL w="12700" cmpd="sng">
                      <a:noFill/>
                    </a:lnL>
                    <a:lnR w="12700" cmpd="sng">
                      <a:noFill/>
                    </a:lnR>
                    <a:lnT w="190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12713" marR="0" indent="-112713" algn="l" defTabSz="914400" rtl="0" eaLnBrk="1" latinLnBrk="0" hangingPunct="1">
                        <a:lnSpc>
                          <a:spcPct val="115000"/>
                        </a:lnSpc>
                        <a:spcBef>
                          <a:spcPts val="0"/>
                        </a:spcBef>
                        <a:spcAft>
                          <a:spcPts val="0"/>
                        </a:spcAft>
                        <a:buFont typeface="Arial" pitchFamily="34" charset="0"/>
                        <a:buChar char="•"/>
                        <a:tabLst/>
                      </a:pPr>
                      <a:r>
                        <a:rPr lang="en-US" sz="1100" kern="1200" dirty="0" smtClean="0">
                          <a:solidFill>
                            <a:schemeClr val="dk1"/>
                          </a:solidFill>
                          <a:effectLst/>
                          <a:latin typeface="Arial" pitchFamily="34" charset="0"/>
                          <a:ea typeface="Calibri"/>
                          <a:cs typeface="Arial" pitchFamily="34" charset="0"/>
                        </a:rPr>
                        <a:t>New research faculty offices (7 office, 2 support) in CTRC</a:t>
                      </a:r>
                    </a:p>
                    <a:p>
                      <a:pPr marL="0" marR="0" indent="0" algn="l" defTabSz="914400" rtl="0" eaLnBrk="1" latinLnBrk="0" hangingPunct="1">
                        <a:lnSpc>
                          <a:spcPct val="115000"/>
                        </a:lnSpc>
                        <a:spcBef>
                          <a:spcPts val="0"/>
                        </a:spcBef>
                        <a:spcAft>
                          <a:spcPts val="0"/>
                        </a:spcAft>
                        <a:buFont typeface="Arial" pitchFamily="34" charset="0"/>
                        <a:buNone/>
                        <a:tabLst/>
                      </a:pPr>
                      <a:endParaRPr lang="en-US" sz="1100" i="1" kern="1200" dirty="0" smtClean="0">
                        <a:solidFill>
                          <a:schemeClr val="dk1"/>
                        </a:solidFill>
                        <a:effectLst/>
                        <a:latin typeface="Arial" pitchFamily="34" charset="0"/>
                        <a:ea typeface="Calibri"/>
                        <a:cs typeface="Arial" pitchFamily="34" charset="0"/>
                      </a:endParaRPr>
                    </a:p>
                    <a:p>
                      <a:pPr marL="0" marR="0" indent="0" algn="ctr" defTabSz="914400" rtl="0" eaLnBrk="1" latinLnBrk="0" hangingPunct="1">
                        <a:lnSpc>
                          <a:spcPct val="115000"/>
                        </a:lnSpc>
                        <a:spcBef>
                          <a:spcPts val="0"/>
                        </a:spcBef>
                        <a:spcAft>
                          <a:spcPts val="0"/>
                        </a:spcAft>
                        <a:buFont typeface="Arial" pitchFamily="34" charset="0"/>
                        <a:buNone/>
                        <a:tabLst/>
                      </a:pPr>
                      <a:r>
                        <a:rPr lang="en-US" sz="1100" i="1" kern="1200" dirty="0" smtClean="0">
                          <a:solidFill>
                            <a:schemeClr val="dk1"/>
                          </a:solidFill>
                          <a:effectLst/>
                          <a:latin typeface="Arial" pitchFamily="34" charset="0"/>
                          <a:ea typeface="Calibri"/>
                          <a:cs typeface="Arial" pitchFamily="34" charset="0"/>
                        </a:rPr>
                        <a:t>Will relocate existing research faculty to the 7th floor CTRC - no renovation required.</a:t>
                      </a:r>
                    </a:p>
                  </a:txBody>
                  <a:tcPr>
                    <a:lnL w="12700" cmpd="sng">
                      <a:noFill/>
                    </a:lnL>
                    <a:lnR w="12700" cmpd="sng">
                      <a:noFill/>
                    </a:lnR>
                    <a:lnT w="190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marR="0" indent="-171450" algn="l" defTabSz="914400" rtl="0" eaLnBrk="1" latinLnBrk="0" hangingPunct="1">
                        <a:lnSpc>
                          <a:spcPct val="115000"/>
                        </a:lnSpc>
                        <a:spcBef>
                          <a:spcPts val="0"/>
                        </a:spcBef>
                        <a:spcAft>
                          <a:spcPts val="0"/>
                        </a:spcAft>
                        <a:buFont typeface="Arial" pitchFamily="34" charset="0"/>
                        <a:buChar char="•"/>
                        <a:tabLst/>
                      </a:pPr>
                      <a:r>
                        <a:rPr lang="en-US" sz="1100" kern="1200" dirty="0" smtClean="0">
                          <a:solidFill>
                            <a:schemeClr val="dk1"/>
                          </a:solidFill>
                          <a:effectLst/>
                          <a:latin typeface="Arial" pitchFamily="34" charset="0"/>
                          <a:ea typeface="Calibri"/>
                          <a:cs typeface="Arial" pitchFamily="34" charset="0"/>
                        </a:rPr>
                        <a:t>Provided</a:t>
                      </a:r>
                      <a:r>
                        <a:rPr lang="en-US" sz="1100" kern="1200" baseline="0" dirty="0" smtClean="0">
                          <a:solidFill>
                            <a:schemeClr val="dk1"/>
                          </a:solidFill>
                          <a:effectLst/>
                          <a:latin typeface="Arial" pitchFamily="34" charset="0"/>
                          <a:ea typeface="Calibri"/>
                          <a:cs typeface="Arial" pitchFamily="34" charset="0"/>
                        </a:rPr>
                        <a:t> in the CTRC</a:t>
                      </a:r>
                      <a:br>
                        <a:rPr lang="en-US" sz="1100" kern="1200" baseline="0" dirty="0" smtClean="0">
                          <a:solidFill>
                            <a:schemeClr val="dk1"/>
                          </a:solidFill>
                          <a:effectLst/>
                          <a:latin typeface="Arial" pitchFamily="34" charset="0"/>
                          <a:ea typeface="Calibri"/>
                          <a:cs typeface="Arial" pitchFamily="34" charset="0"/>
                        </a:rPr>
                      </a:br>
                      <a:r>
                        <a:rPr lang="en-US" sz="1100" i="1" kern="1200" baseline="0" dirty="0" smtClean="0">
                          <a:solidFill>
                            <a:srgbClr val="0070C0"/>
                          </a:solidFill>
                          <a:effectLst/>
                          <a:latin typeface="Arial" pitchFamily="34" charset="0"/>
                          <a:ea typeface="Calibri"/>
                          <a:cs typeface="Arial" pitchFamily="34" charset="0"/>
                        </a:rPr>
                        <a:t>(see page 32)</a:t>
                      </a:r>
                      <a:endParaRPr lang="en-US" sz="1100" i="1" kern="1200" dirty="0" smtClean="0">
                        <a:solidFill>
                          <a:srgbClr val="0070C0"/>
                        </a:solidFill>
                        <a:effectLst/>
                        <a:latin typeface="Arial" pitchFamily="34" charset="0"/>
                        <a:ea typeface="Calibri"/>
                        <a:cs typeface="Arial" pitchFamily="34" charset="0"/>
                      </a:endParaRPr>
                    </a:p>
                  </a:txBody>
                  <a:tcPr>
                    <a:lnL w="12700" cmpd="sng">
                      <a:noFill/>
                    </a:lnL>
                    <a:lnR w="12700" cmpd="sng">
                      <a:noFill/>
                    </a:lnR>
                    <a:lnT w="190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
        <p:nvSpPr>
          <p:cNvPr id="9" name="TextBox 8"/>
          <p:cNvSpPr txBox="1">
            <a:spLocks noChangeArrowheads="1"/>
          </p:cNvSpPr>
          <p:nvPr/>
        </p:nvSpPr>
        <p:spPr bwMode="auto">
          <a:xfrm>
            <a:off x="288870" y="1794131"/>
            <a:ext cx="8707211" cy="600164"/>
          </a:xfrm>
          <a:prstGeom prst="rect">
            <a:avLst/>
          </a:prstGeom>
          <a:solidFill>
            <a:schemeClr val="bg1"/>
          </a:solidFill>
          <a:ln w="9525">
            <a:noFill/>
            <a:miter lim="800000"/>
            <a:headEnd/>
            <a:tailEnd/>
          </a:ln>
        </p:spPr>
        <p:txBody>
          <a:bodyPr wrap="square">
            <a:spAutoFit/>
          </a:bodyPr>
          <a:lstStyle/>
          <a:p>
            <a:pPr marL="342900" indent="-342900" algn="l">
              <a:spcAft>
                <a:spcPts val="0"/>
              </a:spcAft>
            </a:pPr>
            <a:r>
              <a:rPr lang="en-US" sz="1400" b="1" u="sng" dirty="0" smtClean="0">
                <a:latin typeface="Arial" pitchFamily="34" charset="0"/>
                <a:cs typeface="Arial" pitchFamily="34" charset="0"/>
              </a:rPr>
              <a:t>Preliminary Tactics</a:t>
            </a:r>
            <a:r>
              <a:rPr lang="en-US" sz="1400" dirty="0" smtClean="0">
                <a:latin typeface="Arial" pitchFamily="34" charset="0"/>
                <a:cs typeface="Arial" pitchFamily="34" charset="0"/>
              </a:rPr>
              <a:t>:</a:t>
            </a:r>
            <a:endParaRPr lang="en-US" sz="1400" b="1" dirty="0" smtClean="0">
              <a:latin typeface="Arial" pitchFamily="34" charset="0"/>
              <a:cs typeface="Arial" pitchFamily="34" charset="0"/>
            </a:endParaRPr>
          </a:p>
          <a:p>
            <a:pPr marL="342900" lvl="1" indent="-342900" algn="l">
              <a:spcBef>
                <a:spcPts val="600"/>
              </a:spcBef>
              <a:spcAft>
                <a:spcPts val="600"/>
              </a:spcAft>
              <a:buFont typeface="+mj-lt"/>
              <a:buAutoNum type="alphaLcPeriod" startAt="2"/>
            </a:pPr>
            <a:r>
              <a:rPr lang="en-US" sz="1400" b="1" dirty="0">
                <a:latin typeface="Arial" pitchFamily="34" charset="0"/>
                <a:cs typeface="Arial" pitchFamily="34" charset="0"/>
              </a:rPr>
              <a:t>Provide additional resources as follows to grow identified research focal points.*</a:t>
            </a:r>
          </a:p>
        </p:txBody>
      </p:sp>
      <p:sp>
        <p:nvSpPr>
          <p:cNvPr id="11" name="AutoShape 6"/>
          <p:cNvSpPr>
            <a:spLocks noChangeArrowheads="1"/>
          </p:cNvSpPr>
          <p:nvPr/>
        </p:nvSpPr>
        <p:spPr bwMode="auto">
          <a:xfrm>
            <a:off x="95250" y="1180981"/>
            <a:ext cx="1673225" cy="504825"/>
          </a:xfrm>
          <a:prstGeom prst="homePlate">
            <a:avLst>
              <a:gd name="adj" fmla="val 98636"/>
            </a:avLst>
          </a:prstGeom>
          <a:solidFill>
            <a:schemeClr val="tx1"/>
          </a:solidFill>
          <a:ln w="9525">
            <a:solidFill>
              <a:schemeClr val="tx1"/>
            </a:solidFill>
            <a:miter lim="800000"/>
            <a:headEnd/>
            <a:tailEnd/>
          </a:ln>
        </p:spPr>
        <p:txBody>
          <a:bodyPr wrap="none" anchor="ctr"/>
          <a:lstStyle/>
          <a:p>
            <a:r>
              <a:rPr lang="en-US" sz="1600" b="1" i="1" dirty="0">
                <a:solidFill>
                  <a:schemeClr val="bg1"/>
                </a:solidFill>
                <a:latin typeface="Arial" pitchFamily="34" charset="0"/>
                <a:cs typeface="Arial" pitchFamily="34" charset="0"/>
              </a:rPr>
              <a:t>Strategy </a:t>
            </a:r>
            <a:r>
              <a:rPr lang="en-US" sz="1600" b="1" i="1" dirty="0" smtClean="0">
                <a:solidFill>
                  <a:schemeClr val="bg1"/>
                </a:solidFill>
                <a:latin typeface="Arial" pitchFamily="34" charset="0"/>
                <a:cs typeface="Arial" pitchFamily="34" charset="0"/>
              </a:rPr>
              <a:t>3.1</a:t>
            </a:r>
            <a:endParaRPr lang="en-US" sz="1600" b="1" i="1" dirty="0">
              <a:solidFill>
                <a:schemeClr val="bg1"/>
              </a:solidFill>
              <a:latin typeface="Arial" pitchFamily="34" charset="0"/>
              <a:cs typeface="Arial" pitchFamily="34" charset="0"/>
            </a:endParaRPr>
          </a:p>
        </p:txBody>
      </p:sp>
      <p:sp>
        <p:nvSpPr>
          <p:cNvPr id="12" name="Text Box 8"/>
          <p:cNvSpPr txBox="1">
            <a:spLocks noChangeArrowheads="1"/>
          </p:cNvSpPr>
          <p:nvPr/>
        </p:nvSpPr>
        <p:spPr bwMode="auto">
          <a:xfrm>
            <a:off x="1838044" y="1165640"/>
            <a:ext cx="7158038" cy="584775"/>
          </a:xfrm>
          <a:prstGeom prst="rect">
            <a:avLst/>
          </a:prstGeom>
          <a:solidFill>
            <a:schemeClr val="bg2"/>
          </a:solidFill>
          <a:ln w="9525">
            <a:solidFill>
              <a:schemeClr val="tx1"/>
            </a:solidFill>
            <a:miter lim="800000"/>
            <a:headEnd/>
            <a:tailEnd/>
          </a:ln>
          <a:effectLst>
            <a:outerShdw blurRad="50800" dist="38100" dir="5400000" algn="t" rotWithShape="0">
              <a:prstClr val="black">
                <a:alpha val="40000"/>
              </a:prstClr>
            </a:outerShdw>
          </a:effectLst>
        </p:spPr>
        <p:txBody>
          <a:bodyPr>
            <a:spAutoFit/>
          </a:bodyPr>
          <a:lstStyle/>
          <a:p>
            <a:pPr algn="l"/>
            <a:r>
              <a:rPr lang="en-US" sz="1600" b="1" dirty="0">
                <a:latin typeface="Arial" pitchFamily="34" charset="0"/>
                <a:cs typeface="Arial" pitchFamily="34" charset="0"/>
              </a:rPr>
              <a:t>Select and systematically build interdisciplinary thematic areas of research</a:t>
            </a:r>
            <a:r>
              <a:rPr lang="en-US" sz="1600" b="1" dirty="0" smtClean="0">
                <a:latin typeface="Arial" pitchFamily="34" charset="0"/>
                <a:cs typeface="Arial" pitchFamily="34" charset="0"/>
              </a:rPr>
              <a:t>. </a:t>
            </a:r>
            <a:r>
              <a:rPr lang="en-US" sz="1600" b="1" i="1" dirty="0" smtClean="0">
                <a:latin typeface="Arial" pitchFamily="34" charset="0"/>
                <a:cs typeface="Arial" pitchFamily="34" charset="0"/>
              </a:rPr>
              <a:t>(cont’d)</a:t>
            </a:r>
            <a:endParaRPr lang="en-US" sz="1600" b="1" i="1" dirty="0">
              <a:latin typeface="Arial" pitchFamily="34" charset="0"/>
              <a:cs typeface="Arial" pitchFamily="34" charset="0"/>
            </a:endParaRPr>
          </a:p>
        </p:txBody>
      </p:sp>
      <p:sp>
        <p:nvSpPr>
          <p:cNvPr id="14" name="Text Box 11"/>
          <p:cNvSpPr txBox="1">
            <a:spLocks noChangeArrowheads="1"/>
          </p:cNvSpPr>
          <p:nvPr/>
        </p:nvSpPr>
        <p:spPr bwMode="auto">
          <a:xfrm>
            <a:off x="130636" y="633447"/>
            <a:ext cx="8865446" cy="338548"/>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square" lIns="91434" tIns="45717" rIns="91434" bIns="45717">
            <a:spAutoFit/>
          </a:bodyPr>
          <a:lstStyle/>
          <a:p>
            <a:pPr algn="l">
              <a:spcBef>
                <a:spcPct val="50000"/>
              </a:spcBef>
            </a:pPr>
            <a:r>
              <a:rPr lang="en-US" sz="1600" b="1" u="sng" dirty="0" smtClean="0">
                <a:solidFill>
                  <a:schemeClr val="bg1"/>
                </a:solidFill>
                <a:effectLst>
                  <a:outerShdw blurRad="38100" dist="38100" dir="2700000" algn="tl">
                    <a:srgbClr val="000000">
                      <a:alpha val="43137"/>
                    </a:srgbClr>
                  </a:outerShdw>
                </a:effectLst>
                <a:latin typeface="Arial" pitchFamily="34" charset="0"/>
                <a:cs typeface="Arial" pitchFamily="34" charset="0"/>
              </a:rPr>
              <a:t>Goal 3</a:t>
            </a:r>
            <a:r>
              <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rPr>
              <a:t>: Expand clinical and translational research</a:t>
            </a:r>
            <a:r>
              <a:rPr lang="en-US" sz="16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 </a:t>
            </a:r>
            <a:endPar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endParaRPr>
          </a:p>
        </p:txBody>
      </p:sp>
      <p:sp>
        <p:nvSpPr>
          <p:cNvPr id="17" name="AutoShape 16"/>
          <p:cNvSpPr>
            <a:spLocks noChangeArrowheads="1"/>
          </p:cNvSpPr>
          <p:nvPr/>
        </p:nvSpPr>
        <p:spPr bwMode="auto">
          <a:xfrm>
            <a:off x="232376" y="3414941"/>
            <a:ext cx="1772958" cy="1181100"/>
          </a:xfrm>
          <a:prstGeom prst="can">
            <a:avLst>
              <a:gd name="adj" fmla="val 13843"/>
            </a:avLst>
          </a:prstGeom>
          <a:solidFill>
            <a:srgbClr val="FFFF99">
              <a:alpha val="49001"/>
            </a:srgbClr>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r>
              <a:rPr lang="en-US" sz="1400" b="1" dirty="0"/>
              <a:t/>
            </a:r>
            <a:br>
              <a:rPr lang="en-US" sz="1400" b="1" dirty="0"/>
            </a:br>
            <a:endParaRPr lang="en-US" sz="1400" b="1" dirty="0"/>
          </a:p>
        </p:txBody>
      </p:sp>
      <p:sp>
        <p:nvSpPr>
          <p:cNvPr id="19" name="TextBox 18"/>
          <p:cNvSpPr txBox="1"/>
          <p:nvPr/>
        </p:nvSpPr>
        <p:spPr>
          <a:xfrm>
            <a:off x="117335" y="3664079"/>
            <a:ext cx="1976438" cy="692497"/>
          </a:xfrm>
          <a:prstGeom prst="rect">
            <a:avLst/>
          </a:prstGeom>
          <a:noFill/>
        </p:spPr>
        <p:txBody>
          <a:bodyPr wrap="square" rtlCol="0">
            <a:spAutoFit/>
          </a:bodyPr>
          <a:lstStyle/>
          <a:p>
            <a:pPr lvl="0">
              <a:spcBef>
                <a:spcPct val="50000"/>
              </a:spcBef>
            </a:pPr>
            <a:r>
              <a:rPr lang="en-US" sz="1400" b="1" dirty="0">
                <a:solidFill>
                  <a:prstClr val="black"/>
                </a:solidFill>
                <a:latin typeface="Arial" pitchFamily="34" charset="0"/>
                <a:cs typeface="Arial" pitchFamily="34" charset="0"/>
              </a:rPr>
              <a:t>Chronic Disease</a:t>
            </a:r>
            <a:br>
              <a:rPr lang="en-US" sz="1400" b="1" dirty="0">
                <a:solidFill>
                  <a:prstClr val="black"/>
                </a:solidFill>
                <a:latin typeface="Arial" pitchFamily="34" charset="0"/>
                <a:cs typeface="Arial" pitchFamily="34" charset="0"/>
              </a:rPr>
            </a:br>
            <a:r>
              <a:rPr lang="en-US" sz="1400" b="1" dirty="0">
                <a:solidFill>
                  <a:prstClr val="black"/>
                </a:solidFill>
                <a:latin typeface="Arial" pitchFamily="34" charset="0"/>
                <a:cs typeface="Arial" pitchFamily="34" charset="0"/>
              </a:rPr>
              <a:t>Management</a:t>
            </a:r>
            <a:br>
              <a:rPr lang="en-US" sz="1400" b="1" dirty="0">
                <a:solidFill>
                  <a:prstClr val="black"/>
                </a:solidFill>
                <a:latin typeface="Arial" pitchFamily="34" charset="0"/>
                <a:cs typeface="Arial" pitchFamily="34" charset="0"/>
              </a:rPr>
            </a:br>
            <a:r>
              <a:rPr lang="en-US" sz="1000" b="1" i="1" dirty="0">
                <a:solidFill>
                  <a:prstClr val="black"/>
                </a:solidFill>
                <a:latin typeface="Arial" pitchFamily="34" charset="0"/>
                <a:cs typeface="Arial" pitchFamily="34" charset="0"/>
              </a:rPr>
              <a:t>(</a:t>
            </a:r>
            <a:r>
              <a:rPr lang="en-US" sz="1100" i="1" dirty="0">
                <a:solidFill>
                  <a:prstClr val="black"/>
                </a:solidFill>
                <a:latin typeface="Arial" pitchFamily="34" charset="0"/>
                <a:cs typeface="Arial" pitchFamily="34" charset="0"/>
              </a:rPr>
              <a:t>Cardiology, </a:t>
            </a:r>
            <a:r>
              <a:rPr lang="en-US" sz="1100" i="1" dirty="0" smtClean="0">
                <a:solidFill>
                  <a:prstClr val="black"/>
                </a:solidFill>
                <a:latin typeface="Arial" pitchFamily="34" charset="0"/>
                <a:cs typeface="Arial" pitchFamily="34" charset="0"/>
              </a:rPr>
              <a:t>Nephrology)</a:t>
            </a:r>
            <a:endParaRPr lang="en-US" sz="1100" i="1" dirty="0">
              <a:solidFill>
                <a:prstClr val="black"/>
              </a:solidFill>
              <a:latin typeface="Arial" pitchFamily="34" charset="0"/>
              <a:cs typeface="Arial" pitchFamily="34" charset="0"/>
            </a:endParaRPr>
          </a:p>
        </p:txBody>
      </p:sp>
      <p:sp>
        <p:nvSpPr>
          <p:cNvPr id="21" name="TextBox 20"/>
          <p:cNvSpPr txBox="1"/>
          <p:nvPr/>
        </p:nvSpPr>
        <p:spPr>
          <a:xfrm>
            <a:off x="984081" y="6173629"/>
            <a:ext cx="7316788" cy="400110"/>
          </a:xfrm>
          <a:prstGeom prst="rect">
            <a:avLst/>
          </a:prstGeom>
          <a:noFill/>
        </p:spPr>
        <p:txBody>
          <a:bodyPr wrap="square" rtlCol="0">
            <a:spAutoFit/>
          </a:bodyPr>
          <a:lstStyle/>
          <a:p>
            <a:pPr algn="l"/>
            <a:r>
              <a:rPr lang="en-US" sz="1000" dirty="0" smtClean="0"/>
              <a:t>* Preliminary suggestions to be evaluated through business planning as described in 3.1.d</a:t>
            </a:r>
          </a:p>
          <a:p>
            <a:pPr algn="l"/>
            <a:r>
              <a:rPr lang="en-US" sz="1000" dirty="0" smtClean="0"/>
              <a:t>** Links to summary of faculty recruitment by division outlined in Strategy 4.1 and Appendix C.</a:t>
            </a:r>
            <a:endParaRPr lang="en-US" sz="1000" dirty="0"/>
          </a:p>
        </p:txBody>
      </p:sp>
    </p:spTree>
    <p:extLst>
      <p:ext uri="{BB962C8B-B14F-4D97-AF65-F5344CB8AC3E}">
        <p14:creationId xmlns:p14="http://schemas.microsoft.com/office/powerpoint/2010/main" val="2724903690"/>
      </p:ext>
    </p:extLst>
  </p:cSld>
  <p:clrMapOvr>
    <a:masterClrMapping/>
  </p:clrMapOvr>
  <p:transition spd="slow"/>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1916574" y="6468931"/>
            <a:ext cx="6132051" cy="400110"/>
          </a:xfrm>
          <a:prstGeom prst="rect">
            <a:avLst/>
          </a:prstGeom>
          <a:solidFill>
            <a:schemeClr val="bg1"/>
          </a:solidFill>
        </p:spPr>
        <p:txBody>
          <a:bodyPr wrap="square" rtlCol="0">
            <a:spAutoFit/>
          </a:bodyPr>
          <a:lstStyle/>
          <a:p>
            <a:pPr marL="171450" indent="-171450" algn="l"/>
            <a:r>
              <a:rPr lang="en-US" sz="1000" i="1" dirty="0" smtClean="0"/>
              <a:t>* 	Preliminary suggestions to be evaluated through business planning as described in 3.1.d</a:t>
            </a:r>
          </a:p>
          <a:p>
            <a:pPr marL="171450" indent="-171450" algn="l"/>
            <a:r>
              <a:rPr lang="en-US" sz="1000" i="1" dirty="0" smtClean="0"/>
              <a:t>** 	Links to summary of faculty recruitment by division outlined in Strategy 4.1 and Appendix C.</a:t>
            </a:r>
            <a:endParaRPr lang="en-US" sz="1000" i="1" dirty="0"/>
          </a:p>
        </p:txBody>
      </p:sp>
      <p:sp>
        <p:nvSpPr>
          <p:cNvPr id="9" name="TextBox 8"/>
          <p:cNvSpPr txBox="1">
            <a:spLocks noChangeArrowheads="1"/>
          </p:cNvSpPr>
          <p:nvPr/>
        </p:nvSpPr>
        <p:spPr bwMode="auto">
          <a:xfrm>
            <a:off x="288870" y="1794131"/>
            <a:ext cx="8707211" cy="600164"/>
          </a:xfrm>
          <a:prstGeom prst="rect">
            <a:avLst/>
          </a:prstGeom>
          <a:solidFill>
            <a:schemeClr val="bg1"/>
          </a:solidFill>
          <a:ln w="9525">
            <a:noFill/>
            <a:miter lim="800000"/>
            <a:headEnd/>
            <a:tailEnd/>
          </a:ln>
        </p:spPr>
        <p:txBody>
          <a:bodyPr wrap="square">
            <a:spAutoFit/>
          </a:bodyPr>
          <a:lstStyle/>
          <a:p>
            <a:pPr marL="342900" indent="-342900" algn="l">
              <a:spcAft>
                <a:spcPts val="0"/>
              </a:spcAft>
            </a:pPr>
            <a:r>
              <a:rPr lang="en-US" sz="1400" b="1" u="sng" dirty="0" smtClean="0">
                <a:latin typeface="Arial" pitchFamily="34" charset="0"/>
                <a:cs typeface="Arial" pitchFamily="34" charset="0"/>
              </a:rPr>
              <a:t>Preliminary Tactics</a:t>
            </a:r>
            <a:r>
              <a:rPr lang="en-US" sz="1400" dirty="0" smtClean="0">
                <a:latin typeface="Arial" pitchFamily="34" charset="0"/>
                <a:cs typeface="Arial" pitchFamily="34" charset="0"/>
              </a:rPr>
              <a:t>:</a:t>
            </a:r>
            <a:endParaRPr lang="en-US" sz="1400" b="1" dirty="0" smtClean="0">
              <a:latin typeface="Arial" pitchFamily="34" charset="0"/>
              <a:cs typeface="Arial" pitchFamily="34" charset="0"/>
            </a:endParaRPr>
          </a:p>
          <a:p>
            <a:pPr marL="342900" lvl="1" indent="-342900" algn="l">
              <a:spcBef>
                <a:spcPts val="600"/>
              </a:spcBef>
              <a:spcAft>
                <a:spcPts val="600"/>
              </a:spcAft>
              <a:buFont typeface="+mj-lt"/>
              <a:buAutoNum type="alphaLcPeriod" startAt="2"/>
            </a:pPr>
            <a:r>
              <a:rPr lang="en-US" sz="1400" b="1" dirty="0">
                <a:latin typeface="Arial" pitchFamily="34" charset="0"/>
                <a:cs typeface="Arial" pitchFamily="34" charset="0"/>
              </a:rPr>
              <a:t>Provide additional resources as follows to grow identified research focal points.*</a:t>
            </a:r>
          </a:p>
        </p:txBody>
      </p:sp>
      <p:sp>
        <p:nvSpPr>
          <p:cNvPr id="11" name="AutoShape 6"/>
          <p:cNvSpPr>
            <a:spLocks noChangeArrowheads="1"/>
          </p:cNvSpPr>
          <p:nvPr/>
        </p:nvSpPr>
        <p:spPr bwMode="auto">
          <a:xfrm>
            <a:off x="95250" y="1180981"/>
            <a:ext cx="1673225" cy="504825"/>
          </a:xfrm>
          <a:prstGeom prst="homePlate">
            <a:avLst>
              <a:gd name="adj" fmla="val 98636"/>
            </a:avLst>
          </a:prstGeom>
          <a:solidFill>
            <a:schemeClr val="tx1"/>
          </a:solidFill>
          <a:ln w="9525">
            <a:solidFill>
              <a:schemeClr val="tx1"/>
            </a:solidFill>
            <a:miter lim="800000"/>
            <a:headEnd/>
            <a:tailEnd/>
          </a:ln>
        </p:spPr>
        <p:txBody>
          <a:bodyPr wrap="none" anchor="ctr"/>
          <a:lstStyle/>
          <a:p>
            <a:r>
              <a:rPr lang="en-US" sz="1600" b="1" i="1" dirty="0">
                <a:solidFill>
                  <a:schemeClr val="bg1"/>
                </a:solidFill>
                <a:latin typeface="Arial" pitchFamily="34" charset="0"/>
                <a:cs typeface="Arial" pitchFamily="34" charset="0"/>
              </a:rPr>
              <a:t>Strategy </a:t>
            </a:r>
            <a:r>
              <a:rPr lang="en-US" sz="1600" b="1" i="1" dirty="0" smtClean="0">
                <a:solidFill>
                  <a:schemeClr val="bg1"/>
                </a:solidFill>
                <a:latin typeface="Arial" pitchFamily="34" charset="0"/>
                <a:cs typeface="Arial" pitchFamily="34" charset="0"/>
              </a:rPr>
              <a:t>3.1</a:t>
            </a:r>
            <a:endParaRPr lang="en-US" sz="1600" b="1" i="1" dirty="0">
              <a:solidFill>
                <a:schemeClr val="bg1"/>
              </a:solidFill>
              <a:latin typeface="Arial" pitchFamily="34" charset="0"/>
              <a:cs typeface="Arial" pitchFamily="34" charset="0"/>
            </a:endParaRPr>
          </a:p>
        </p:txBody>
      </p:sp>
      <p:sp>
        <p:nvSpPr>
          <p:cNvPr id="12" name="Text Box 8"/>
          <p:cNvSpPr txBox="1">
            <a:spLocks noChangeArrowheads="1"/>
          </p:cNvSpPr>
          <p:nvPr/>
        </p:nvSpPr>
        <p:spPr bwMode="auto">
          <a:xfrm>
            <a:off x="1838044" y="1165640"/>
            <a:ext cx="7158038" cy="584775"/>
          </a:xfrm>
          <a:prstGeom prst="rect">
            <a:avLst/>
          </a:prstGeom>
          <a:solidFill>
            <a:schemeClr val="bg2"/>
          </a:solidFill>
          <a:ln w="9525">
            <a:solidFill>
              <a:schemeClr val="tx1"/>
            </a:solidFill>
            <a:miter lim="800000"/>
            <a:headEnd/>
            <a:tailEnd/>
          </a:ln>
          <a:effectLst>
            <a:outerShdw blurRad="50800" dist="38100" dir="5400000" algn="t" rotWithShape="0">
              <a:prstClr val="black">
                <a:alpha val="40000"/>
              </a:prstClr>
            </a:outerShdw>
          </a:effectLst>
        </p:spPr>
        <p:txBody>
          <a:bodyPr>
            <a:spAutoFit/>
          </a:bodyPr>
          <a:lstStyle/>
          <a:p>
            <a:pPr algn="l"/>
            <a:r>
              <a:rPr lang="en-US" sz="1600" b="1" dirty="0">
                <a:latin typeface="Arial" pitchFamily="34" charset="0"/>
                <a:cs typeface="Arial" pitchFamily="34" charset="0"/>
              </a:rPr>
              <a:t>Select and systematically build interdisciplinary thematic areas of research</a:t>
            </a:r>
            <a:r>
              <a:rPr lang="en-US" sz="1600" b="1" dirty="0" smtClean="0">
                <a:latin typeface="Arial" pitchFamily="34" charset="0"/>
                <a:cs typeface="Arial" pitchFamily="34" charset="0"/>
              </a:rPr>
              <a:t>. </a:t>
            </a:r>
            <a:r>
              <a:rPr lang="en-US" sz="1600" b="1" i="1" dirty="0" smtClean="0">
                <a:latin typeface="Arial" pitchFamily="34" charset="0"/>
                <a:cs typeface="Arial" pitchFamily="34" charset="0"/>
              </a:rPr>
              <a:t>(cont’d)</a:t>
            </a:r>
            <a:endParaRPr lang="en-US" sz="1600" b="1" i="1" dirty="0">
              <a:latin typeface="Arial" pitchFamily="34" charset="0"/>
              <a:cs typeface="Arial" pitchFamily="34" charset="0"/>
            </a:endParaRPr>
          </a:p>
        </p:txBody>
      </p:sp>
      <p:sp>
        <p:nvSpPr>
          <p:cNvPr id="14" name="Text Box 11"/>
          <p:cNvSpPr txBox="1">
            <a:spLocks noChangeArrowheads="1"/>
          </p:cNvSpPr>
          <p:nvPr/>
        </p:nvSpPr>
        <p:spPr bwMode="auto">
          <a:xfrm>
            <a:off x="130636" y="633447"/>
            <a:ext cx="8865446" cy="338548"/>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square" lIns="91434" tIns="45717" rIns="91434" bIns="45717">
            <a:spAutoFit/>
          </a:bodyPr>
          <a:lstStyle/>
          <a:p>
            <a:pPr algn="l">
              <a:spcBef>
                <a:spcPct val="50000"/>
              </a:spcBef>
            </a:pPr>
            <a:r>
              <a:rPr lang="en-US" sz="1600" b="1" u="sng" dirty="0" smtClean="0">
                <a:solidFill>
                  <a:schemeClr val="bg1"/>
                </a:solidFill>
                <a:effectLst>
                  <a:outerShdw blurRad="38100" dist="38100" dir="2700000" algn="tl">
                    <a:srgbClr val="000000">
                      <a:alpha val="43137"/>
                    </a:srgbClr>
                  </a:outerShdw>
                </a:effectLst>
                <a:latin typeface="Arial" pitchFamily="34" charset="0"/>
                <a:cs typeface="Arial" pitchFamily="34" charset="0"/>
              </a:rPr>
              <a:t>Goal 3</a:t>
            </a:r>
            <a:r>
              <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rPr>
              <a:t>: Expand clinical and translational research</a:t>
            </a:r>
            <a:r>
              <a:rPr lang="en-US" sz="16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 </a:t>
            </a:r>
            <a:endPar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endParaRPr>
          </a:p>
        </p:txBody>
      </p:sp>
      <p:sp>
        <p:nvSpPr>
          <p:cNvPr id="15" name="AutoShape 16"/>
          <p:cNvSpPr>
            <a:spLocks noChangeArrowheads="1"/>
          </p:cNvSpPr>
          <p:nvPr/>
        </p:nvSpPr>
        <p:spPr bwMode="auto">
          <a:xfrm>
            <a:off x="219075" y="2838450"/>
            <a:ext cx="1772958" cy="1181100"/>
          </a:xfrm>
          <a:prstGeom prst="can">
            <a:avLst>
              <a:gd name="adj" fmla="val 13843"/>
            </a:avLst>
          </a:prstGeom>
          <a:solidFill>
            <a:srgbClr val="FFFF99">
              <a:alpha val="49001"/>
            </a:srgbClr>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r>
              <a:rPr lang="en-US" sz="1400" b="1" dirty="0"/>
              <a:t/>
            </a:r>
            <a:br>
              <a:rPr lang="en-US" sz="1400" b="1" dirty="0"/>
            </a:br>
            <a:endParaRPr lang="en-US" sz="1400" b="1" dirty="0"/>
          </a:p>
        </p:txBody>
      </p:sp>
      <p:sp>
        <p:nvSpPr>
          <p:cNvPr id="16" name="TextBox 15"/>
          <p:cNvSpPr txBox="1"/>
          <p:nvPr/>
        </p:nvSpPr>
        <p:spPr>
          <a:xfrm>
            <a:off x="130636" y="3166646"/>
            <a:ext cx="1976438" cy="677108"/>
          </a:xfrm>
          <a:prstGeom prst="rect">
            <a:avLst/>
          </a:prstGeom>
          <a:noFill/>
        </p:spPr>
        <p:txBody>
          <a:bodyPr wrap="square" rtlCol="0">
            <a:spAutoFit/>
          </a:bodyPr>
          <a:lstStyle/>
          <a:p>
            <a:pPr lvl="0"/>
            <a:r>
              <a:rPr lang="en-US" sz="1400" b="1" dirty="0">
                <a:solidFill>
                  <a:prstClr val="black"/>
                </a:solidFill>
                <a:latin typeface="Arial" pitchFamily="34" charset="0"/>
                <a:cs typeface="Arial" pitchFamily="34" charset="0"/>
              </a:rPr>
              <a:t>Metabolic Disorders</a:t>
            </a:r>
          </a:p>
          <a:p>
            <a:pPr lvl="0"/>
            <a:r>
              <a:rPr lang="en-US" sz="1200" i="1" dirty="0">
                <a:solidFill>
                  <a:prstClr val="black"/>
                </a:solidFill>
                <a:latin typeface="Arial" pitchFamily="34" charset="0"/>
                <a:cs typeface="Arial" pitchFamily="34" charset="0"/>
              </a:rPr>
              <a:t>(Obesity, Diabetes,</a:t>
            </a:r>
          </a:p>
          <a:p>
            <a:pPr lvl="0"/>
            <a:r>
              <a:rPr lang="en-US" sz="1200" i="1" dirty="0">
                <a:solidFill>
                  <a:prstClr val="black"/>
                </a:solidFill>
                <a:latin typeface="Arial" pitchFamily="34" charset="0"/>
                <a:cs typeface="Arial" pitchFamily="34" charset="0"/>
              </a:rPr>
              <a:t>Gastroenterology</a:t>
            </a:r>
            <a:endParaRPr lang="en-US" sz="1400" b="1" dirty="0">
              <a:solidFill>
                <a:prstClr val="black"/>
              </a:solidFill>
            </a:endParaRPr>
          </a:p>
        </p:txBody>
      </p:sp>
      <p:sp>
        <p:nvSpPr>
          <p:cNvPr id="18" name="AutoShape 16"/>
          <p:cNvSpPr>
            <a:spLocks noChangeArrowheads="1"/>
          </p:cNvSpPr>
          <p:nvPr/>
        </p:nvSpPr>
        <p:spPr bwMode="auto">
          <a:xfrm>
            <a:off x="219075" y="4655238"/>
            <a:ext cx="1772958" cy="1181100"/>
          </a:xfrm>
          <a:prstGeom prst="can">
            <a:avLst>
              <a:gd name="adj" fmla="val 13843"/>
            </a:avLst>
          </a:prstGeom>
          <a:solidFill>
            <a:srgbClr val="FFFF99">
              <a:alpha val="49001"/>
            </a:srgbClr>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endParaRPr lang="en-US" sz="1400" b="1" dirty="0"/>
          </a:p>
          <a:p>
            <a:pPr algn="ctr"/>
            <a:r>
              <a:rPr lang="en-US" sz="1400" b="1" dirty="0"/>
              <a:t/>
            </a:r>
            <a:br>
              <a:rPr lang="en-US" sz="1400" b="1" dirty="0"/>
            </a:br>
            <a:endParaRPr lang="en-US" sz="1400" b="1" dirty="0"/>
          </a:p>
        </p:txBody>
      </p:sp>
      <p:sp>
        <p:nvSpPr>
          <p:cNvPr id="20" name="TextBox 19"/>
          <p:cNvSpPr txBox="1"/>
          <p:nvPr/>
        </p:nvSpPr>
        <p:spPr>
          <a:xfrm>
            <a:off x="130636" y="4984178"/>
            <a:ext cx="1976438" cy="523220"/>
          </a:xfrm>
          <a:prstGeom prst="rect">
            <a:avLst/>
          </a:prstGeom>
          <a:noFill/>
        </p:spPr>
        <p:txBody>
          <a:bodyPr wrap="square" rtlCol="0">
            <a:spAutoFit/>
          </a:bodyPr>
          <a:lstStyle/>
          <a:p>
            <a:pPr lvl="0">
              <a:spcBef>
                <a:spcPct val="50000"/>
              </a:spcBef>
            </a:pPr>
            <a:r>
              <a:rPr lang="en-US" sz="1400" b="1" dirty="0">
                <a:solidFill>
                  <a:prstClr val="black"/>
                </a:solidFill>
                <a:latin typeface="Arial" pitchFamily="34" charset="0"/>
                <a:cs typeface="Arial" pitchFamily="34" charset="0"/>
              </a:rPr>
              <a:t>Infectious Disease </a:t>
            </a:r>
            <a:br>
              <a:rPr lang="en-US" sz="1400" b="1" dirty="0">
                <a:solidFill>
                  <a:prstClr val="black"/>
                </a:solidFill>
                <a:latin typeface="Arial" pitchFamily="34" charset="0"/>
                <a:cs typeface="Arial" pitchFamily="34" charset="0"/>
              </a:rPr>
            </a:br>
            <a:r>
              <a:rPr lang="en-US" sz="1400" b="1" dirty="0">
                <a:solidFill>
                  <a:prstClr val="black"/>
                </a:solidFill>
                <a:latin typeface="Arial" pitchFamily="34" charset="0"/>
                <a:cs typeface="Arial" pitchFamily="34" charset="0"/>
              </a:rPr>
              <a:t>and Pulmonary</a:t>
            </a:r>
          </a:p>
        </p:txBody>
      </p:sp>
      <p:graphicFrame>
        <p:nvGraphicFramePr>
          <p:cNvPr id="23" name="Table 22"/>
          <p:cNvGraphicFramePr>
            <a:graphicFrameLocks noGrp="1"/>
          </p:cNvGraphicFramePr>
          <p:nvPr>
            <p:extLst>
              <p:ext uri="{D42A27DB-BD31-4B8C-83A1-F6EECF244321}">
                <p14:modId xmlns:p14="http://schemas.microsoft.com/office/powerpoint/2010/main" val="1773068615"/>
              </p:ext>
            </p:extLst>
          </p:nvPr>
        </p:nvGraphicFramePr>
        <p:xfrm>
          <a:off x="2009775" y="2394295"/>
          <a:ext cx="6918564" cy="4053840"/>
        </p:xfrm>
        <a:graphic>
          <a:graphicData uri="http://schemas.openxmlformats.org/drawingml/2006/table">
            <a:tbl>
              <a:tblPr firstRow="1" bandRow="1">
                <a:tableStyleId>{D7AC3CCA-C797-4891-BE02-D94E43425B78}</a:tableStyleId>
              </a:tblPr>
              <a:tblGrid>
                <a:gridCol w="2409825"/>
                <a:gridCol w="1066800"/>
                <a:gridCol w="2200275"/>
                <a:gridCol w="1241664"/>
              </a:tblGrid>
              <a:tr h="276768">
                <a:tc>
                  <a:txBody>
                    <a:bodyPr/>
                    <a:lstStyle/>
                    <a:p>
                      <a:pPr algn="ctr"/>
                      <a:r>
                        <a:rPr lang="en-US" sz="1400" dirty="0" smtClean="0">
                          <a:latin typeface="Arial" pitchFamily="34" charset="0"/>
                          <a:cs typeface="Arial" pitchFamily="34" charset="0"/>
                        </a:rPr>
                        <a:t>Faculty**</a:t>
                      </a:r>
                      <a:endParaRPr lang="en-US" sz="1400" dirty="0">
                        <a:latin typeface="Arial" pitchFamily="34" charset="0"/>
                        <a:cs typeface="Arial" pitchFamily="34" charset="0"/>
                      </a:endParaRPr>
                    </a:p>
                  </a:txBody>
                  <a:tcPr>
                    <a:lnL w="12700" cmpd="sng">
                      <a:noFill/>
                    </a:lnL>
                    <a:lnR w="12700" cmpd="sng">
                      <a:noFill/>
                    </a:lnR>
                    <a:lnT w="12700" cap="flat" cmpd="sng" algn="ctr">
                      <a:solidFill>
                        <a:schemeClr val="tx1"/>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400" dirty="0" smtClean="0">
                          <a:latin typeface="Arial" pitchFamily="34" charset="0"/>
                          <a:cs typeface="Arial" pitchFamily="34" charset="0"/>
                        </a:rPr>
                        <a:t>Staff </a:t>
                      </a:r>
                      <a:endParaRPr lang="en-US" sz="1400" dirty="0">
                        <a:latin typeface="Arial" pitchFamily="34" charset="0"/>
                        <a:cs typeface="Arial" pitchFamily="34" charset="0"/>
                      </a:endParaRPr>
                    </a:p>
                  </a:txBody>
                  <a:tcPr>
                    <a:lnL w="12700" cmpd="sng">
                      <a:noFill/>
                    </a:lnL>
                    <a:lnR w="12700" cmpd="sng">
                      <a:noFill/>
                    </a:lnR>
                    <a:lnT w="12700" cap="flat" cmpd="sng" algn="ctr">
                      <a:solidFill>
                        <a:schemeClr val="tx1"/>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400" dirty="0" smtClean="0">
                          <a:latin typeface="Arial" pitchFamily="34" charset="0"/>
                          <a:cs typeface="Arial" pitchFamily="34" charset="0"/>
                        </a:rPr>
                        <a:t>Space</a:t>
                      </a:r>
                      <a:endParaRPr lang="en-US" sz="1400" dirty="0">
                        <a:latin typeface="Arial" pitchFamily="34" charset="0"/>
                        <a:cs typeface="Arial" pitchFamily="34" charset="0"/>
                      </a:endParaRPr>
                    </a:p>
                  </a:txBody>
                  <a:tcPr>
                    <a:lnL w="12700" cmpd="sng">
                      <a:noFill/>
                    </a:lnL>
                    <a:lnR w="12700" cmpd="sng">
                      <a:noFill/>
                    </a:lnR>
                    <a:lnT w="12700" cap="flat" cmpd="sng" algn="ctr">
                      <a:solidFill>
                        <a:schemeClr val="tx1"/>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400" dirty="0" smtClean="0">
                          <a:latin typeface="Arial" pitchFamily="34" charset="0"/>
                          <a:cs typeface="Arial" pitchFamily="34" charset="0"/>
                        </a:rPr>
                        <a:t>Equipment</a:t>
                      </a:r>
                      <a:endParaRPr lang="en-US" sz="1400" dirty="0">
                        <a:latin typeface="Arial" pitchFamily="34" charset="0"/>
                        <a:cs typeface="Arial" pitchFamily="34" charset="0"/>
                      </a:endParaRPr>
                    </a:p>
                  </a:txBody>
                  <a:tcPr>
                    <a:lnL w="12700" cmpd="sng">
                      <a:noFill/>
                    </a:lnL>
                    <a:lnR w="12700" cmpd="sng">
                      <a:noFill/>
                    </a:lnR>
                    <a:lnT w="12700" cap="flat" cmpd="sng" algn="ctr">
                      <a:solidFill>
                        <a:schemeClr val="tx1"/>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r>
              <a:tr h="1456963">
                <a:tc>
                  <a:txBody>
                    <a:bodyPr/>
                    <a:lstStyle/>
                    <a:p>
                      <a:pPr marL="112713" marR="0" lvl="1" indent="-112713" algn="l" defTabSz="914400" rtl="0" eaLnBrk="1" fontAlgn="auto" latinLnBrk="0" hangingPunct="1">
                        <a:lnSpc>
                          <a:spcPct val="100000"/>
                        </a:lnSpc>
                        <a:spcBef>
                          <a:spcPts val="0"/>
                        </a:spcBef>
                        <a:spcAft>
                          <a:spcPts val="600"/>
                        </a:spcAft>
                        <a:buClrTx/>
                        <a:buSzTx/>
                        <a:buFont typeface="Arial" pitchFamily="34" charset="0"/>
                        <a:buChar char="•"/>
                        <a:tabLst/>
                        <a:defRPr/>
                      </a:pPr>
                      <a:r>
                        <a:rPr lang="en-US" sz="1100" kern="1200" dirty="0" smtClean="0">
                          <a:solidFill>
                            <a:schemeClr val="dk1"/>
                          </a:solidFill>
                          <a:effectLst/>
                          <a:latin typeface="Arial" pitchFamily="34" charset="0"/>
                          <a:ea typeface="Calibri"/>
                          <a:cs typeface="Arial" pitchFamily="34" charset="0"/>
                        </a:rPr>
                        <a:t>2 Physician Scientists (Endocrinologists or </a:t>
                      </a:r>
                      <a:r>
                        <a:rPr lang="en-US" sz="1100" kern="1200" dirty="0" err="1" smtClean="0">
                          <a:solidFill>
                            <a:schemeClr val="dk1"/>
                          </a:solidFill>
                          <a:effectLst/>
                          <a:latin typeface="Arial" pitchFamily="34" charset="0"/>
                          <a:ea typeface="Calibri"/>
                          <a:cs typeface="Arial" pitchFamily="34" charset="0"/>
                        </a:rPr>
                        <a:t>Diabetologists</a:t>
                      </a:r>
                      <a:r>
                        <a:rPr lang="en-US" sz="1100" kern="1200" dirty="0" smtClean="0">
                          <a:solidFill>
                            <a:schemeClr val="dk1"/>
                          </a:solidFill>
                          <a:effectLst/>
                          <a:latin typeface="Arial" pitchFamily="34" charset="0"/>
                          <a:ea typeface="Calibri"/>
                          <a:cs typeface="Arial" pitchFamily="34" charset="0"/>
                        </a:rPr>
                        <a:t>)</a:t>
                      </a:r>
                    </a:p>
                    <a:p>
                      <a:pPr marL="112713" marR="0" lvl="1" indent="-112713" algn="l" defTabSz="914400" rtl="0" eaLnBrk="1" fontAlgn="auto" latinLnBrk="0" hangingPunct="1">
                        <a:lnSpc>
                          <a:spcPct val="100000"/>
                        </a:lnSpc>
                        <a:spcBef>
                          <a:spcPts val="0"/>
                        </a:spcBef>
                        <a:spcAft>
                          <a:spcPts val="600"/>
                        </a:spcAft>
                        <a:buClrTx/>
                        <a:buSzTx/>
                        <a:buFont typeface="Arial" pitchFamily="34" charset="0"/>
                        <a:buChar char="•"/>
                        <a:tabLst/>
                        <a:defRPr/>
                      </a:pPr>
                      <a:r>
                        <a:rPr lang="en-US" sz="1100" i="0" kern="1200" dirty="0" smtClean="0">
                          <a:solidFill>
                            <a:schemeClr val="dk1"/>
                          </a:solidFill>
                          <a:effectLst/>
                          <a:latin typeface="Arial" pitchFamily="34" charset="0"/>
                          <a:ea typeface="Calibri"/>
                          <a:cs typeface="Arial" pitchFamily="34" charset="0"/>
                        </a:rPr>
                        <a:t>2 </a:t>
                      </a:r>
                      <a:r>
                        <a:rPr lang="en-US" sz="1100" kern="1200" dirty="0" smtClean="0">
                          <a:solidFill>
                            <a:schemeClr val="dk1"/>
                          </a:solidFill>
                          <a:effectLst/>
                          <a:latin typeface="Arial" pitchFamily="34" charset="0"/>
                          <a:ea typeface="Calibri"/>
                          <a:cs typeface="Arial" pitchFamily="34" charset="0"/>
                        </a:rPr>
                        <a:t>Physician Scientists in </a:t>
                      </a:r>
                      <a:r>
                        <a:rPr lang="en-US" sz="1100" i="0" kern="1200" dirty="0" smtClean="0">
                          <a:solidFill>
                            <a:schemeClr val="dk1"/>
                          </a:solidFill>
                          <a:effectLst/>
                          <a:latin typeface="Arial" pitchFamily="34" charset="0"/>
                          <a:ea typeface="Calibri"/>
                          <a:cs typeface="Arial" pitchFamily="34" charset="0"/>
                        </a:rPr>
                        <a:t>GI (research areas TBD after clinical recruitments are completed)</a:t>
                      </a:r>
                      <a:endParaRPr lang="en-US" sz="1100" i="0" kern="1200" dirty="0">
                        <a:solidFill>
                          <a:schemeClr val="dk1"/>
                        </a:solidFill>
                        <a:effectLst/>
                        <a:latin typeface="Arial" pitchFamily="34" charset="0"/>
                        <a:ea typeface="Calibri"/>
                        <a:cs typeface="Arial" pitchFamily="34" charset="0"/>
                      </a:endParaRPr>
                    </a:p>
                  </a:txBody>
                  <a:tcPr>
                    <a:lnL w="12700" cmpd="sng">
                      <a:noFill/>
                    </a:lnL>
                    <a:lnR w="12700" cmpd="sng">
                      <a:noFill/>
                    </a:lnR>
                    <a:lnT w="190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12713" marR="0" lvl="1" indent="-112713" algn="l" defTabSz="914400" rtl="0" eaLnBrk="1" fontAlgn="auto" latinLnBrk="0" hangingPunct="1">
                        <a:lnSpc>
                          <a:spcPct val="100000"/>
                        </a:lnSpc>
                        <a:spcBef>
                          <a:spcPts val="0"/>
                        </a:spcBef>
                        <a:spcAft>
                          <a:spcPts val="600"/>
                        </a:spcAft>
                        <a:buClrTx/>
                        <a:buSzTx/>
                        <a:buFont typeface="Arial" pitchFamily="34" charset="0"/>
                        <a:buChar char="•"/>
                        <a:tabLst/>
                        <a:defRPr/>
                      </a:pPr>
                      <a:r>
                        <a:rPr lang="en-US" sz="1100" kern="1200" dirty="0" smtClean="0">
                          <a:solidFill>
                            <a:schemeClr val="dk1"/>
                          </a:solidFill>
                          <a:effectLst/>
                          <a:latin typeface="Arial" pitchFamily="34" charset="0"/>
                          <a:ea typeface="Calibri"/>
                          <a:cs typeface="Arial" pitchFamily="34" charset="0"/>
                        </a:rPr>
                        <a:t>2 lab technicians </a:t>
                      </a:r>
                      <a:br>
                        <a:rPr lang="en-US" sz="1100" kern="1200" dirty="0" smtClean="0">
                          <a:solidFill>
                            <a:schemeClr val="dk1"/>
                          </a:solidFill>
                          <a:effectLst/>
                          <a:latin typeface="Arial" pitchFamily="34" charset="0"/>
                          <a:ea typeface="Calibri"/>
                          <a:cs typeface="Arial" pitchFamily="34" charset="0"/>
                        </a:rPr>
                      </a:br>
                      <a:r>
                        <a:rPr lang="en-US" sz="1100" i="1" kern="1200" dirty="0" smtClean="0">
                          <a:solidFill>
                            <a:schemeClr val="dk1"/>
                          </a:solidFill>
                          <a:effectLst/>
                          <a:latin typeface="Arial" pitchFamily="34" charset="0"/>
                          <a:ea typeface="Calibri"/>
                          <a:cs typeface="Arial" pitchFamily="34" charset="0"/>
                        </a:rPr>
                        <a:t>(MS or BS)</a:t>
                      </a:r>
                    </a:p>
                  </a:txBody>
                  <a:tcPr>
                    <a:lnL w="12700" cmpd="sng">
                      <a:noFill/>
                    </a:lnL>
                    <a:lnR w="12700" cmpd="sng">
                      <a:noFill/>
                    </a:lnR>
                    <a:lnT w="190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12713" marR="0" lvl="1" indent="-112713" algn="l" defTabSz="914400" rtl="0" eaLnBrk="1" fontAlgn="auto" latinLnBrk="0" hangingPunct="1">
                        <a:lnSpc>
                          <a:spcPct val="100000"/>
                        </a:lnSpc>
                        <a:spcBef>
                          <a:spcPts val="0"/>
                        </a:spcBef>
                        <a:spcAft>
                          <a:spcPts val="600"/>
                        </a:spcAft>
                        <a:buClrTx/>
                        <a:buSzTx/>
                        <a:buFont typeface="Arial" pitchFamily="34" charset="0"/>
                        <a:buChar char="•"/>
                        <a:tabLst/>
                        <a:defRPr/>
                      </a:pPr>
                      <a:r>
                        <a:rPr lang="en-US" sz="1100" kern="1200" dirty="0" smtClean="0">
                          <a:solidFill>
                            <a:schemeClr val="dk1"/>
                          </a:solidFill>
                          <a:effectLst/>
                          <a:latin typeface="Arial" pitchFamily="34" charset="0"/>
                          <a:ea typeface="Calibri"/>
                          <a:cs typeface="Arial" pitchFamily="34" charset="0"/>
                        </a:rPr>
                        <a:t>1000 NSF space for new hires</a:t>
                      </a:r>
                    </a:p>
                    <a:p>
                      <a:pPr marL="112713" marR="0" lvl="1" indent="-112713" algn="l" defTabSz="914400" rtl="0" eaLnBrk="1" fontAlgn="auto" latinLnBrk="0" hangingPunct="1">
                        <a:lnSpc>
                          <a:spcPct val="100000"/>
                        </a:lnSpc>
                        <a:spcBef>
                          <a:spcPts val="0"/>
                        </a:spcBef>
                        <a:spcAft>
                          <a:spcPts val="600"/>
                        </a:spcAft>
                        <a:buClrTx/>
                        <a:buSzTx/>
                        <a:buFont typeface="Arial" pitchFamily="34" charset="0"/>
                        <a:buChar char="•"/>
                        <a:tabLst/>
                        <a:defRPr/>
                      </a:pPr>
                      <a:r>
                        <a:rPr lang="en-US" sz="1100" kern="1200" dirty="0" smtClean="0">
                          <a:solidFill>
                            <a:schemeClr val="dk1"/>
                          </a:solidFill>
                          <a:effectLst/>
                          <a:latin typeface="Arial" pitchFamily="34" charset="0"/>
                          <a:ea typeface="Calibri"/>
                          <a:cs typeface="Arial" pitchFamily="34" charset="0"/>
                        </a:rPr>
                        <a:t>8000-9000 NSF clinical research space to replace existing space that is coming off line in 2012.  Need to have enough space to house both the clinical and research functions together as is currently. </a:t>
                      </a:r>
                      <a:endParaRPr lang="en-US" sz="1100" kern="1200" dirty="0">
                        <a:solidFill>
                          <a:schemeClr val="dk1"/>
                        </a:solidFill>
                        <a:effectLst/>
                        <a:latin typeface="Arial" pitchFamily="34" charset="0"/>
                        <a:ea typeface="Calibri"/>
                        <a:cs typeface="Arial" pitchFamily="34" charset="0"/>
                      </a:endParaRPr>
                    </a:p>
                  </a:txBody>
                  <a:tcPr>
                    <a:lnL w="12700" cmpd="sng">
                      <a:noFill/>
                    </a:lnL>
                    <a:lnR w="12700" cmpd="sng">
                      <a:noFill/>
                    </a:lnR>
                    <a:lnT w="190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12713" marR="0" lvl="1" indent="-112713" algn="l" defTabSz="914400" rtl="0" eaLnBrk="1" fontAlgn="auto" latinLnBrk="0" hangingPunct="1">
                        <a:lnSpc>
                          <a:spcPct val="100000"/>
                        </a:lnSpc>
                        <a:spcBef>
                          <a:spcPts val="0"/>
                        </a:spcBef>
                        <a:spcAft>
                          <a:spcPts val="600"/>
                        </a:spcAft>
                        <a:buClrTx/>
                        <a:buSzTx/>
                        <a:buFont typeface="Arial" pitchFamily="34" charset="0"/>
                        <a:buChar char="•"/>
                        <a:tabLst/>
                        <a:defRPr/>
                      </a:pPr>
                      <a:r>
                        <a:rPr lang="en-US" sz="1100" kern="1200" dirty="0" smtClean="0">
                          <a:solidFill>
                            <a:schemeClr val="tx1"/>
                          </a:solidFill>
                          <a:effectLst/>
                          <a:latin typeface="Arial" pitchFamily="34" charset="0"/>
                          <a:ea typeface="Calibri"/>
                          <a:cs typeface="Arial" pitchFamily="34" charset="0"/>
                        </a:rPr>
                        <a:t>Department</a:t>
                      </a:r>
                      <a:r>
                        <a:rPr lang="en-US" sz="1100" kern="1200" baseline="0" dirty="0" smtClean="0">
                          <a:solidFill>
                            <a:schemeClr val="tx1"/>
                          </a:solidFill>
                          <a:effectLst/>
                          <a:latin typeface="Arial" pitchFamily="34" charset="0"/>
                          <a:ea typeface="Calibri"/>
                          <a:cs typeface="Arial" pitchFamily="34" charset="0"/>
                        </a:rPr>
                        <a:t> Shared R</a:t>
                      </a:r>
                      <a:r>
                        <a:rPr lang="en-US" sz="1100" kern="1200" dirty="0" smtClean="0">
                          <a:solidFill>
                            <a:schemeClr val="tx1"/>
                          </a:solidFill>
                          <a:effectLst/>
                          <a:latin typeface="Arial" pitchFamily="34" charset="0"/>
                          <a:ea typeface="Calibri"/>
                          <a:cs typeface="Arial" pitchFamily="34" charset="0"/>
                        </a:rPr>
                        <a:t>esources </a:t>
                      </a:r>
                      <a:r>
                        <a:rPr lang="en-US" sz="1100" kern="1200" dirty="0" smtClean="0">
                          <a:solidFill>
                            <a:srgbClr val="0070C0"/>
                          </a:solidFill>
                          <a:effectLst/>
                          <a:latin typeface="Arial" pitchFamily="34" charset="0"/>
                          <a:ea typeface="Calibri"/>
                          <a:cs typeface="Arial" pitchFamily="34" charset="0"/>
                        </a:rPr>
                        <a:t/>
                      </a:r>
                      <a:br>
                        <a:rPr lang="en-US" sz="1100" kern="1200" dirty="0" smtClean="0">
                          <a:solidFill>
                            <a:srgbClr val="0070C0"/>
                          </a:solidFill>
                          <a:effectLst/>
                          <a:latin typeface="Arial" pitchFamily="34" charset="0"/>
                          <a:ea typeface="Calibri"/>
                          <a:cs typeface="Arial" pitchFamily="34" charset="0"/>
                        </a:rPr>
                      </a:br>
                      <a:r>
                        <a:rPr lang="en-US" sz="1100" i="1" kern="1200" dirty="0" smtClean="0">
                          <a:solidFill>
                            <a:srgbClr val="0070C0"/>
                          </a:solidFill>
                          <a:effectLst/>
                          <a:latin typeface="Arial" pitchFamily="34" charset="0"/>
                          <a:ea typeface="Calibri"/>
                          <a:cs typeface="Arial" pitchFamily="34" charset="0"/>
                        </a:rPr>
                        <a:t>(See page 32)</a:t>
                      </a:r>
                      <a:endParaRPr lang="en-US" sz="1100" i="1" kern="1200" dirty="0">
                        <a:solidFill>
                          <a:srgbClr val="0070C0"/>
                        </a:solidFill>
                        <a:effectLst/>
                        <a:latin typeface="Arial" pitchFamily="34" charset="0"/>
                        <a:ea typeface="Calibri"/>
                        <a:cs typeface="Arial" pitchFamily="34" charset="0"/>
                      </a:endParaRPr>
                    </a:p>
                  </a:txBody>
                  <a:tcPr>
                    <a:lnL w="12700" cmpd="sng">
                      <a:noFill/>
                    </a:lnL>
                    <a:lnR w="12700" cmpd="sng">
                      <a:noFill/>
                    </a:lnR>
                    <a:lnT w="190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1643046">
                <a:tc>
                  <a:txBody>
                    <a:bodyPr/>
                    <a:lstStyle/>
                    <a:p>
                      <a:pPr marL="112713" marR="0" indent="-112713" algn="l" defTabSz="914400" rtl="0" eaLnBrk="1" latinLnBrk="0" hangingPunct="1">
                        <a:lnSpc>
                          <a:spcPct val="100000"/>
                        </a:lnSpc>
                        <a:spcBef>
                          <a:spcPts val="0"/>
                        </a:spcBef>
                        <a:spcAft>
                          <a:spcPts val="600"/>
                        </a:spcAft>
                        <a:buFont typeface="Arial" pitchFamily="34" charset="0"/>
                        <a:buChar char="•"/>
                        <a:tabLst/>
                      </a:pPr>
                      <a:r>
                        <a:rPr lang="en-US" sz="1100" kern="1200" dirty="0" smtClean="0">
                          <a:solidFill>
                            <a:schemeClr val="dk1"/>
                          </a:solidFill>
                          <a:effectLst/>
                          <a:latin typeface="Arial" pitchFamily="34" charset="0"/>
                          <a:ea typeface="Calibri"/>
                          <a:cs typeface="Arial" pitchFamily="34" charset="0"/>
                        </a:rPr>
                        <a:t>Sleep Researcher  </a:t>
                      </a:r>
                    </a:p>
                    <a:p>
                      <a:pPr marL="112713" marR="0" indent="-112713" algn="l" defTabSz="914400" rtl="0" eaLnBrk="1" latinLnBrk="0" hangingPunct="1">
                        <a:lnSpc>
                          <a:spcPct val="100000"/>
                        </a:lnSpc>
                        <a:spcBef>
                          <a:spcPts val="0"/>
                        </a:spcBef>
                        <a:spcAft>
                          <a:spcPts val="600"/>
                        </a:spcAft>
                        <a:buFont typeface="Arial" pitchFamily="34" charset="0"/>
                        <a:buChar char="•"/>
                        <a:tabLst/>
                      </a:pPr>
                      <a:r>
                        <a:rPr lang="en-US" sz="1100" kern="1200" dirty="0" smtClean="0">
                          <a:solidFill>
                            <a:schemeClr val="dk1"/>
                          </a:solidFill>
                          <a:effectLst/>
                          <a:latin typeface="Arial" pitchFamily="34" charset="0"/>
                          <a:ea typeface="Calibri"/>
                          <a:cs typeface="Arial" pitchFamily="34" charset="0"/>
                        </a:rPr>
                        <a:t>PhD  Researcher in COPD  or Respiratory infections (VA)</a:t>
                      </a:r>
                    </a:p>
                    <a:p>
                      <a:pPr marL="112713" marR="0" indent="-112713" algn="l" defTabSz="914400" rtl="0" eaLnBrk="1" latinLnBrk="0" hangingPunct="1">
                        <a:lnSpc>
                          <a:spcPct val="100000"/>
                        </a:lnSpc>
                        <a:spcBef>
                          <a:spcPts val="0"/>
                        </a:spcBef>
                        <a:spcAft>
                          <a:spcPts val="600"/>
                        </a:spcAft>
                        <a:buFont typeface="Arial" pitchFamily="34" charset="0"/>
                        <a:buChar char="•"/>
                        <a:tabLst/>
                      </a:pPr>
                      <a:r>
                        <a:rPr lang="en-US" sz="1100" kern="1200" dirty="0" smtClean="0">
                          <a:solidFill>
                            <a:schemeClr val="dk1"/>
                          </a:solidFill>
                          <a:effectLst/>
                          <a:latin typeface="Arial" pitchFamily="34" charset="0"/>
                          <a:ea typeface="Calibri"/>
                          <a:cs typeface="Arial" pitchFamily="34" charset="0"/>
                        </a:rPr>
                        <a:t>Physician Scientist in  Interstitial Lung Disease  or Asthma (BGH)</a:t>
                      </a:r>
                    </a:p>
                    <a:p>
                      <a:pPr marL="112713" marR="0" indent="-112713" algn="l" defTabSz="914400" rtl="0" eaLnBrk="1" latinLnBrk="0" hangingPunct="1">
                        <a:lnSpc>
                          <a:spcPct val="100000"/>
                        </a:lnSpc>
                        <a:spcBef>
                          <a:spcPts val="0"/>
                        </a:spcBef>
                        <a:spcAft>
                          <a:spcPts val="600"/>
                        </a:spcAft>
                        <a:buFont typeface="Arial" pitchFamily="34" charset="0"/>
                        <a:buChar char="•"/>
                        <a:tabLst/>
                      </a:pPr>
                      <a:r>
                        <a:rPr lang="en-US" sz="1100" kern="1200" dirty="0" smtClean="0">
                          <a:solidFill>
                            <a:schemeClr val="dk1"/>
                          </a:solidFill>
                          <a:effectLst/>
                          <a:latin typeface="Arial" pitchFamily="34" charset="0"/>
                          <a:ea typeface="Calibri"/>
                          <a:cs typeface="Arial" pitchFamily="34" charset="0"/>
                        </a:rPr>
                        <a:t>Health Services Researcher (MD or PhD)</a:t>
                      </a:r>
                    </a:p>
                    <a:p>
                      <a:pPr marL="112713" marR="0" indent="-112713" algn="l" defTabSz="914400" rtl="0" eaLnBrk="1" latinLnBrk="0" hangingPunct="1">
                        <a:lnSpc>
                          <a:spcPct val="100000"/>
                        </a:lnSpc>
                        <a:spcBef>
                          <a:spcPts val="0"/>
                        </a:spcBef>
                        <a:spcAft>
                          <a:spcPts val="600"/>
                        </a:spcAft>
                        <a:buFont typeface="Arial" pitchFamily="34" charset="0"/>
                        <a:buChar char="•"/>
                        <a:tabLst/>
                      </a:pPr>
                      <a:r>
                        <a:rPr lang="en-US" sz="1100" kern="1200" dirty="0" smtClean="0">
                          <a:solidFill>
                            <a:schemeClr val="dk1"/>
                          </a:solidFill>
                          <a:effectLst/>
                          <a:latin typeface="Arial" pitchFamily="34" charset="0"/>
                          <a:ea typeface="Calibri"/>
                          <a:cs typeface="Arial" pitchFamily="34" charset="0"/>
                        </a:rPr>
                        <a:t>Infectious Disease Clinical Translational  or Bench Researcher (MD)</a:t>
                      </a:r>
                    </a:p>
                  </a:txBody>
                  <a:tcPr>
                    <a:lnL w="12700" cmpd="sng">
                      <a:noFill/>
                    </a:lnL>
                    <a:lnR w="12700" cmpd="sng">
                      <a:noFill/>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12713" marR="0" indent="-112713" algn="l" defTabSz="914400" rtl="0" eaLnBrk="1" latinLnBrk="0" hangingPunct="1">
                        <a:lnSpc>
                          <a:spcPct val="100000"/>
                        </a:lnSpc>
                        <a:spcBef>
                          <a:spcPts val="0"/>
                        </a:spcBef>
                        <a:spcAft>
                          <a:spcPts val="600"/>
                        </a:spcAft>
                        <a:buFont typeface="Arial" pitchFamily="34" charset="0"/>
                        <a:buChar char="•"/>
                        <a:tabLst/>
                      </a:pPr>
                      <a:r>
                        <a:rPr lang="en-US" sz="1100" kern="1200" dirty="0" smtClean="0">
                          <a:solidFill>
                            <a:schemeClr val="dk1"/>
                          </a:solidFill>
                          <a:effectLst/>
                          <a:latin typeface="Arial" pitchFamily="34" charset="0"/>
                          <a:ea typeface="Calibri"/>
                          <a:cs typeface="Arial" pitchFamily="34" charset="0"/>
                        </a:rPr>
                        <a:t>Clinical study coordinator </a:t>
                      </a:r>
                      <a:r>
                        <a:rPr lang="en-US" sz="1100" i="1" kern="1200" dirty="0" smtClean="0">
                          <a:solidFill>
                            <a:srgbClr val="0070C0"/>
                          </a:solidFill>
                          <a:effectLst/>
                          <a:latin typeface="Arial" pitchFamily="34" charset="0"/>
                          <a:ea typeface="Calibri"/>
                          <a:cs typeface="Arial" pitchFamily="34" charset="0"/>
                        </a:rPr>
                        <a:t>(see page 32)</a:t>
                      </a:r>
                      <a:endParaRPr lang="en-US" sz="1100" i="1" kern="1200" dirty="0">
                        <a:solidFill>
                          <a:srgbClr val="0070C0"/>
                        </a:solidFill>
                        <a:effectLst/>
                        <a:latin typeface="Arial" pitchFamily="34" charset="0"/>
                        <a:ea typeface="Calibri"/>
                        <a:cs typeface="Arial" pitchFamily="34" charset="0"/>
                      </a:endParaRPr>
                    </a:p>
                  </a:txBody>
                  <a:tcPr marL="68580" marR="68580" marT="0" marB="0">
                    <a:lnL w="12700" cmpd="sng">
                      <a:noFill/>
                    </a:lnL>
                    <a:lnR w="12700" cmpd="sng">
                      <a:noFill/>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12713" marR="0" indent="-112713" algn="l" defTabSz="914400" rtl="0" eaLnBrk="1" latinLnBrk="0" hangingPunct="1">
                        <a:lnSpc>
                          <a:spcPct val="100000"/>
                        </a:lnSpc>
                        <a:spcBef>
                          <a:spcPts val="0"/>
                        </a:spcBef>
                        <a:spcAft>
                          <a:spcPts val="600"/>
                        </a:spcAft>
                        <a:buFont typeface="Arial" pitchFamily="34" charset="0"/>
                        <a:buChar char="•"/>
                        <a:tabLst/>
                      </a:pPr>
                      <a:r>
                        <a:rPr lang="en-US" sz="1100" kern="1200" dirty="0" smtClean="0">
                          <a:solidFill>
                            <a:schemeClr val="dk1"/>
                          </a:solidFill>
                          <a:effectLst/>
                          <a:latin typeface="Arial" pitchFamily="34" charset="0"/>
                          <a:ea typeface="Calibri"/>
                          <a:cs typeface="Arial" pitchFamily="34" charset="0"/>
                        </a:rPr>
                        <a:t>Lab space for 5 new hires</a:t>
                      </a:r>
                    </a:p>
                    <a:p>
                      <a:pPr marL="112713" marR="0" indent="-112713" algn="l" defTabSz="914400" rtl="0" eaLnBrk="1" latinLnBrk="0" hangingPunct="1">
                        <a:lnSpc>
                          <a:spcPct val="100000"/>
                        </a:lnSpc>
                        <a:spcBef>
                          <a:spcPts val="0"/>
                        </a:spcBef>
                        <a:spcAft>
                          <a:spcPts val="600"/>
                        </a:spcAft>
                        <a:buFont typeface="Arial" pitchFamily="34" charset="0"/>
                        <a:buChar char="•"/>
                        <a:tabLst/>
                      </a:pPr>
                      <a:r>
                        <a:rPr lang="en-US" sz="1100" kern="1200" dirty="0" smtClean="0">
                          <a:solidFill>
                            <a:schemeClr val="dk1"/>
                          </a:solidFill>
                          <a:effectLst/>
                          <a:latin typeface="Arial" pitchFamily="34" charset="0"/>
                          <a:ea typeface="Calibri"/>
                          <a:cs typeface="Arial" pitchFamily="34" charset="0"/>
                        </a:rPr>
                        <a:t>Office and file space at Dent and </a:t>
                      </a:r>
                      <a:r>
                        <a:rPr lang="en-US" sz="1100" kern="1200" dirty="0" err="1" smtClean="0">
                          <a:solidFill>
                            <a:schemeClr val="dk1"/>
                          </a:solidFill>
                          <a:effectLst/>
                          <a:latin typeface="Arial" pitchFamily="34" charset="0"/>
                          <a:ea typeface="Calibri"/>
                          <a:cs typeface="Arial" pitchFamily="34" charset="0"/>
                        </a:rPr>
                        <a:t>Kaleida</a:t>
                      </a:r>
                      <a:r>
                        <a:rPr lang="en-US" sz="1100" kern="1200" dirty="0" smtClean="0">
                          <a:solidFill>
                            <a:schemeClr val="dk1"/>
                          </a:solidFill>
                          <a:effectLst/>
                          <a:latin typeface="Arial" pitchFamily="34" charset="0"/>
                          <a:ea typeface="Calibri"/>
                          <a:cs typeface="Arial" pitchFamily="34" charset="0"/>
                        </a:rPr>
                        <a:t> for clinical</a:t>
                      </a:r>
                      <a:r>
                        <a:rPr lang="en-US" sz="1100" kern="1200" baseline="0" dirty="0" smtClean="0">
                          <a:solidFill>
                            <a:schemeClr val="dk1"/>
                          </a:solidFill>
                          <a:effectLst/>
                          <a:latin typeface="Arial" pitchFamily="34" charset="0"/>
                          <a:ea typeface="Calibri"/>
                          <a:cs typeface="Arial" pitchFamily="34" charset="0"/>
                        </a:rPr>
                        <a:t> studies</a:t>
                      </a:r>
                      <a:endParaRPr lang="en-US" sz="1100" kern="1200" dirty="0">
                        <a:solidFill>
                          <a:schemeClr val="dk1"/>
                        </a:solidFill>
                        <a:effectLst/>
                        <a:latin typeface="Arial" pitchFamily="34" charset="0"/>
                        <a:ea typeface="Calibri"/>
                        <a:cs typeface="Arial" pitchFamily="34" charset="0"/>
                      </a:endParaRPr>
                    </a:p>
                  </a:txBody>
                  <a:tcPr>
                    <a:lnL w="12700" cmpd="sng">
                      <a:noFill/>
                    </a:lnL>
                    <a:lnR w="12700" cmpd="sng">
                      <a:noFill/>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12713" marR="0" lvl="1" indent="-112713" algn="l" defTabSz="914400" rtl="0" eaLnBrk="1" latinLnBrk="0" hangingPunct="1">
                        <a:lnSpc>
                          <a:spcPct val="100000"/>
                        </a:lnSpc>
                        <a:spcBef>
                          <a:spcPts val="0"/>
                        </a:spcBef>
                        <a:spcAft>
                          <a:spcPts val="600"/>
                        </a:spcAft>
                        <a:buFont typeface="Arial" pitchFamily="34" charset="0"/>
                        <a:buChar char="•"/>
                        <a:tabLst/>
                      </a:pPr>
                      <a:r>
                        <a:rPr lang="en-US" sz="1100" kern="1200" dirty="0" smtClean="0">
                          <a:solidFill>
                            <a:schemeClr val="dk1"/>
                          </a:solidFill>
                          <a:effectLst/>
                          <a:latin typeface="Arial" pitchFamily="34" charset="0"/>
                          <a:ea typeface="Calibri"/>
                          <a:cs typeface="Arial" pitchFamily="34" charset="0"/>
                        </a:rPr>
                        <a:t>TBD by new hires</a:t>
                      </a:r>
                    </a:p>
                  </a:txBody>
                  <a:tcPr>
                    <a:lnL w="12700" cmpd="sng">
                      <a:noFill/>
                    </a:lnL>
                    <a:lnR w="12700" cmpd="sng">
                      <a:noFill/>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Tree>
    <p:extLst>
      <p:ext uri="{BB962C8B-B14F-4D97-AF65-F5344CB8AC3E}">
        <p14:creationId xmlns:p14="http://schemas.microsoft.com/office/powerpoint/2010/main" val="1540333353"/>
      </p:ext>
    </p:extLst>
  </p:cSld>
  <p:clrMapOvr>
    <a:masterClrMapping/>
  </p:clrMapOvr>
  <p:transition spd="slow"/>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a:spLocks noChangeArrowheads="1"/>
          </p:cNvSpPr>
          <p:nvPr/>
        </p:nvSpPr>
        <p:spPr bwMode="auto">
          <a:xfrm>
            <a:off x="288870" y="1794131"/>
            <a:ext cx="8707211" cy="600164"/>
          </a:xfrm>
          <a:prstGeom prst="rect">
            <a:avLst/>
          </a:prstGeom>
          <a:solidFill>
            <a:schemeClr val="bg1"/>
          </a:solidFill>
          <a:ln w="9525">
            <a:noFill/>
            <a:miter lim="800000"/>
            <a:headEnd/>
            <a:tailEnd/>
          </a:ln>
        </p:spPr>
        <p:txBody>
          <a:bodyPr wrap="square">
            <a:spAutoFit/>
          </a:bodyPr>
          <a:lstStyle/>
          <a:p>
            <a:pPr marL="342900" indent="-342900" algn="l">
              <a:spcAft>
                <a:spcPts val="0"/>
              </a:spcAft>
            </a:pPr>
            <a:r>
              <a:rPr lang="en-US" sz="1400" b="1" u="sng" dirty="0" smtClean="0">
                <a:latin typeface="Arial" pitchFamily="34" charset="0"/>
                <a:cs typeface="Arial" pitchFamily="34" charset="0"/>
              </a:rPr>
              <a:t>Preliminary Tactics</a:t>
            </a:r>
            <a:r>
              <a:rPr lang="en-US" sz="1400" dirty="0" smtClean="0">
                <a:latin typeface="Arial" pitchFamily="34" charset="0"/>
                <a:cs typeface="Arial" pitchFamily="34" charset="0"/>
              </a:rPr>
              <a:t>:</a:t>
            </a:r>
            <a:endParaRPr lang="en-US" sz="1400" b="1" dirty="0" smtClean="0">
              <a:latin typeface="Arial" pitchFamily="34" charset="0"/>
              <a:cs typeface="Arial" pitchFamily="34" charset="0"/>
            </a:endParaRPr>
          </a:p>
          <a:p>
            <a:pPr marL="342900" lvl="1" indent="-342900" algn="l">
              <a:spcBef>
                <a:spcPts val="600"/>
              </a:spcBef>
              <a:spcAft>
                <a:spcPts val="600"/>
              </a:spcAft>
              <a:buFont typeface="+mj-lt"/>
              <a:buAutoNum type="alphaLcPeriod" startAt="3"/>
            </a:pPr>
            <a:r>
              <a:rPr lang="en-US" sz="1400" b="1" dirty="0" smtClean="0">
                <a:latin typeface="Arial" pitchFamily="34" charset="0"/>
                <a:cs typeface="Arial" pitchFamily="34" charset="0"/>
              </a:rPr>
              <a:t>Provide additional resources as follows to grow interdisciplinary research approaches.*</a:t>
            </a:r>
            <a:endParaRPr lang="en-US" sz="1400" i="1" dirty="0">
              <a:latin typeface="Arial" pitchFamily="34" charset="0"/>
              <a:cs typeface="Arial"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333795112"/>
              </p:ext>
            </p:extLst>
          </p:nvPr>
        </p:nvGraphicFramePr>
        <p:xfrm>
          <a:off x="2162175" y="2487059"/>
          <a:ext cx="6731659" cy="3696752"/>
        </p:xfrm>
        <a:graphic>
          <a:graphicData uri="http://schemas.openxmlformats.org/drawingml/2006/table">
            <a:tbl>
              <a:tblPr firstRow="1" bandRow="1">
                <a:tableStyleId>{D7AC3CCA-C797-4891-BE02-D94E43425B78}</a:tableStyleId>
              </a:tblPr>
              <a:tblGrid>
                <a:gridCol w="2762250"/>
                <a:gridCol w="3969409"/>
              </a:tblGrid>
              <a:tr h="339380">
                <a:tc>
                  <a:txBody>
                    <a:bodyPr/>
                    <a:lstStyle/>
                    <a:p>
                      <a:pPr algn="ctr"/>
                      <a:r>
                        <a:rPr lang="en-US" sz="1400" dirty="0" smtClean="0">
                          <a:latin typeface="Arial" pitchFamily="34" charset="0"/>
                          <a:cs typeface="Arial" pitchFamily="34" charset="0"/>
                        </a:rPr>
                        <a:t>Staff </a:t>
                      </a:r>
                      <a:endParaRPr lang="en-US" sz="1400" dirty="0">
                        <a:latin typeface="Arial" pitchFamily="34" charset="0"/>
                        <a:cs typeface="Arial" pitchFamily="34" charset="0"/>
                      </a:endParaRPr>
                    </a:p>
                  </a:txBody>
                  <a:tcPr>
                    <a:lnL w="12700" cmpd="sng">
                      <a:noFill/>
                    </a:lnL>
                    <a:lnR w="12700" cmpd="sng">
                      <a:noFill/>
                    </a:lnR>
                    <a:lnT w="12700" cmpd="sng">
                      <a:noFill/>
                    </a:lnT>
                    <a:lnB w="190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1400" dirty="0" smtClean="0">
                          <a:latin typeface="Arial" pitchFamily="34" charset="0"/>
                          <a:cs typeface="Arial" pitchFamily="34" charset="0"/>
                        </a:rPr>
                        <a:t>Equipment</a:t>
                      </a:r>
                      <a:endParaRPr lang="en-US" sz="1400" dirty="0">
                        <a:latin typeface="Arial" pitchFamily="34" charset="0"/>
                        <a:cs typeface="Arial" pitchFamily="34" charset="0"/>
                      </a:endParaRPr>
                    </a:p>
                  </a:txBody>
                  <a:tcPr>
                    <a:lnL w="12700" cmpd="sng">
                      <a:noFill/>
                    </a:lnL>
                    <a:lnR w="12700" cmpd="sng">
                      <a:noFill/>
                    </a:lnR>
                    <a:lnT w="12700" cmpd="sng">
                      <a:noFill/>
                    </a:lnT>
                    <a:lnB w="190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r>
              <a:tr h="1724025">
                <a:tc>
                  <a:txBody>
                    <a:bodyPr/>
                    <a:lstStyle/>
                    <a:p>
                      <a:pPr marL="0" marR="0" lvl="1" indent="0" algn="l" defTabSz="914400" rtl="0" eaLnBrk="1" fontAlgn="auto" latinLnBrk="0" hangingPunct="1">
                        <a:lnSpc>
                          <a:spcPct val="100000"/>
                        </a:lnSpc>
                        <a:spcBef>
                          <a:spcPts val="0"/>
                        </a:spcBef>
                        <a:spcAft>
                          <a:spcPts val="600"/>
                        </a:spcAft>
                        <a:buClrTx/>
                        <a:buSzTx/>
                        <a:buFont typeface="Arial" pitchFamily="34" charset="0"/>
                        <a:buNone/>
                        <a:tabLst/>
                        <a:defRPr/>
                      </a:pPr>
                      <a:r>
                        <a:rPr lang="en-US" sz="1100" u="sng" kern="1200" dirty="0" smtClean="0">
                          <a:solidFill>
                            <a:schemeClr val="dk1"/>
                          </a:solidFill>
                          <a:effectLst/>
                          <a:latin typeface="Arial" pitchFamily="34" charset="0"/>
                          <a:ea typeface="Calibri"/>
                          <a:cs typeface="Arial" pitchFamily="34" charset="0"/>
                        </a:rPr>
                        <a:t>Trained</a:t>
                      </a:r>
                      <a:r>
                        <a:rPr lang="en-US" sz="1100" u="sng" kern="1200" baseline="0" dirty="0" smtClean="0">
                          <a:solidFill>
                            <a:schemeClr val="dk1"/>
                          </a:solidFill>
                          <a:effectLst/>
                          <a:latin typeface="Arial" pitchFamily="34" charset="0"/>
                          <a:ea typeface="Calibri"/>
                          <a:cs typeface="Arial" pitchFamily="34" charset="0"/>
                        </a:rPr>
                        <a:t> Research Staff Shared Across the Department</a:t>
                      </a:r>
                      <a:endParaRPr lang="en-US" sz="1100" u="sng" kern="1200" dirty="0" smtClean="0">
                        <a:solidFill>
                          <a:schemeClr val="dk1"/>
                        </a:solidFill>
                        <a:effectLst/>
                        <a:latin typeface="Arial" pitchFamily="34" charset="0"/>
                        <a:ea typeface="Calibri"/>
                        <a:cs typeface="Arial" pitchFamily="34" charset="0"/>
                      </a:endParaRPr>
                    </a:p>
                    <a:p>
                      <a:pPr marL="112713" marR="0" lvl="1" indent="-112713" algn="l" defTabSz="914400" rtl="0" eaLnBrk="1" fontAlgn="auto" latinLnBrk="0" hangingPunct="1">
                        <a:lnSpc>
                          <a:spcPct val="100000"/>
                        </a:lnSpc>
                        <a:spcBef>
                          <a:spcPts val="0"/>
                        </a:spcBef>
                        <a:spcAft>
                          <a:spcPts val="600"/>
                        </a:spcAft>
                        <a:buClrTx/>
                        <a:buSzTx/>
                        <a:buFont typeface="Arial" pitchFamily="34" charset="0"/>
                        <a:buChar char="•"/>
                        <a:tabLst/>
                        <a:defRPr/>
                      </a:pPr>
                      <a:r>
                        <a:rPr lang="en-US" sz="1100" kern="1200" dirty="0" smtClean="0">
                          <a:solidFill>
                            <a:schemeClr val="dk1"/>
                          </a:solidFill>
                          <a:effectLst/>
                          <a:latin typeface="Arial" pitchFamily="34" charset="0"/>
                          <a:ea typeface="Calibri"/>
                          <a:cs typeface="Arial" pitchFamily="34" charset="0"/>
                        </a:rPr>
                        <a:t>Clinical study coordinators to work with physicians to develop clinical research projects that could be integrated with the VA clinical research programs</a:t>
                      </a:r>
                    </a:p>
                    <a:p>
                      <a:pPr marL="112713" marR="0" lvl="1" indent="-112713" algn="l" defTabSz="914400" rtl="0" eaLnBrk="1" fontAlgn="auto" latinLnBrk="0" hangingPunct="1">
                        <a:lnSpc>
                          <a:spcPct val="100000"/>
                        </a:lnSpc>
                        <a:spcBef>
                          <a:spcPts val="0"/>
                        </a:spcBef>
                        <a:spcAft>
                          <a:spcPts val="600"/>
                        </a:spcAft>
                        <a:buClrTx/>
                        <a:buSzTx/>
                        <a:buFont typeface="Arial" pitchFamily="34" charset="0"/>
                        <a:buChar char="•"/>
                        <a:tabLst/>
                        <a:defRPr/>
                      </a:pPr>
                      <a:r>
                        <a:rPr lang="en-US" sz="1100" kern="1200" dirty="0" smtClean="0">
                          <a:solidFill>
                            <a:schemeClr val="dk1"/>
                          </a:solidFill>
                          <a:effectLst/>
                          <a:latin typeface="Arial" pitchFamily="34" charset="0"/>
                          <a:ea typeface="Calibri"/>
                          <a:cs typeface="Arial" pitchFamily="34" charset="0"/>
                        </a:rPr>
                        <a:t>Clinical study coordinators to conduct physical assessments needed for clinical research</a:t>
                      </a:r>
                    </a:p>
                    <a:p>
                      <a:pPr marL="112713" marR="0" lvl="1" indent="-112713" algn="l" defTabSz="914400" rtl="0" eaLnBrk="1" fontAlgn="auto" latinLnBrk="0" hangingPunct="1">
                        <a:lnSpc>
                          <a:spcPct val="100000"/>
                        </a:lnSpc>
                        <a:spcBef>
                          <a:spcPts val="0"/>
                        </a:spcBef>
                        <a:spcAft>
                          <a:spcPts val="600"/>
                        </a:spcAft>
                        <a:buClrTx/>
                        <a:buSzTx/>
                        <a:buFont typeface="Arial" pitchFamily="34" charset="0"/>
                        <a:buChar char="•"/>
                        <a:tabLst/>
                        <a:defRPr/>
                      </a:pPr>
                      <a:r>
                        <a:rPr lang="en-US" sz="1100" kern="1200" dirty="0" smtClean="0">
                          <a:solidFill>
                            <a:schemeClr val="dk1"/>
                          </a:solidFill>
                          <a:effectLst/>
                          <a:latin typeface="Arial" pitchFamily="34" charset="0"/>
                          <a:ea typeface="Calibri"/>
                          <a:cs typeface="Arial" pitchFamily="34" charset="0"/>
                        </a:rPr>
                        <a:t>Statistical support for research projects</a:t>
                      </a:r>
                    </a:p>
                    <a:p>
                      <a:pPr algn="ctr"/>
                      <a:endParaRPr lang="en-US" sz="1600" dirty="0">
                        <a:latin typeface="Arial" pitchFamily="34" charset="0"/>
                        <a:cs typeface="Arial" pitchFamily="34" charset="0"/>
                      </a:endParaRPr>
                    </a:p>
                  </a:txBody>
                  <a:tcPr>
                    <a:lnL w="12700" cmpd="sng">
                      <a:noFill/>
                    </a:lnL>
                    <a:lnR w="12700" cmpd="sng">
                      <a:noFill/>
                    </a:lnR>
                    <a:lnT w="190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1" indent="0" algn="l" defTabSz="914400" rtl="0" eaLnBrk="1" fontAlgn="auto" latinLnBrk="0" hangingPunct="1">
                        <a:lnSpc>
                          <a:spcPct val="100000"/>
                        </a:lnSpc>
                        <a:spcBef>
                          <a:spcPts val="0"/>
                        </a:spcBef>
                        <a:spcAft>
                          <a:spcPts val="600"/>
                        </a:spcAft>
                        <a:buClrTx/>
                        <a:buSzTx/>
                        <a:buFont typeface="Arial" pitchFamily="34" charset="0"/>
                        <a:buNone/>
                        <a:tabLst/>
                        <a:defRPr/>
                      </a:pPr>
                      <a:r>
                        <a:rPr lang="en-US" sz="1100" b="0" u="sng" kern="1200" dirty="0" smtClean="0">
                          <a:solidFill>
                            <a:schemeClr val="dk1"/>
                          </a:solidFill>
                          <a:effectLst/>
                          <a:latin typeface="Arial" pitchFamily="34" charset="0"/>
                          <a:ea typeface="Calibri"/>
                          <a:cs typeface="Arial" pitchFamily="34" charset="0"/>
                        </a:rPr>
                        <a:t>Departmental Research Equipment</a:t>
                      </a:r>
                    </a:p>
                    <a:p>
                      <a:pPr marL="112713" marR="0" lvl="1" indent="-112713" algn="l" defTabSz="914400" rtl="0" eaLnBrk="1" fontAlgn="auto" latinLnBrk="0" hangingPunct="1">
                        <a:lnSpc>
                          <a:spcPct val="100000"/>
                        </a:lnSpc>
                        <a:spcBef>
                          <a:spcPts val="0"/>
                        </a:spcBef>
                        <a:spcAft>
                          <a:spcPts val="300"/>
                        </a:spcAft>
                        <a:buClrTx/>
                        <a:buSzTx/>
                        <a:buFont typeface="Arial" pitchFamily="34" charset="0"/>
                        <a:buChar char="•"/>
                        <a:tabLst/>
                        <a:defRPr/>
                      </a:pPr>
                      <a:r>
                        <a:rPr lang="en-US" sz="1100" kern="1200" dirty="0" smtClean="0">
                          <a:solidFill>
                            <a:schemeClr val="dk1"/>
                          </a:solidFill>
                          <a:effectLst/>
                          <a:latin typeface="Arial" pitchFamily="34" charset="0"/>
                          <a:ea typeface="Calibri"/>
                          <a:cs typeface="Arial" pitchFamily="34" charset="0"/>
                        </a:rPr>
                        <a:t>Flow Cytometer</a:t>
                      </a:r>
                    </a:p>
                    <a:p>
                      <a:pPr marL="112713" marR="0" lvl="1" indent="-112713" algn="l" defTabSz="914400" rtl="0" eaLnBrk="1" fontAlgn="auto" latinLnBrk="0" hangingPunct="1">
                        <a:lnSpc>
                          <a:spcPct val="100000"/>
                        </a:lnSpc>
                        <a:spcBef>
                          <a:spcPts val="0"/>
                        </a:spcBef>
                        <a:spcAft>
                          <a:spcPts val="300"/>
                        </a:spcAft>
                        <a:buClrTx/>
                        <a:buSzTx/>
                        <a:buFont typeface="Arial" pitchFamily="34" charset="0"/>
                        <a:buChar char="•"/>
                        <a:tabLst/>
                        <a:defRPr/>
                      </a:pPr>
                      <a:r>
                        <a:rPr lang="en-US" sz="1100" kern="1200" dirty="0" smtClean="0">
                          <a:solidFill>
                            <a:schemeClr val="dk1"/>
                          </a:solidFill>
                          <a:effectLst/>
                          <a:latin typeface="Arial" pitchFamily="34" charset="0"/>
                          <a:ea typeface="Calibri"/>
                          <a:cs typeface="Arial" pitchFamily="34" charset="0"/>
                        </a:rPr>
                        <a:t>Florescent microscope</a:t>
                      </a:r>
                    </a:p>
                    <a:p>
                      <a:pPr marL="0" marR="0" indent="0" algn="l" defTabSz="914400" rtl="0" eaLnBrk="1" latinLnBrk="0" hangingPunct="1">
                        <a:lnSpc>
                          <a:spcPct val="115000"/>
                        </a:lnSpc>
                        <a:spcBef>
                          <a:spcPts val="0"/>
                        </a:spcBef>
                        <a:spcAft>
                          <a:spcPts val="0"/>
                        </a:spcAft>
                        <a:buFont typeface="Arial" pitchFamily="34" charset="0"/>
                        <a:buNone/>
                        <a:tabLst/>
                      </a:pPr>
                      <a:r>
                        <a:rPr lang="en-US" sz="1100" b="0" u="sng" kern="1200" dirty="0" smtClean="0">
                          <a:solidFill>
                            <a:schemeClr val="dk1"/>
                          </a:solidFill>
                          <a:effectLst/>
                          <a:latin typeface="Arial" pitchFamily="34" charset="0"/>
                          <a:ea typeface="Calibri"/>
                          <a:cs typeface="Arial" pitchFamily="34" charset="0"/>
                        </a:rPr>
                        <a:t>Research Equipment for CTRC</a:t>
                      </a:r>
                      <a:br>
                        <a:rPr lang="en-US" sz="1100" b="0" u="sng" kern="1200" dirty="0" smtClean="0">
                          <a:solidFill>
                            <a:schemeClr val="dk1"/>
                          </a:solidFill>
                          <a:effectLst/>
                          <a:latin typeface="Arial" pitchFamily="34" charset="0"/>
                          <a:ea typeface="Calibri"/>
                          <a:cs typeface="Arial" pitchFamily="34" charset="0"/>
                        </a:rPr>
                      </a:br>
                      <a:r>
                        <a:rPr lang="en-US" sz="1100" b="0" i="1" u="none" kern="1200" dirty="0" smtClean="0">
                          <a:solidFill>
                            <a:schemeClr val="dk1"/>
                          </a:solidFill>
                          <a:effectLst/>
                          <a:latin typeface="Arial" pitchFamily="34" charset="0"/>
                          <a:ea typeface="Calibri"/>
                          <a:cs typeface="Arial" pitchFamily="34" charset="0"/>
                        </a:rPr>
                        <a:t>Shared</a:t>
                      </a:r>
                      <a:r>
                        <a:rPr lang="en-US" sz="1100" b="0" i="1" u="none" kern="1200" baseline="0" dirty="0" smtClean="0">
                          <a:solidFill>
                            <a:schemeClr val="dk1"/>
                          </a:solidFill>
                          <a:effectLst/>
                          <a:latin typeface="Arial" pitchFamily="34" charset="0"/>
                          <a:ea typeface="Calibri"/>
                          <a:cs typeface="Arial" pitchFamily="34" charset="0"/>
                        </a:rPr>
                        <a:t> across departments and disciplines</a:t>
                      </a:r>
                      <a:endParaRPr lang="en-US" sz="1100" i="1" kern="1200" dirty="0" smtClean="0">
                        <a:solidFill>
                          <a:schemeClr val="dk1"/>
                        </a:solidFill>
                        <a:effectLst/>
                        <a:latin typeface="Arial" pitchFamily="34" charset="0"/>
                        <a:ea typeface="Calibri"/>
                        <a:cs typeface="Arial" pitchFamily="34" charset="0"/>
                      </a:endParaRPr>
                    </a:p>
                    <a:p>
                      <a:pPr marL="112713" marR="0" lvl="1" indent="-112713" algn="l" defTabSz="914400" rtl="0" eaLnBrk="1" fontAlgn="auto" latinLnBrk="0" hangingPunct="1">
                        <a:lnSpc>
                          <a:spcPct val="100000"/>
                        </a:lnSpc>
                        <a:spcBef>
                          <a:spcPts val="0"/>
                        </a:spcBef>
                        <a:spcAft>
                          <a:spcPts val="300"/>
                        </a:spcAft>
                        <a:buClrTx/>
                        <a:buSzTx/>
                        <a:buFont typeface="Arial" pitchFamily="34" charset="0"/>
                        <a:buChar char="•"/>
                        <a:tabLst/>
                        <a:defRPr/>
                      </a:pPr>
                      <a:r>
                        <a:rPr lang="en-US" sz="1100" kern="1200" dirty="0" smtClean="0">
                          <a:solidFill>
                            <a:schemeClr val="dk1"/>
                          </a:solidFill>
                          <a:effectLst/>
                          <a:latin typeface="Arial" pitchFamily="34" charset="0"/>
                          <a:ea typeface="Calibri"/>
                          <a:cs typeface="Arial" pitchFamily="34" charset="0"/>
                        </a:rPr>
                        <a:t>3T MRI scanner</a:t>
                      </a:r>
                    </a:p>
                    <a:p>
                      <a:pPr marL="112713" marR="0" lvl="1" indent="-112713" algn="l" defTabSz="914400" rtl="0" eaLnBrk="1" fontAlgn="auto" latinLnBrk="0" hangingPunct="1">
                        <a:lnSpc>
                          <a:spcPct val="100000"/>
                        </a:lnSpc>
                        <a:spcBef>
                          <a:spcPts val="0"/>
                        </a:spcBef>
                        <a:spcAft>
                          <a:spcPts val="300"/>
                        </a:spcAft>
                        <a:buClrTx/>
                        <a:buSzTx/>
                        <a:buFont typeface="Arial" pitchFamily="34" charset="0"/>
                        <a:buChar char="•"/>
                        <a:tabLst/>
                        <a:defRPr/>
                      </a:pPr>
                      <a:r>
                        <a:rPr lang="en-US" sz="1100" kern="1200" dirty="0" smtClean="0">
                          <a:solidFill>
                            <a:schemeClr val="dk1"/>
                          </a:solidFill>
                          <a:effectLst/>
                          <a:latin typeface="Arial" pitchFamily="34" charset="0"/>
                          <a:ea typeface="Calibri"/>
                          <a:cs typeface="Arial" pitchFamily="34" charset="0"/>
                        </a:rPr>
                        <a:t>320 slice CT scanner</a:t>
                      </a:r>
                    </a:p>
                    <a:p>
                      <a:pPr marL="112713" marR="0" lvl="1" indent="-112713" algn="l" defTabSz="914400" rtl="0" eaLnBrk="1" fontAlgn="auto" latinLnBrk="0" hangingPunct="1">
                        <a:lnSpc>
                          <a:spcPct val="100000"/>
                        </a:lnSpc>
                        <a:spcBef>
                          <a:spcPts val="0"/>
                        </a:spcBef>
                        <a:spcAft>
                          <a:spcPts val="300"/>
                        </a:spcAft>
                        <a:buClrTx/>
                        <a:buSzTx/>
                        <a:buFont typeface="Arial" pitchFamily="34" charset="0"/>
                        <a:buChar char="•"/>
                        <a:tabLst/>
                        <a:defRPr/>
                      </a:pPr>
                      <a:r>
                        <a:rPr lang="en-US" sz="1100" kern="1200" dirty="0" smtClean="0">
                          <a:solidFill>
                            <a:schemeClr val="dk1"/>
                          </a:solidFill>
                          <a:effectLst/>
                          <a:latin typeface="Arial" pitchFamily="34" charset="0"/>
                          <a:ea typeface="Calibri"/>
                          <a:cs typeface="Arial" pitchFamily="34" charset="0"/>
                        </a:rPr>
                        <a:t>Cyclotron and Radiochemistry</a:t>
                      </a:r>
                    </a:p>
                    <a:p>
                      <a:pPr marL="112713" marR="0" lvl="1" indent="-112713" algn="l" defTabSz="914400" rtl="0" eaLnBrk="1" fontAlgn="auto" latinLnBrk="0" hangingPunct="1">
                        <a:lnSpc>
                          <a:spcPct val="100000"/>
                        </a:lnSpc>
                        <a:spcBef>
                          <a:spcPts val="0"/>
                        </a:spcBef>
                        <a:spcAft>
                          <a:spcPts val="300"/>
                        </a:spcAft>
                        <a:buClrTx/>
                        <a:buSzTx/>
                        <a:buFont typeface="Arial" pitchFamily="34" charset="0"/>
                        <a:buChar char="•"/>
                        <a:tabLst/>
                        <a:defRPr/>
                      </a:pPr>
                      <a:r>
                        <a:rPr lang="en-US" sz="1100" kern="1200" dirty="0" smtClean="0">
                          <a:solidFill>
                            <a:schemeClr val="dk1"/>
                          </a:solidFill>
                          <a:effectLst/>
                          <a:latin typeface="Arial" pitchFamily="34" charset="0"/>
                          <a:ea typeface="Calibri"/>
                          <a:cs typeface="Arial" pitchFamily="34" charset="0"/>
                        </a:rPr>
                        <a:t>Small animal fluorescence, bioluminescence imaging</a:t>
                      </a:r>
                    </a:p>
                    <a:p>
                      <a:pPr marL="112713" marR="0" lvl="1" indent="-112713" algn="l" defTabSz="914400" rtl="0" eaLnBrk="1" fontAlgn="auto" latinLnBrk="0" hangingPunct="1">
                        <a:lnSpc>
                          <a:spcPct val="100000"/>
                        </a:lnSpc>
                        <a:spcBef>
                          <a:spcPts val="0"/>
                        </a:spcBef>
                        <a:spcAft>
                          <a:spcPts val="300"/>
                        </a:spcAft>
                        <a:buClrTx/>
                        <a:buSzTx/>
                        <a:buFont typeface="Arial" pitchFamily="34" charset="0"/>
                        <a:buChar char="•"/>
                        <a:tabLst/>
                        <a:defRPr/>
                      </a:pPr>
                      <a:r>
                        <a:rPr lang="en-US" sz="1100" kern="1200" dirty="0" smtClean="0">
                          <a:solidFill>
                            <a:schemeClr val="dk1"/>
                          </a:solidFill>
                          <a:effectLst/>
                          <a:latin typeface="Arial" pitchFamily="34" charset="0"/>
                          <a:ea typeface="Calibri"/>
                          <a:cs typeface="Arial" pitchFamily="34" charset="0"/>
                        </a:rPr>
                        <a:t>Rodent Echo</a:t>
                      </a:r>
                    </a:p>
                    <a:p>
                      <a:pPr marL="112713" marR="0" lvl="1" indent="-112713" algn="l" defTabSz="914400" rtl="0" eaLnBrk="1" fontAlgn="auto" latinLnBrk="0" hangingPunct="1">
                        <a:lnSpc>
                          <a:spcPct val="100000"/>
                        </a:lnSpc>
                        <a:spcBef>
                          <a:spcPts val="0"/>
                        </a:spcBef>
                        <a:spcAft>
                          <a:spcPts val="300"/>
                        </a:spcAft>
                        <a:buClrTx/>
                        <a:buSzTx/>
                        <a:buFont typeface="Arial" pitchFamily="34" charset="0"/>
                        <a:buChar char="•"/>
                        <a:tabLst/>
                        <a:defRPr/>
                      </a:pPr>
                      <a:r>
                        <a:rPr lang="en-US" sz="1100" kern="1200" dirty="0" smtClean="0">
                          <a:solidFill>
                            <a:schemeClr val="dk1"/>
                          </a:solidFill>
                          <a:effectLst/>
                          <a:latin typeface="Arial" pitchFamily="34" charset="0"/>
                          <a:ea typeface="Calibri"/>
                          <a:cs typeface="Arial" pitchFamily="34" charset="0"/>
                        </a:rPr>
                        <a:t>Human echo</a:t>
                      </a:r>
                    </a:p>
                    <a:p>
                      <a:pPr marL="112713" marR="0" lvl="1" indent="-112713" algn="l" defTabSz="914400" rtl="0" eaLnBrk="1" fontAlgn="auto" latinLnBrk="0" hangingPunct="1">
                        <a:lnSpc>
                          <a:spcPct val="100000"/>
                        </a:lnSpc>
                        <a:spcBef>
                          <a:spcPts val="0"/>
                        </a:spcBef>
                        <a:spcAft>
                          <a:spcPts val="300"/>
                        </a:spcAft>
                        <a:buClrTx/>
                        <a:buSzTx/>
                        <a:buFont typeface="Arial" pitchFamily="34" charset="0"/>
                        <a:buChar char="•"/>
                        <a:tabLst/>
                        <a:defRPr/>
                      </a:pPr>
                      <a:r>
                        <a:rPr lang="en-US" sz="1100" kern="1200" dirty="0" smtClean="0">
                          <a:solidFill>
                            <a:schemeClr val="dk1"/>
                          </a:solidFill>
                          <a:effectLst/>
                          <a:latin typeface="Arial" pitchFamily="34" charset="0"/>
                          <a:ea typeface="Calibri"/>
                          <a:cs typeface="Arial" pitchFamily="34" charset="0"/>
                        </a:rPr>
                        <a:t>Small animal MRI</a:t>
                      </a:r>
                    </a:p>
                    <a:p>
                      <a:pPr marL="112713" marR="0" lvl="1" indent="-112713" algn="l" defTabSz="914400" rtl="0" eaLnBrk="1" fontAlgn="auto" latinLnBrk="0" hangingPunct="1">
                        <a:lnSpc>
                          <a:spcPct val="100000"/>
                        </a:lnSpc>
                        <a:spcBef>
                          <a:spcPts val="0"/>
                        </a:spcBef>
                        <a:spcAft>
                          <a:spcPts val="300"/>
                        </a:spcAft>
                        <a:buClrTx/>
                        <a:buSzTx/>
                        <a:buFont typeface="Arial" pitchFamily="34" charset="0"/>
                        <a:buChar char="•"/>
                        <a:tabLst/>
                        <a:defRPr/>
                      </a:pPr>
                      <a:r>
                        <a:rPr lang="en-US" sz="1100" kern="1200" dirty="0" smtClean="0">
                          <a:solidFill>
                            <a:schemeClr val="dk1"/>
                          </a:solidFill>
                          <a:effectLst/>
                          <a:latin typeface="Arial" pitchFamily="34" charset="0"/>
                          <a:ea typeface="Calibri"/>
                          <a:cs typeface="Arial" pitchFamily="34" charset="0"/>
                        </a:rPr>
                        <a:t>Small animal PET/SPECT/CT</a:t>
                      </a:r>
                    </a:p>
                    <a:p>
                      <a:pPr marL="112713" marR="0" lvl="1" indent="-112713" algn="l" defTabSz="914400" rtl="0" eaLnBrk="1" fontAlgn="auto" latinLnBrk="0" hangingPunct="1">
                        <a:lnSpc>
                          <a:spcPct val="100000"/>
                        </a:lnSpc>
                        <a:spcBef>
                          <a:spcPts val="0"/>
                        </a:spcBef>
                        <a:spcAft>
                          <a:spcPts val="300"/>
                        </a:spcAft>
                        <a:buClrTx/>
                        <a:buSzTx/>
                        <a:buFont typeface="Arial" pitchFamily="34" charset="0"/>
                        <a:buChar char="•"/>
                        <a:tabLst/>
                        <a:defRPr/>
                      </a:pPr>
                      <a:r>
                        <a:rPr lang="en-US" sz="1100" kern="1200" dirty="0" smtClean="0">
                          <a:solidFill>
                            <a:schemeClr val="dk1"/>
                          </a:solidFill>
                          <a:effectLst/>
                          <a:latin typeface="Arial" pitchFamily="34" charset="0"/>
                          <a:ea typeface="Calibri"/>
                          <a:cs typeface="Arial" pitchFamily="34" charset="0"/>
                        </a:rPr>
                        <a:t>Multi-photon confocal microscope </a:t>
                      </a:r>
                    </a:p>
                    <a:p>
                      <a:pPr marL="112713" marR="0" lvl="1" indent="-112713" algn="l" defTabSz="914400" rtl="0" eaLnBrk="1" fontAlgn="auto" latinLnBrk="0" hangingPunct="1">
                        <a:lnSpc>
                          <a:spcPct val="100000"/>
                        </a:lnSpc>
                        <a:spcBef>
                          <a:spcPts val="0"/>
                        </a:spcBef>
                        <a:spcAft>
                          <a:spcPts val="300"/>
                        </a:spcAft>
                        <a:buClrTx/>
                        <a:buSzTx/>
                        <a:buFont typeface="Arial" pitchFamily="34" charset="0"/>
                        <a:buChar char="•"/>
                        <a:tabLst/>
                        <a:defRPr/>
                      </a:pPr>
                      <a:r>
                        <a:rPr lang="en-US" sz="1100" kern="1200" dirty="0" smtClean="0">
                          <a:solidFill>
                            <a:schemeClr val="dk1"/>
                          </a:solidFill>
                          <a:effectLst/>
                          <a:latin typeface="Arial" pitchFamily="34" charset="0"/>
                          <a:ea typeface="Calibri"/>
                          <a:cs typeface="Arial" pitchFamily="34" charset="0"/>
                        </a:rPr>
                        <a:t>Animal implantable telemetry system</a:t>
                      </a:r>
                    </a:p>
                    <a:p>
                      <a:pPr marL="112713" marR="0" lvl="1" indent="-112713" algn="l" defTabSz="914400" rtl="0" eaLnBrk="1" fontAlgn="auto" latinLnBrk="0" hangingPunct="1">
                        <a:lnSpc>
                          <a:spcPct val="100000"/>
                        </a:lnSpc>
                        <a:spcBef>
                          <a:spcPts val="0"/>
                        </a:spcBef>
                        <a:spcAft>
                          <a:spcPts val="300"/>
                        </a:spcAft>
                        <a:buClrTx/>
                        <a:buSzTx/>
                        <a:buFont typeface="Arial" pitchFamily="34" charset="0"/>
                        <a:buChar char="•"/>
                        <a:tabLst/>
                        <a:defRPr/>
                      </a:pPr>
                      <a:r>
                        <a:rPr lang="en-US" sz="1100" kern="1200" dirty="0" smtClean="0">
                          <a:solidFill>
                            <a:schemeClr val="dk1"/>
                          </a:solidFill>
                          <a:effectLst/>
                          <a:latin typeface="Arial" pitchFamily="34" charset="0"/>
                          <a:ea typeface="Calibri"/>
                          <a:cs typeface="Arial" pitchFamily="34" charset="0"/>
                        </a:rPr>
                        <a:t>Portable digital fluoroscopy for animal</a:t>
                      </a:r>
                      <a:endParaRPr lang="en-US" sz="1100" kern="1200" dirty="0">
                        <a:solidFill>
                          <a:schemeClr val="dk1"/>
                        </a:solidFill>
                        <a:effectLst/>
                        <a:latin typeface="Arial" pitchFamily="34" charset="0"/>
                        <a:ea typeface="Calibri"/>
                        <a:cs typeface="Arial" pitchFamily="34" charset="0"/>
                      </a:endParaRPr>
                    </a:p>
                  </a:txBody>
                  <a:tcPr>
                    <a:lnL w="12700" cmpd="sng">
                      <a:noFill/>
                    </a:lnL>
                    <a:lnR w="12700" cmpd="sng">
                      <a:noFill/>
                    </a:lnR>
                    <a:lnT w="190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
        <p:nvSpPr>
          <p:cNvPr id="11" name="AutoShape 6"/>
          <p:cNvSpPr>
            <a:spLocks noChangeArrowheads="1"/>
          </p:cNvSpPr>
          <p:nvPr/>
        </p:nvSpPr>
        <p:spPr bwMode="auto">
          <a:xfrm>
            <a:off x="95250" y="1180981"/>
            <a:ext cx="1673225" cy="504825"/>
          </a:xfrm>
          <a:prstGeom prst="homePlate">
            <a:avLst>
              <a:gd name="adj" fmla="val 98636"/>
            </a:avLst>
          </a:prstGeom>
          <a:solidFill>
            <a:schemeClr val="tx1"/>
          </a:solidFill>
          <a:ln w="9525">
            <a:solidFill>
              <a:schemeClr val="tx1"/>
            </a:solidFill>
            <a:miter lim="800000"/>
            <a:headEnd/>
            <a:tailEnd/>
          </a:ln>
        </p:spPr>
        <p:txBody>
          <a:bodyPr wrap="none" anchor="ctr"/>
          <a:lstStyle/>
          <a:p>
            <a:r>
              <a:rPr lang="en-US" sz="1600" b="1" i="1" dirty="0">
                <a:solidFill>
                  <a:schemeClr val="bg1"/>
                </a:solidFill>
                <a:latin typeface="Arial" pitchFamily="34" charset="0"/>
                <a:cs typeface="Arial" pitchFamily="34" charset="0"/>
              </a:rPr>
              <a:t>Strategy </a:t>
            </a:r>
            <a:r>
              <a:rPr lang="en-US" sz="1600" b="1" i="1" dirty="0" smtClean="0">
                <a:solidFill>
                  <a:schemeClr val="bg1"/>
                </a:solidFill>
                <a:latin typeface="Arial" pitchFamily="34" charset="0"/>
                <a:cs typeface="Arial" pitchFamily="34" charset="0"/>
              </a:rPr>
              <a:t>3.1</a:t>
            </a:r>
            <a:endParaRPr lang="en-US" sz="1600" b="1" i="1" dirty="0">
              <a:solidFill>
                <a:schemeClr val="bg1"/>
              </a:solidFill>
              <a:latin typeface="Arial" pitchFamily="34" charset="0"/>
              <a:cs typeface="Arial" pitchFamily="34" charset="0"/>
            </a:endParaRPr>
          </a:p>
        </p:txBody>
      </p:sp>
      <p:sp>
        <p:nvSpPr>
          <p:cNvPr id="12" name="Text Box 8"/>
          <p:cNvSpPr txBox="1">
            <a:spLocks noChangeArrowheads="1"/>
          </p:cNvSpPr>
          <p:nvPr/>
        </p:nvSpPr>
        <p:spPr bwMode="auto">
          <a:xfrm>
            <a:off x="1838044" y="1165640"/>
            <a:ext cx="7158038" cy="584775"/>
          </a:xfrm>
          <a:prstGeom prst="rect">
            <a:avLst/>
          </a:prstGeom>
          <a:solidFill>
            <a:schemeClr val="bg2"/>
          </a:solidFill>
          <a:ln w="9525">
            <a:solidFill>
              <a:schemeClr val="tx1"/>
            </a:solidFill>
            <a:miter lim="800000"/>
            <a:headEnd/>
            <a:tailEnd/>
          </a:ln>
          <a:effectLst>
            <a:outerShdw blurRad="50800" dist="38100" dir="5400000" algn="t" rotWithShape="0">
              <a:prstClr val="black">
                <a:alpha val="40000"/>
              </a:prstClr>
            </a:outerShdw>
          </a:effectLst>
        </p:spPr>
        <p:txBody>
          <a:bodyPr>
            <a:spAutoFit/>
          </a:bodyPr>
          <a:lstStyle/>
          <a:p>
            <a:pPr algn="l"/>
            <a:r>
              <a:rPr lang="en-US" sz="1600" b="1" dirty="0">
                <a:latin typeface="Arial" pitchFamily="34" charset="0"/>
                <a:cs typeface="Arial" pitchFamily="34" charset="0"/>
              </a:rPr>
              <a:t>Select and systematically build interdisciplinary thematic areas of research</a:t>
            </a:r>
            <a:r>
              <a:rPr lang="en-US" sz="1600" b="1" dirty="0" smtClean="0">
                <a:latin typeface="Arial" pitchFamily="34" charset="0"/>
                <a:cs typeface="Arial" pitchFamily="34" charset="0"/>
              </a:rPr>
              <a:t>. </a:t>
            </a:r>
            <a:r>
              <a:rPr lang="en-US" sz="1600" b="1" i="1" dirty="0" smtClean="0">
                <a:latin typeface="Arial" pitchFamily="34" charset="0"/>
                <a:cs typeface="Arial" pitchFamily="34" charset="0"/>
              </a:rPr>
              <a:t>(cont’d)</a:t>
            </a:r>
            <a:endParaRPr lang="en-US" sz="1600" b="1" i="1" dirty="0">
              <a:latin typeface="Arial" pitchFamily="34" charset="0"/>
              <a:cs typeface="Arial" pitchFamily="34" charset="0"/>
            </a:endParaRPr>
          </a:p>
        </p:txBody>
      </p:sp>
      <p:sp>
        <p:nvSpPr>
          <p:cNvPr id="14" name="Text Box 11"/>
          <p:cNvSpPr txBox="1">
            <a:spLocks noChangeArrowheads="1"/>
          </p:cNvSpPr>
          <p:nvPr/>
        </p:nvSpPr>
        <p:spPr bwMode="auto">
          <a:xfrm>
            <a:off x="130636" y="633447"/>
            <a:ext cx="8865446" cy="338548"/>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square" lIns="91434" tIns="45717" rIns="91434" bIns="45717">
            <a:spAutoFit/>
          </a:bodyPr>
          <a:lstStyle/>
          <a:p>
            <a:pPr algn="l">
              <a:spcBef>
                <a:spcPct val="50000"/>
              </a:spcBef>
            </a:pPr>
            <a:r>
              <a:rPr lang="en-US" sz="1600" b="1" u="sng" dirty="0" smtClean="0">
                <a:solidFill>
                  <a:schemeClr val="bg1"/>
                </a:solidFill>
                <a:effectLst>
                  <a:outerShdw blurRad="38100" dist="38100" dir="2700000" algn="tl">
                    <a:srgbClr val="000000">
                      <a:alpha val="43137"/>
                    </a:srgbClr>
                  </a:outerShdw>
                </a:effectLst>
                <a:latin typeface="Arial" pitchFamily="34" charset="0"/>
                <a:cs typeface="Arial" pitchFamily="34" charset="0"/>
              </a:rPr>
              <a:t>Goal 3</a:t>
            </a:r>
            <a:r>
              <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rPr>
              <a:t>: Expand clinical and translational research</a:t>
            </a:r>
            <a:r>
              <a:rPr lang="en-US" sz="16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 </a:t>
            </a:r>
            <a:endPar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endParaRPr>
          </a:p>
        </p:txBody>
      </p:sp>
      <p:sp>
        <p:nvSpPr>
          <p:cNvPr id="13" name="AutoShape 17"/>
          <p:cNvSpPr>
            <a:spLocks noChangeArrowheads="1"/>
          </p:cNvSpPr>
          <p:nvPr/>
        </p:nvSpPr>
        <p:spPr bwMode="auto">
          <a:xfrm>
            <a:off x="130636" y="2790825"/>
            <a:ext cx="1945814" cy="1381125"/>
          </a:xfrm>
          <a:custGeom>
            <a:avLst/>
            <a:gdLst>
              <a:gd name="G0" fmla="+- 18326 0 0"/>
              <a:gd name="G1" fmla="+- 3185 0 0"/>
              <a:gd name="G2" fmla="+- 21600 0 3185"/>
              <a:gd name="G3" fmla="+- 10800 0 3185"/>
              <a:gd name="G4" fmla="+- 21600 0 18326"/>
              <a:gd name="G5" fmla="*/ G4 G3 10800"/>
              <a:gd name="G6" fmla="+- 21600 0 G5"/>
              <a:gd name="T0" fmla="*/ 18326 w 21600"/>
              <a:gd name="T1" fmla="*/ 0 h 21600"/>
              <a:gd name="T2" fmla="*/ 0 w 21600"/>
              <a:gd name="T3" fmla="*/ 10800 h 21600"/>
              <a:gd name="T4" fmla="*/ 18326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8326" y="0"/>
                </a:moveTo>
                <a:lnTo>
                  <a:pt x="18326" y="3185"/>
                </a:lnTo>
                <a:lnTo>
                  <a:pt x="3375" y="3185"/>
                </a:lnTo>
                <a:lnTo>
                  <a:pt x="3375" y="18415"/>
                </a:lnTo>
                <a:lnTo>
                  <a:pt x="18326" y="18415"/>
                </a:lnTo>
                <a:lnTo>
                  <a:pt x="18326" y="21600"/>
                </a:lnTo>
                <a:lnTo>
                  <a:pt x="21600" y="10800"/>
                </a:lnTo>
                <a:close/>
              </a:path>
              <a:path w="21600" h="21600">
                <a:moveTo>
                  <a:pt x="1350" y="3185"/>
                </a:moveTo>
                <a:lnTo>
                  <a:pt x="1350" y="18415"/>
                </a:lnTo>
                <a:lnTo>
                  <a:pt x="2700" y="18415"/>
                </a:lnTo>
                <a:lnTo>
                  <a:pt x="2700" y="3185"/>
                </a:lnTo>
                <a:close/>
              </a:path>
              <a:path w="21600" h="21600">
                <a:moveTo>
                  <a:pt x="0" y="3185"/>
                </a:moveTo>
                <a:lnTo>
                  <a:pt x="0" y="18415"/>
                </a:lnTo>
                <a:lnTo>
                  <a:pt x="675" y="18415"/>
                </a:lnTo>
                <a:lnTo>
                  <a:pt x="675" y="3185"/>
                </a:lnTo>
                <a:close/>
              </a:path>
            </a:pathLst>
          </a:custGeom>
          <a:solidFill>
            <a:schemeClr val="tx2">
              <a:alpha val="68000"/>
            </a:schemeClr>
          </a:solidFill>
          <a:ln w="9525">
            <a:solidFill>
              <a:schemeClr val="tx1"/>
            </a:solidFill>
            <a:miter lim="800000"/>
            <a:headEnd/>
            <a:tailEnd/>
          </a:ln>
          <a:effectLst/>
        </p:spPr>
        <p:txBody>
          <a:bodyPr wrap="none" anchor="ctr"/>
          <a:lstStyle/>
          <a:p>
            <a:r>
              <a:rPr lang="en-US" sz="1400" b="1" dirty="0">
                <a:solidFill>
                  <a:schemeClr val="bg1"/>
                </a:solidFill>
              </a:rPr>
              <a:t>Clinical and </a:t>
            </a:r>
            <a:endParaRPr lang="en-US" sz="1400" b="1" dirty="0" smtClean="0">
              <a:solidFill>
                <a:schemeClr val="bg1"/>
              </a:solidFill>
            </a:endParaRPr>
          </a:p>
          <a:p>
            <a:r>
              <a:rPr lang="en-US" sz="1400" b="1" dirty="0" smtClean="0">
                <a:solidFill>
                  <a:schemeClr val="bg1"/>
                </a:solidFill>
              </a:rPr>
              <a:t>Translational </a:t>
            </a:r>
          </a:p>
          <a:p>
            <a:r>
              <a:rPr lang="en-US" sz="1400" b="1" dirty="0" smtClean="0">
                <a:solidFill>
                  <a:schemeClr val="bg1"/>
                </a:solidFill>
              </a:rPr>
              <a:t>Research</a:t>
            </a:r>
            <a:endParaRPr lang="en-US" sz="1400" b="1" dirty="0">
              <a:solidFill>
                <a:schemeClr val="bg1"/>
              </a:solidFill>
            </a:endParaRPr>
          </a:p>
        </p:txBody>
      </p:sp>
      <p:sp>
        <p:nvSpPr>
          <p:cNvPr id="21" name="AutoShape 17"/>
          <p:cNvSpPr>
            <a:spLocks noChangeArrowheads="1"/>
          </p:cNvSpPr>
          <p:nvPr/>
        </p:nvSpPr>
        <p:spPr bwMode="auto">
          <a:xfrm>
            <a:off x="130636" y="4552950"/>
            <a:ext cx="1945814" cy="1381125"/>
          </a:xfrm>
          <a:custGeom>
            <a:avLst/>
            <a:gdLst>
              <a:gd name="G0" fmla="+- 18326 0 0"/>
              <a:gd name="G1" fmla="+- 3185 0 0"/>
              <a:gd name="G2" fmla="+- 21600 0 3185"/>
              <a:gd name="G3" fmla="+- 10800 0 3185"/>
              <a:gd name="G4" fmla="+- 21600 0 18326"/>
              <a:gd name="G5" fmla="*/ G4 G3 10800"/>
              <a:gd name="G6" fmla="+- 21600 0 G5"/>
              <a:gd name="T0" fmla="*/ 18326 w 21600"/>
              <a:gd name="T1" fmla="*/ 0 h 21600"/>
              <a:gd name="T2" fmla="*/ 0 w 21600"/>
              <a:gd name="T3" fmla="*/ 10800 h 21600"/>
              <a:gd name="T4" fmla="*/ 18326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8326" y="0"/>
                </a:moveTo>
                <a:lnTo>
                  <a:pt x="18326" y="3185"/>
                </a:lnTo>
                <a:lnTo>
                  <a:pt x="3375" y="3185"/>
                </a:lnTo>
                <a:lnTo>
                  <a:pt x="3375" y="18415"/>
                </a:lnTo>
                <a:lnTo>
                  <a:pt x="18326" y="18415"/>
                </a:lnTo>
                <a:lnTo>
                  <a:pt x="18326" y="21600"/>
                </a:lnTo>
                <a:lnTo>
                  <a:pt x="21600" y="10800"/>
                </a:lnTo>
                <a:close/>
              </a:path>
              <a:path w="21600" h="21600">
                <a:moveTo>
                  <a:pt x="1350" y="3185"/>
                </a:moveTo>
                <a:lnTo>
                  <a:pt x="1350" y="18415"/>
                </a:lnTo>
                <a:lnTo>
                  <a:pt x="2700" y="18415"/>
                </a:lnTo>
                <a:lnTo>
                  <a:pt x="2700" y="3185"/>
                </a:lnTo>
                <a:close/>
              </a:path>
              <a:path w="21600" h="21600">
                <a:moveTo>
                  <a:pt x="0" y="3185"/>
                </a:moveTo>
                <a:lnTo>
                  <a:pt x="0" y="18415"/>
                </a:lnTo>
                <a:lnTo>
                  <a:pt x="675" y="18415"/>
                </a:lnTo>
                <a:lnTo>
                  <a:pt x="675" y="3185"/>
                </a:lnTo>
                <a:close/>
              </a:path>
            </a:pathLst>
          </a:custGeom>
          <a:solidFill>
            <a:schemeClr val="tx2">
              <a:alpha val="68000"/>
            </a:schemeClr>
          </a:solidFill>
          <a:ln w="9525">
            <a:solidFill>
              <a:schemeClr val="tx1"/>
            </a:solidFill>
            <a:miter lim="800000"/>
            <a:headEnd/>
            <a:tailEnd/>
          </a:ln>
          <a:effectLst/>
        </p:spPr>
        <p:txBody>
          <a:bodyPr wrap="none" anchor="ctr"/>
          <a:lstStyle/>
          <a:p>
            <a:r>
              <a:rPr lang="en-US" sz="1400" b="1" dirty="0" smtClean="0">
                <a:solidFill>
                  <a:schemeClr val="bg1"/>
                </a:solidFill>
              </a:rPr>
              <a:t>Health Services</a:t>
            </a:r>
          </a:p>
          <a:p>
            <a:r>
              <a:rPr lang="en-US" sz="1400" b="1" dirty="0" smtClean="0">
                <a:solidFill>
                  <a:schemeClr val="bg1"/>
                </a:solidFill>
              </a:rPr>
              <a:t>Research </a:t>
            </a:r>
          </a:p>
          <a:p>
            <a:r>
              <a:rPr lang="en-US" sz="1100" b="1" i="1" dirty="0" smtClean="0">
                <a:solidFill>
                  <a:schemeClr val="bg1"/>
                </a:solidFill>
              </a:rPr>
              <a:t>(Patient Safety, </a:t>
            </a:r>
          </a:p>
          <a:p>
            <a:r>
              <a:rPr lang="en-US" sz="1100" b="1" i="1" dirty="0" smtClean="0">
                <a:solidFill>
                  <a:schemeClr val="bg1"/>
                </a:solidFill>
              </a:rPr>
              <a:t>Cost Effectiveness, </a:t>
            </a:r>
          </a:p>
          <a:p>
            <a:r>
              <a:rPr lang="en-US" sz="1100" b="1" i="1" dirty="0" smtClean="0">
                <a:solidFill>
                  <a:schemeClr val="bg1"/>
                </a:solidFill>
              </a:rPr>
              <a:t>Outcomes) </a:t>
            </a:r>
            <a:endParaRPr lang="en-US" sz="1100" b="1" i="1" dirty="0">
              <a:solidFill>
                <a:schemeClr val="bg1"/>
              </a:solidFill>
            </a:endParaRPr>
          </a:p>
        </p:txBody>
      </p:sp>
      <p:sp>
        <p:nvSpPr>
          <p:cNvPr id="22" name="TextBox 21"/>
          <p:cNvSpPr txBox="1"/>
          <p:nvPr/>
        </p:nvSpPr>
        <p:spPr>
          <a:xfrm>
            <a:off x="725662" y="6242259"/>
            <a:ext cx="7316788" cy="246221"/>
          </a:xfrm>
          <a:prstGeom prst="rect">
            <a:avLst/>
          </a:prstGeom>
          <a:noFill/>
        </p:spPr>
        <p:txBody>
          <a:bodyPr wrap="square" rtlCol="0">
            <a:spAutoFit/>
          </a:bodyPr>
          <a:lstStyle/>
          <a:p>
            <a:pPr algn="l"/>
            <a:r>
              <a:rPr lang="en-US" sz="1000" dirty="0" smtClean="0"/>
              <a:t>* Preliminary suggestions to be evaluated through business planning as described in 3.1.d</a:t>
            </a:r>
            <a:endParaRPr lang="en-US" sz="1000" dirty="0"/>
          </a:p>
        </p:txBody>
      </p:sp>
      <p:sp>
        <p:nvSpPr>
          <p:cNvPr id="3" name="TextBox 2"/>
          <p:cNvSpPr txBox="1"/>
          <p:nvPr/>
        </p:nvSpPr>
        <p:spPr>
          <a:xfrm>
            <a:off x="28561" y="4013227"/>
            <a:ext cx="1809483" cy="276999"/>
          </a:xfrm>
          <a:prstGeom prst="rect">
            <a:avLst/>
          </a:prstGeom>
          <a:noFill/>
        </p:spPr>
        <p:txBody>
          <a:bodyPr wrap="square" rtlCol="0">
            <a:spAutoFit/>
          </a:bodyPr>
          <a:lstStyle/>
          <a:p>
            <a:pPr marL="0" lvl="1">
              <a:spcBef>
                <a:spcPts val="600"/>
              </a:spcBef>
              <a:spcAft>
                <a:spcPts val="600"/>
              </a:spcAft>
            </a:pPr>
            <a:r>
              <a:rPr lang="en-US" sz="1200" b="1" i="1" dirty="0">
                <a:solidFill>
                  <a:srgbClr val="0070C0"/>
                </a:solidFill>
              </a:rPr>
              <a:t>Links to Strategy 3.2</a:t>
            </a:r>
          </a:p>
        </p:txBody>
      </p:sp>
    </p:spTree>
    <p:extLst>
      <p:ext uri="{BB962C8B-B14F-4D97-AF65-F5344CB8AC3E}">
        <p14:creationId xmlns:p14="http://schemas.microsoft.com/office/powerpoint/2010/main" val="3030298743"/>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0-#ppt_w/2"/>
                                          </p:val>
                                        </p:tav>
                                        <p:tav tm="100000">
                                          <p:val>
                                            <p:strVal val="#ppt_x"/>
                                          </p:val>
                                        </p:tav>
                                      </p:tavLst>
                                    </p:anim>
                                    <p:anim calcmode="lin" valueType="num">
                                      <p:cBhvr additive="base">
                                        <p:cTn id="8" dur="500" fill="hold"/>
                                        <p:tgtEl>
                                          <p:spTgt spid="13"/>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additive="base">
                                        <p:cTn id="13" dur="500" fill="hold"/>
                                        <p:tgtEl>
                                          <p:spTgt spid="21"/>
                                        </p:tgtEl>
                                        <p:attrNameLst>
                                          <p:attrName>ppt_x</p:attrName>
                                        </p:attrNameLst>
                                      </p:cBhvr>
                                      <p:tavLst>
                                        <p:tav tm="0">
                                          <p:val>
                                            <p:strVal val="0-#ppt_w/2"/>
                                          </p:val>
                                        </p:tav>
                                        <p:tav tm="100000">
                                          <p:val>
                                            <p:strVal val="#ppt_x"/>
                                          </p:val>
                                        </p:tav>
                                      </p:tavLst>
                                    </p:anim>
                                    <p:anim calcmode="lin" valueType="num">
                                      <p:cBhvr additive="base">
                                        <p:cTn id="14" dur="500" fill="hold"/>
                                        <p:tgtEl>
                                          <p:spTgt spid="2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21"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5" name="AutoShape 6"/>
          <p:cNvSpPr>
            <a:spLocks noChangeArrowheads="1"/>
          </p:cNvSpPr>
          <p:nvPr/>
        </p:nvSpPr>
        <p:spPr bwMode="auto">
          <a:xfrm>
            <a:off x="95250" y="1180981"/>
            <a:ext cx="1673225" cy="504825"/>
          </a:xfrm>
          <a:prstGeom prst="homePlate">
            <a:avLst>
              <a:gd name="adj" fmla="val 98636"/>
            </a:avLst>
          </a:prstGeom>
          <a:solidFill>
            <a:schemeClr val="tx1"/>
          </a:solidFill>
          <a:ln w="9525">
            <a:solidFill>
              <a:schemeClr val="tx1"/>
            </a:solidFill>
            <a:miter lim="800000"/>
            <a:headEnd/>
            <a:tailEnd/>
          </a:ln>
        </p:spPr>
        <p:txBody>
          <a:bodyPr wrap="none" anchor="ctr"/>
          <a:lstStyle/>
          <a:p>
            <a:r>
              <a:rPr lang="en-US" sz="1600" b="1" i="1" dirty="0">
                <a:solidFill>
                  <a:schemeClr val="bg1"/>
                </a:solidFill>
                <a:latin typeface="Arial" pitchFamily="34" charset="0"/>
                <a:cs typeface="Arial" pitchFamily="34" charset="0"/>
              </a:rPr>
              <a:t>Strategy </a:t>
            </a:r>
            <a:r>
              <a:rPr lang="en-US" sz="1600" b="1" i="1" dirty="0" smtClean="0">
                <a:solidFill>
                  <a:schemeClr val="bg1"/>
                </a:solidFill>
                <a:latin typeface="Arial" pitchFamily="34" charset="0"/>
                <a:cs typeface="Arial" pitchFamily="34" charset="0"/>
              </a:rPr>
              <a:t>3.1</a:t>
            </a:r>
            <a:endParaRPr lang="en-US" sz="1600" b="1" i="1" dirty="0">
              <a:solidFill>
                <a:schemeClr val="bg1"/>
              </a:solidFill>
              <a:latin typeface="Arial" pitchFamily="34" charset="0"/>
              <a:cs typeface="Arial" pitchFamily="34" charset="0"/>
            </a:endParaRPr>
          </a:p>
        </p:txBody>
      </p:sp>
      <p:sp>
        <p:nvSpPr>
          <p:cNvPr id="8" name="Text Box 8"/>
          <p:cNvSpPr txBox="1">
            <a:spLocks noChangeArrowheads="1"/>
          </p:cNvSpPr>
          <p:nvPr/>
        </p:nvSpPr>
        <p:spPr bwMode="auto">
          <a:xfrm>
            <a:off x="1838044" y="1165640"/>
            <a:ext cx="7158038" cy="584775"/>
          </a:xfrm>
          <a:prstGeom prst="rect">
            <a:avLst/>
          </a:prstGeom>
          <a:solidFill>
            <a:schemeClr val="bg2"/>
          </a:solidFill>
          <a:ln w="9525">
            <a:solidFill>
              <a:schemeClr val="tx1"/>
            </a:solidFill>
            <a:miter lim="800000"/>
            <a:headEnd/>
            <a:tailEnd/>
          </a:ln>
          <a:effectLst>
            <a:outerShdw blurRad="50800" dist="38100" dir="5400000" algn="t" rotWithShape="0">
              <a:prstClr val="black">
                <a:alpha val="40000"/>
              </a:prstClr>
            </a:outerShdw>
          </a:effectLst>
        </p:spPr>
        <p:txBody>
          <a:bodyPr>
            <a:spAutoFit/>
          </a:bodyPr>
          <a:lstStyle/>
          <a:p>
            <a:pPr algn="l"/>
            <a:r>
              <a:rPr lang="en-US" sz="1600" b="1" dirty="0">
                <a:latin typeface="Arial" pitchFamily="34" charset="0"/>
                <a:cs typeface="Arial" pitchFamily="34" charset="0"/>
              </a:rPr>
              <a:t>Select and systematically build interdisciplinary thematic areas of research</a:t>
            </a:r>
            <a:r>
              <a:rPr lang="en-US" sz="1600" b="1" dirty="0" smtClean="0">
                <a:latin typeface="Arial" pitchFamily="34" charset="0"/>
                <a:cs typeface="Arial" pitchFamily="34" charset="0"/>
              </a:rPr>
              <a:t>. </a:t>
            </a:r>
            <a:r>
              <a:rPr lang="en-US" sz="1600" b="1" i="1" dirty="0" smtClean="0">
                <a:latin typeface="Arial" pitchFamily="34" charset="0"/>
                <a:cs typeface="Arial" pitchFamily="34" charset="0"/>
              </a:rPr>
              <a:t>(cont’d)</a:t>
            </a:r>
            <a:endParaRPr lang="en-US" sz="1600" b="1" i="1" dirty="0">
              <a:latin typeface="Arial" pitchFamily="34" charset="0"/>
              <a:cs typeface="Arial" pitchFamily="34" charset="0"/>
            </a:endParaRPr>
          </a:p>
        </p:txBody>
      </p:sp>
      <p:sp>
        <p:nvSpPr>
          <p:cNvPr id="13" name="Text Box 11"/>
          <p:cNvSpPr txBox="1">
            <a:spLocks noChangeArrowheads="1"/>
          </p:cNvSpPr>
          <p:nvPr/>
        </p:nvSpPr>
        <p:spPr bwMode="auto">
          <a:xfrm>
            <a:off x="130636" y="633447"/>
            <a:ext cx="8865446" cy="338548"/>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square" lIns="91434" tIns="45717" rIns="91434" bIns="45717">
            <a:spAutoFit/>
          </a:bodyPr>
          <a:lstStyle/>
          <a:p>
            <a:pPr algn="l">
              <a:spcBef>
                <a:spcPct val="50000"/>
              </a:spcBef>
            </a:pPr>
            <a:r>
              <a:rPr lang="en-US" sz="1600" b="1" u="sng" dirty="0" smtClean="0">
                <a:solidFill>
                  <a:schemeClr val="bg1"/>
                </a:solidFill>
                <a:effectLst>
                  <a:outerShdw blurRad="38100" dist="38100" dir="2700000" algn="tl">
                    <a:srgbClr val="000000">
                      <a:alpha val="43137"/>
                    </a:srgbClr>
                  </a:outerShdw>
                </a:effectLst>
                <a:latin typeface="Arial" pitchFamily="34" charset="0"/>
                <a:cs typeface="Arial" pitchFamily="34" charset="0"/>
              </a:rPr>
              <a:t>Goal 3</a:t>
            </a:r>
            <a:r>
              <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rPr>
              <a:t>: Expand clinical and translational research</a:t>
            </a:r>
            <a:r>
              <a:rPr lang="en-US" sz="16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 </a:t>
            </a:r>
            <a:endPar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endParaRPr>
          </a:p>
        </p:txBody>
      </p:sp>
      <p:sp>
        <p:nvSpPr>
          <p:cNvPr id="9" name="TextBox 8"/>
          <p:cNvSpPr txBox="1">
            <a:spLocks noChangeArrowheads="1"/>
          </p:cNvSpPr>
          <p:nvPr/>
        </p:nvSpPr>
        <p:spPr bwMode="auto">
          <a:xfrm>
            <a:off x="209753" y="2044815"/>
            <a:ext cx="8707211" cy="2649443"/>
          </a:xfrm>
          <a:prstGeom prst="rect">
            <a:avLst/>
          </a:prstGeom>
          <a:solidFill>
            <a:schemeClr val="bg1"/>
          </a:solidFill>
          <a:ln w="9525">
            <a:noFill/>
            <a:miter lim="800000"/>
            <a:headEnd/>
            <a:tailEnd/>
          </a:ln>
        </p:spPr>
        <p:txBody>
          <a:bodyPr wrap="square">
            <a:spAutoFit/>
          </a:bodyPr>
          <a:lstStyle/>
          <a:p>
            <a:pPr marL="342900" indent="-342900" algn="l">
              <a:spcAft>
                <a:spcPts val="0"/>
              </a:spcAft>
            </a:pPr>
            <a:r>
              <a:rPr lang="en-US" sz="1400" b="1" u="sng" dirty="0" smtClean="0">
                <a:latin typeface="Arial" pitchFamily="34" charset="0"/>
                <a:cs typeface="Arial" pitchFamily="34" charset="0"/>
              </a:rPr>
              <a:t>Preliminary Tactics</a:t>
            </a:r>
            <a:r>
              <a:rPr lang="en-US" sz="1400" dirty="0" smtClean="0">
                <a:latin typeface="Arial" pitchFamily="34" charset="0"/>
                <a:cs typeface="Arial" pitchFamily="34" charset="0"/>
              </a:rPr>
              <a:t>:</a:t>
            </a:r>
            <a:endParaRPr lang="en-US" sz="1400" b="1" dirty="0" smtClean="0">
              <a:latin typeface="Arial" pitchFamily="34" charset="0"/>
              <a:cs typeface="Arial" pitchFamily="34" charset="0"/>
            </a:endParaRPr>
          </a:p>
          <a:p>
            <a:pPr marL="342900" lvl="1" indent="-342900" algn="l">
              <a:spcBef>
                <a:spcPts val="600"/>
              </a:spcBef>
              <a:spcAft>
                <a:spcPts val="600"/>
              </a:spcAft>
              <a:buFont typeface="+mj-lt"/>
              <a:buAutoNum type="alphaLcPeriod" startAt="4"/>
            </a:pPr>
            <a:r>
              <a:rPr lang="en-US" sz="1400" b="1" dirty="0" smtClean="0"/>
              <a:t>Develop </a:t>
            </a:r>
            <a:r>
              <a:rPr lang="en-US" sz="1400" b="1" dirty="0"/>
              <a:t>and implement sustainable business plans to ensure investments in proposed thematic areas are successful. </a:t>
            </a:r>
          </a:p>
          <a:p>
            <a:pPr marL="342900" lvl="1" indent="-342900" algn="l">
              <a:spcBef>
                <a:spcPts val="600"/>
              </a:spcBef>
              <a:spcAft>
                <a:spcPts val="600"/>
              </a:spcAft>
              <a:buFont typeface="+mj-lt"/>
              <a:buAutoNum type="alphaLcPeriod" startAt="4"/>
            </a:pPr>
            <a:r>
              <a:rPr lang="en-US" sz="1400" b="1" dirty="0"/>
              <a:t>Recruit and retain top-quality researchers. </a:t>
            </a:r>
            <a:r>
              <a:rPr lang="en-US" sz="1400" b="1" i="1" dirty="0">
                <a:solidFill>
                  <a:srgbClr val="0070C0"/>
                </a:solidFill>
              </a:rPr>
              <a:t>(Links to Strategy 4.1)</a:t>
            </a:r>
          </a:p>
          <a:p>
            <a:pPr marL="857250" lvl="2" indent="-400050" algn="l">
              <a:spcBef>
                <a:spcPts val="600"/>
              </a:spcBef>
              <a:spcAft>
                <a:spcPts val="600"/>
              </a:spcAft>
              <a:buFont typeface="+mj-lt"/>
              <a:buAutoNum type="romanLcPeriod"/>
            </a:pPr>
            <a:r>
              <a:rPr lang="en-US" sz="1400" dirty="0"/>
              <a:t>Create an endowment to fund protected time for research.</a:t>
            </a:r>
          </a:p>
          <a:p>
            <a:pPr marL="857250" lvl="2" indent="-400050" algn="l">
              <a:spcBef>
                <a:spcPts val="600"/>
              </a:spcBef>
              <a:spcAft>
                <a:spcPts val="600"/>
              </a:spcAft>
              <a:buFont typeface="+mj-lt"/>
              <a:buAutoNum type="romanLcPeriod"/>
            </a:pPr>
            <a:r>
              <a:rPr lang="en-US" sz="1400" dirty="0"/>
              <a:t>Recruit mid-level and senior research teams.</a:t>
            </a:r>
          </a:p>
          <a:p>
            <a:pPr marL="857250" lvl="2" indent="-400050" algn="l">
              <a:spcBef>
                <a:spcPts val="600"/>
              </a:spcBef>
              <a:spcAft>
                <a:spcPts val="600"/>
              </a:spcAft>
              <a:buFont typeface="+mj-lt"/>
              <a:buAutoNum type="romanLcPeriod"/>
            </a:pPr>
            <a:r>
              <a:rPr lang="en-US" sz="1400" dirty="0"/>
              <a:t>Increase the number of </a:t>
            </a:r>
            <a:r>
              <a:rPr lang="en-US" sz="1400" dirty="0" smtClean="0"/>
              <a:t>basic scientists in the department. </a:t>
            </a:r>
            <a:endParaRPr lang="en-US" sz="1400" dirty="0"/>
          </a:p>
          <a:p>
            <a:pPr marL="857250" lvl="2" indent="-400050" algn="l">
              <a:spcBef>
                <a:spcPts val="500"/>
              </a:spcBef>
              <a:spcAft>
                <a:spcPts val="500"/>
              </a:spcAft>
              <a:buFont typeface="+mj-lt"/>
              <a:buAutoNum type="romanLcPeriod"/>
            </a:pPr>
            <a:endParaRPr lang="en-US" sz="1400" dirty="0" smtClean="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4176289607"/>
      </p:ext>
    </p:extLst>
  </p:cSld>
  <p:clrMapOvr>
    <a:masterClrMapping/>
  </p:clrMapOvr>
  <p:transition spd="slow"/>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5" name="AutoShape 6"/>
          <p:cNvSpPr>
            <a:spLocks noChangeArrowheads="1"/>
          </p:cNvSpPr>
          <p:nvPr/>
        </p:nvSpPr>
        <p:spPr bwMode="auto">
          <a:xfrm>
            <a:off x="95250" y="1180981"/>
            <a:ext cx="1673225" cy="504825"/>
          </a:xfrm>
          <a:prstGeom prst="homePlate">
            <a:avLst>
              <a:gd name="adj" fmla="val 98636"/>
            </a:avLst>
          </a:prstGeom>
          <a:solidFill>
            <a:schemeClr val="tx1"/>
          </a:solidFill>
          <a:ln w="9525">
            <a:solidFill>
              <a:schemeClr val="tx1"/>
            </a:solidFill>
            <a:miter lim="800000"/>
            <a:headEnd/>
            <a:tailEnd/>
          </a:ln>
        </p:spPr>
        <p:txBody>
          <a:bodyPr wrap="none" anchor="ctr"/>
          <a:lstStyle/>
          <a:p>
            <a:r>
              <a:rPr lang="en-US" sz="1600" b="1" i="1" dirty="0">
                <a:solidFill>
                  <a:schemeClr val="bg1"/>
                </a:solidFill>
              </a:rPr>
              <a:t>Strategy </a:t>
            </a:r>
            <a:r>
              <a:rPr lang="en-US" sz="1600" b="1" i="1" dirty="0" smtClean="0">
                <a:solidFill>
                  <a:schemeClr val="bg1"/>
                </a:solidFill>
              </a:rPr>
              <a:t>3.2</a:t>
            </a:r>
            <a:endParaRPr lang="en-US" sz="1600" b="1" i="1" dirty="0">
              <a:solidFill>
                <a:schemeClr val="bg1"/>
              </a:solidFill>
            </a:endParaRPr>
          </a:p>
        </p:txBody>
      </p:sp>
      <p:sp>
        <p:nvSpPr>
          <p:cNvPr id="8" name="Text Box 8"/>
          <p:cNvSpPr txBox="1">
            <a:spLocks noChangeArrowheads="1"/>
          </p:cNvSpPr>
          <p:nvPr/>
        </p:nvSpPr>
        <p:spPr bwMode="auto">
          <a:xfrm>
            <a:off x="1838044" y="1264116"/>
            <a:ext cx="7158038" cy="338554"/>
          </a:xfrm>
          <a:prstGeom prst="rect">
            <a:avLst/>
          </a:prstGeom>
          <a:solidFill>
            <a:schemeClr val="bg2"/>
          </a:solidFill>
          <a:ln w="9525">
            <a:solidFill>
              <a:schemeClr val="tx1"/>
            </a:solidFill>
            <a:miter lim="800000"/>
            <a:headEnd/>
            <a:tailEnd/>
          </a:ln>
          <a:effectLst>
            <a:outerShdw blurRad="50800" dist="38100" dir="5400000" algn="t" rotWithShape="0">
              <a:prstClr val="black">
                <a:alpha val="40000"/>
              </a:prstClr>
            </a:outerShdw>
          </a:effectLst>
        </p:spPr>
        <p:txBody>
          <a:bodyPr>
            <a:spAutoFit/>
          </a:bodyPr>
          <a:lstStyle/>
          <a:p>
            <a:pPr algn="l"/>
            <a:r>
              <a:rPr lang="en-US" sz="1600" b="1" dirty="0" smtClean="0"/>
              <a:t>Promote</a:t>
            </a:r>
            <a:r>
              <a:rPr lang="en-US" sz="1600" b="1" dirty="0" smtClean="0">
                <a:solidFill>
                  <a:srgbClr val="FF0000"/>
                </a:solidFill>
              </a:rPr>
              <a:t> </a:t>
            </a:r>
            <a:r>
              <a:rPr lang="en-US" sz="1600" b="1" dirty="0" smtClean="0"/>
              <a:t>investigator-initiated </a:t>
            </a:r>
            <a:r>
              <a:rPr lang="en-US" sz="1600" b="1" dirty="0"/>
              <a:t>and </a:t>
            </a:r>
            <a:r>
              <a:rPr lang="en-US" sz="1600" b="1" dirty="0" smtClean="0"/>
              <a:t>industry-sponsored </a:t>
            </a:r>
            <a:r>
              <a:rPr lang="en-US" sz="1600" b="1" dirty="0"/>
              <a:t>clinical trials.</a:t>
            </a:r>
          </a:p>
        </p:txBody>
      </p:sp>
      <p:sp>
        <p:nvSpPr>
          <p:cNvPr id="13" name="Text Box 11"/>
          <p:cNvSpPr txBox="1">
            <a:spLocks noChangeArrowheads="1"/>
          </p:cNvSpPr>
          <p:nvPr/>
        </p:nvSpPr>
        <p:spPr bwMode="auto">
          <a:xfrm>
            <a:off x="130636" y="633447"/>
            <a:ext cx="8865446" cy="338548"/>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square" lIns="91434" tIns="45717" rIns="91434" bIns="45717">
            <a:spAutoFit/>
          </a:bodyPr>
          <a:lstStyle/>
          <a:p>
            <a:pPr algn="l">
              <a:spcBef>
                <a:spcPct val="50000"/>
              </a:spcBef>
            </a:pPr>
            <a:r>
              <a:rPr lang="en-US" sz="1600" b="1" u="sng" dirty="0" smtClean="0">
                <a:solidFill>
                  <a:schemeClr val="bg1"/>
                </a:solidFill>
                <a:effectLst>
                  <a:outerShdw blurRad="38100" dist="38100" dir="2700000" algn="tl">
                    <a:srgbClr val="000000">
                      <a:alpha val="43137"/>
                    </a:srgbClr>
                  </a:outerShdw>
                </a:effectLst>
                <a:latin typeface="Arial" pitchFamily="34" charset="0"/>
                <a:cs typeface="Arial" pitchFamily="34" charset="0"/>
              </a:rPr>
              <a:t>Goal 3</a:t>
            </a:r>
            <a:r>
              <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rPr>
              <a:t>: Expand clinical and translational research</a:t>
            </a:r>
            <a:r>
              <a:rPr lang="en-US" sz="16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 </a:t>
            </a:r>
            <a:endPar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endParaRPr>
          </a:p>
        </p:txBody>
      </p:sp>
      <p:sp>
        <p:nvSpPr>
          <p:cNvPr id="7" name="TextBox 6"/>
          <p:cNvSpPr txBox="1">
            <a:spLocks noChangeArrowheads="1"/>
          </p:cNvSpPr>
          <p:nvPr/>
        </p:nvSpPr>
        <p:spPr bwMode="auto">
          <a:xfrm>
            <a:off x="288870" y="1954290"/>
            <a:ext cx="8707211" cy="3108543"/>
          </a:xfrm>
          <a:prstGeom prst="rect">
            <a:avLst/>
          </a:prstGeom>
          <a:noFill/>
          <a:ln w="9525">
            <a:noFill/>
            <a:miter lim="800000"/>
            <a:headEnd/>
            <a:tailEnd/>
          </a:ln>
        </p:spPr>
        <p:txBody>
          <a:bodyPr wrap="square">
            <a:spAutoFit/>
          </a:bodyPr>
          <a:lstStyle/>
          <a:p>
            <a:pPr marL="342900" indent="-342900" algn="l">
              <a:spcAft>
                <a:spcPts val="0"/>
              </a:spcAft>
            </a:pPr>
            <a:r>
              <a:rPr lang="en-US" sz="1400" b="1" u="sng" dirty="0" smtClean="0"/>
              <a:t>Preliminary Tactics</a:t>
            </a:r>
            <a:r>
              <a:rPr lang="en-US" sz="1400" dirty="0" smtClean="0"/>
              <a:t>:</a:t>
            </a:r>
          </a:p>
          <a:p>
            <a:pPr marL="342900" lvl="1" indent="-342900" algn="l">
              <a:spcBef>
                <a:spcPts val="600"/>
              </a:spcBef>
              <a:spcAft>
                <a:spcPts val="600"/>
              </a:spcAft>
              <a:buFont typeface="+mj-lt"/>
              <a:buAutoNum type="alphaLcPeriod"/>
            </a:pPr>
            <a:r>
              <a:rPr lang="en-US" sz="1400" b="1" dirty="0"/>
              <a:t>Lead </a:t>
            </a:r>
            <a:r>
              <a:rPr lang="en-US" sz="1400" b="1" dirty="0" smtClean="0"/>
              <a:t>SMBS in </a:t>
            </a:r>
            <a:r>
              <a:rPr lang="en-US" sz="1400" b="1" dirty="0"/>
              <a:t>developing clinical trials for the region.</a:t>
            </a:r>
          </a:p>
          <a:p>
            <a:pPr marL="342900" lvl="1" indent="-342900" algn="l">
              <a:spcBef>
                <a:spcPts val="600"/>
              </a:spcBef>
              <a:spcAft>
                <a:spcPts val="600"/>
              </a:spcAft>
              <a:buFont typeface="+mj-lt"/>
              <a:buAutoNum type="alphaLcPeriod"/>
            </a:pPr>
            <a:r>
              <a:rPr lang="en-US" sz="1400" b="1" dirty="0" smtClean="0"/>
              <a:t>Create </a:t>
            </a:r>
            <a:r>
              <a:rPr lang="en-US" sz="1400" b="1" dirty="0"/>
              <a:t>a departmental clinical trials office.</a:t>
            </a:r>
          </a:p>
          <a:p>
            <a:pPr marL="857250" lvl="2" indent="-400050" algn="l">
              <a:spcBef>
                <a:spcPts val="400"/>
              </a:spcBef>
              <a:spcAft>
                <a:spcPts val="600"/>
              </a:spcAft>
              <a:buFont typeface="+mj-lt"/>
              <a:buAutoNum type="romanLcPeriod"/>
            </a:pPr>
            <a:r>
              <a:rPr lang="en-US" sz="1400" dirty="0"/>
              <a:t>Hire </a:t>
            </a:r>
            <a:r>
              <a:rPr lang="en-US" sz="1400" dirty="0" smtClean="0"/>
              <a:t>a nurse </a:t>
            </a:r>
            <a:r>
              <a:rPr lang="en-US" sz="1400" dirty="0"/>
              <a:t>coordinator and biostatistician.</a:t>
            </a:r>
          </a:p>
          <a:p>
            <a:pPr marL="857250" lvl="2" indent="-400050" algn="l">
              <a:spcBef>
                <a:spcPts val="400"/>
              </a:spcBef>
              <a:spcAft>
                <a:spcPts val="600"/>
              </a:spcAft>
              <a:buFont typeface="+mj-lt"/>
              <a:buAutoNum type="romanLcPeriod"/>
            </a:pPr>
            <a:r>
              <a:rPr lang="en-US" sz="1400" dirty="0"/>
              <a:t>Provide seed </a:t>
            </a:r>
            <a:r>
              <a:rPr lang="en-US" sz="1400" dirty="0" smtClean="0"/>
              <a:t>grants to initiate new clinical trials.</a:t>
            </a:r>
            <a:endParaRPr lang="en-US" sz="1400" dirty="0"/>
          </a:p>
          <a:p>
            <a:pPr marL="857250" lvl="2" indent="-400050" algn="l">
              <a:spcBef>
                <a:spcPts val="400"/>
              </a:spcBef>
              <a:spcAft>
                <a:spcPts val="600"/>
              </a:spcAft>
              <a:buFont typeface="+mj-lt"/>
              <a:buAutoNum type="romanLcPeriod"/>
            </a:pPr>
            <a:r>
              <a:rPr lang="en-US" sz="1400" dirty="0" smtClean="0"/>
              <a:t>Develop a process </a:t>
            </a:r>
            <a:r>
              <a:rPr lang="en-US" sz="1400" dirty="0"/>
              <a:t>to facilitate and expedite legal and IRB reviews.</a:t>
            </a:r>
          </a:p>
          <a:p>
            <a:pPr marL="342900" lvl="1" indent="-342900" algn="l">
              <a:spcBef>
                <a:spcPts val="600"/>
              </a:spcBef>
              <a:spcAft>
                <a:spcPts val="600"/>
              </a:spcAft>
              <a:buFont typeface="+mj-lt"/>
              <a:buAutoNum type="alphaLcPeriod"/>
            </a:pPr>
            <a:r>
              <a:rPr lang="en-US" sz="1400" b="1" dirty="0"/>
              <a:t>Develop a research database to facilitate internal and external collaboration.</a:t>
            </a:r>
          </a:p>
          <a:p>
            <a:pPr marL="342900" lvl="1" indent="-342900" algn="l">
              <a:spcBef>
                <a:spcPts val="600"/>
              </a:spcBef>
              <a:spcAft>
                <a:spcPts val="600"/>
              </a:spcAft>
              <a:buFont typeface="+mj-lt"/>
              <a:buAutoNum type="alphaLcPeriod"/>
            </a:pPr>
            <a:r>
              <a:rPr lang="en-US" sz="1400" b="1" dirty="0"/>
              <a:t>Collaborate with Preventive Medicine and Women’s Health to initiate new trials.</a:t>
            </a:r>
          </a:p>
          <a:p>
            <a:pPr marL="342900" lvl="1" indent="-342900" algn="l">
              <a:spcBef>
                <a:spcPts val="600"/>
              </a:spcBef>
              <a:spcAft>
                <a:spcPts val="600"/>
              </a:spcAft>
              <a:buFont typeface="+mj-lt"/>
              <a:buAutoNum type="alphaLcPeriod"/>
            </a:pPr>
            <a:r>
              <a:rPr lang="en-US" sz="1400" b="1" dirty="0"/>
              <a:t>Collaborate with referring physicians to provide clinical trials to their patients.</a:t>
            </a:r>
          </a:p>
        </p:txBody>
      </p:sp>
    </p:spTree>
    <p:extLst>
      <p:ext uri="{BB962C8B-B14F-4D97-AF65-F5344CB8AC3E}">
        <p14:creationId xmlns:p14="http://schemas.microsoft.com/office/powerpoint/2010/main" val="488075853"/>
      </p:ext>
    </p:extLst>
  </p:cSld>
  <p:clrMapOvr>
    <a:masterClrMapping/>
  </p:clrMapOvr>
  <p:transition spd="slow"/>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5" name="AutoShape 6"/>
          <p:cNvSpPr>
            <a:spLocks noChangeArrowheads="1"/>
          </p:cNvSpPr>
          <p:nvPr/>
        </p:nvSpPr>
        <p:spPr bwMode="auto">
          <a:xfrm>
            <a:off x="95250" y="1180981"/>
            <a:ext cx="1673225" cy="504825"/>
          </a:xfrm>
          <a:prstGeom prst="homePlate">
            <a:avLst>
              <a:gd name="adj" fmla="val 98636"/>
            </a:avLst>
          </a:prstGeom>
          <a:solidFill>
            <a:schemeClr val="tx1"/>
          </a:solidFill>
          <a:ln w="9525">
            <a:solidFill>
              <a:schemeClr val="tx1"/>
            </a:solidFill>
            <a:miter lim="800000"/>
            <a:headEnd/>
            <a:tailEnd/>
          </a:ln>
        </p:spPr>
        <p:txBody>
          <a:bodyPr wrap="none" anchor="ctr"/>
          <a:lstStyle/>
          <a:p>
            <a:r>
              <a:rPr lang="en-US" sz="1600" b="1" i="1" dirty="0">
                <a:solidFill>
                  <a:schemeClr val="bg1"/>
                </a:solidFill>
              </a:rPr>
              <a:t>Strategy </a:t>
            </a:r>
            <a:r>
              <a:rPr lang="en-US" sz="1600" b="1" i="1" dirty="0" smtClean="0">
                <a:solidFill>
                  <a:schemeClr val="bg1"/>
                </a:solidFill>
              </a:rPr>
              <a:t>3.3</a:t>
            </a:r>
            <a:endParaRPr lang="en-US" sz="1600" b="1" i="1" dirty="0">
              <a:solidFill>
                <a:schemeClr val="bg1"/>
              </a:solidFill>
            </a:endParaRPr>
          </a:p>
        </p:txBody>
      </p:sp>
      <p:sp>
        <p:nvSpPr>
          <p:cNvPr id="8" name="Text Box 8"/>
          <p:cNvSpPr txBox="1">
            <a:spLocks noChangeArrowheads="1"/>
          </p:cNvSpPr>
          <p:nvPr/>
        </p:nvSpPr>
        <p:spPr bwMode="auto">
          <a:xfrm>
            <a:off x="1838044" y="1173963"/>
            <a:ext cx="7158038" cy="584775"/>
          </a:xfrm>
          <a:prstGeom prst="rect">
            <a:avLst/>
          </a:prstGeom>
          <a:solidFill>
            <a:schemeClr val="bg2"/>
          </a:solidFill>
          <a:ln w="9525">
            <a:solidFill>
              <a:schemeClr val="tx1"/>
            </a:solidFill>
            <a:miter lim="800000"/>
            <a:headEnd/>
            <a:tailEnd/>
          </a:ln>
          <a:effectLst>
            <a:outerShdw blurRad="50800" dist="38100" dir="5400000" algn="t" rotWithShape="0">
              <a:prstClr val="black">
                <a:alpha val="40000"/>
              </a:prstClr>
            </a:outerShdw>
          </a:effectLst>
        </p:spPr>
        <p:txBody>
          <a:bodyPr>
            <a:spAutoFit/>
          </a:bodyPr>
          <a:lstStyle/>
          <a:p>
            <a:pPr algn="l"/>
            <a:r>
              <a:rPr lang="en-US" sz="1600" b="1" dirty="0" smtClean="0"/>
              <a:t>Institute strong partnerships across SMBS, UB and the community to build unique </a:t>
            </a:r>
            <a:r>
              <a:rPr lang="en-US" sz="1600" b="1" dirty="0"/>
              <a:t>strengths in research</a:t>
            </a:r>
            <a:r>
              <a:rPr lang="en-US" sz="1600" b="1" dirty="0" smtClean="0"/>
              <a:t>.  </a:t>
            </a:r>
            <a:endParaRPr lang="en-US" sz="1600" b="1" dirty="0"/>
          </a:p>
        </p:txBody>
      </p:sp>
      <p:sp>
        <p:nvSpPr>
          <p:cNvPr id="13" name="Text Box 11"/>
          <p:cNvSpPr txBox="1">
            <a:spLocks noChangeArrowheads="1"/>
          </p:cNvSpPr>
          <p:nvPr/>
        </p:nvSpPr>
        <p:spPr bwMode="auto">
          <a:xfrm>
            <a:off x="130636" y="633447"/>
            <a:ext cx="8865446" cy="338548"/>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square" lIns="91434" tIns="45717" rIns="91434" bIns="45717">
            <a:spAutoFit/>
          </a:bodyPr>
          <a:lstStyle/>
          <a:p>
            <a:pPr algn="l">
              <a:spcBef>
                <a:spcPct val="50000"/>
              </a:spcBef>
            </a:pPr>
            <a:r>
              <a:rPr lang="en-US" sz="1600" b="1" u="sng" dirty="0" smtClean="0">
                <a:solidFill>
                  <a:schemeClr val="bg1"/>
                </a:solidFill>
                <a:effectLst>
                  <a:outerShdw blurRad="38100" dist="38100" dir="2700000" algn="tl">
                    <a:srgbClr val="000000">
                      <a:alpha val="43137"/>
                    </a:srgbClr>
                  </a:outerShdw>
                </a:effectLst>
                <a:latin typeface="Arial" pitchFamily="34" charset="0"/>
                <a:cs typeface="Arial" pitchFamily="34" charset="0"/>
              </a:rPr>
              <a:t>Goal 3</a:t>
            </a:r>
            <a:r>
              <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rPr>
              <a:t>: Expand clinical and translational research</a:t>
            </a:r>
            <a:r>
              <a:rPr lang="en-US" sz="16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 </a:t>
            </a:r>
            <a:endPar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endParaRPr>
          </a:p>
        </p:txBody>
      </p:sp>
      <p:sp>
        <p:nvSpPr>
          <p:cNvPr id="7" name="TextBox 6"/>
          <p:cNvSpPr txBox="1">
            <a:spLocks noChangeArrowheads="1"/>
          </p:cNvSpPr>
          <p:nvPr/>
        </p:nvSpPr>
        <p:spPr bwMode="auto">
          <a:xfrm>
            <a:off x="288871" y="1902932"/>
            <a:ext cx="8707211" cy="4570482"/>
          </a:xfrm>
          <a:prstGeom prst="rect">
            <a:avLst/>
          </a:prstGeom>
          <a:noFill/>
          <a:ln w="9525">
            <a:noFill/>
            <a:miter lim="800000"/>
            <a:headEnd/>
            <a:tailEnd/>
          </a:ln>
        </p:spPr>
        <p:txBody>
          <a:bodyPr wrap="square">
            <a:spAutoFit/>
          </a:bodyPr>
          <a:lstStyle/>
          <a:p>
            <a:pPr marL="342900" indent="-342900" algn="l">
              <a:spcAft>
                <a:spcPts val="0"/>
              </a:spcAft>
            </a:pPr>
            <a:r>
              <a:rPr lang="en-US" sz="1400" b="1" u="sng" dirty="0" smtClean="0"/>
              <a:t>Preliminary Tactics</a:t>
            </a:r>
            <a:r>
              <a:rPr lang="en-US" sz="1400" dirty="0" smtClean="0"/>
              <a:t>:</a:t>
            </a:r>
          </a:p>
          <a:p>
            <a:pPr marL="342900" indent="-342900" algn="l">
              <a:spcAft>
                <a:spcPts val="0"/>
              </a:spcAft>
            </a:pPr>
            <a:endParaRPr lang="en-US" sz="1100" dirty="0"/>
          </a:p>
          <a:p>
            <a:pPr marL="342900" lvl="1" indent="-342900" algn="l">
              <a:spcBef>
                <a:spcPts val="600"/>
              </a:spcBef>
              <a:spcAft>
                <a:spcPts val="600"/>
              </a:spcAft>
              <a:buFont typeface="+mj-lt"/>
              <a:buAutoNum type="alphaLcPeriod"/>
            </a:pPr>
            <a:r>
              <a:rPr lang="en-US" sz="1400" b="1" dirty="0"/>
              <a:t>Leverage SMBS investments in the Clinical and Translational Science Award (CTSA) program and research cores to enhance research in the department. </a:t>
            </a:r>
          </a:p>
          <a:p>
            <a:pPr marL="342900" lvl="1" indent="-342900" algn="l">
              <a:spcBef>
                <a:spcPts val="600"/>
              </a:spcBef>
              <a:spcAft>
                <a:spcPts val="600"/>
              </a:spcAft>
              <a:buFont typeface="+mj-lt"/>
              <a:buAutoNum type="alphaLcPeriod"/>
            </a:pPr>
            <a:r>
              <a:rPr lang="en-US" sz="1400" b="1" dirty="0" smtClean="0"/>
              <a:t>Work </a:t>
            </a:r>
            <a:r>
              <a:rPr lang="en-US" sz="1400" b="1" dirty="0"/>
              <a:t>with SMBS leadership and other SMBS departments to ensure access to expertise in the following disciplines:</a:t>
            </a:r>
          </a:p>
          <a:p>
            <a:pPr marL="857250" lvl="2" indent="-400050" algn="l">
              <a:spcBef>
                <a:spcPts val="600"/>
              </a:spcBef>
              <a:spcAft>
                <a:spcPts val="600"/>
              </a:spcAft>
              <a:buFont typeface="+mj-lt"/>
              <a:buAutoNum type="romanLcPeriod"/>
            </a:pPr>
            <a:r>
              <a:rPr lang="en-US" sz="1400" dirty="0" smtClean="0"/>
              <a:t>Informatics</a:t>
            </a:r>
            <a:r>
              <a:rPr lang="en-US" sz="1400" dirty="0"/>
              <a:t>;</a:t>
            </a:r>
          </a:p>
          <a:p>
            <a:pPr marL="857250" lvl="2" indent="-400050" algn="l">
              <a:spcBef>
                <a:spcPts val="600"/>
              </a:spcBef>
              <a:spcAft>
                <a:spcPts val="600"/>
              </a:spcAft>
              <a:buFont typeface="+mj-lt"/>
              <a:buAutoNum type="romanLcPeriod"/>
            </a:pPr>
            <a:r>
              <a:rPr lang="en-US" sz="1400" dirty="0" smtClean="0"/>
              <a:t>Bioengineering</a:t>
            </a:r>
            <a:r>
              <a:rPr lang="en-US" sz="1400" dirty="0"/>
              <a:t>;</a:t>
            </a:r>
          </a:p>
          <a:p>
            <a:pPr marL="857250" lvl="2" indent="-400050" algn="l">
              <a:spcBef>
                <a:spcPts val="600"/>
              </a:spcBef>
              <a:spcAft>
                <a:spcPts val="600"/>
              </a:spcAft>
              <a:buFont typeface="+mj-lt"/>
              <a:buAutoNum type="romanLcPeriod"/>
            </a:pPr>
            <a:r>
              <a:rPr lang="en-US" sz="1400" dirty="0" smtClean="0"/>
              <a:t>IT</a:t>
            </a:r>
            <a:r>
              <a:rPr lang="en-US" sz="1400" dirty="0"/>
              <a:t>; and</a:t>
            </a:r>
          </a:p>
          <a:p>
            <a:pPr marL="857250" lvl="2" indent="-400050" algn="l">
              <a:spcBef>
                <a:spcPts val="600"/>
              </a:spcBef>
              <a:spcAft>
                <a:spcPts val="600"/>
              </a:spcAft>
              <a:buFont typeface="+mj-lt"/>
              <a:buAutoNum type="romanLcPeriod"/>
            </a:pPr>
            <a:r>
              <a:rPr lang="en-US" sz="1400" dirty="0"/>
              <a:t>School of Pharmacy.</a:t>
            </a:r>
          </a:p>
          <a:p>
            <a:pPr marL="342900" lvl="1" indent="-342900" algn="l">
              <a:spcBef>
                <a:spcPts val="600"/>
              </a:spcBef>
              <a:spcAft>
                <a:spcPts val="600"/>
              </a:spcAft>
              <a:buFont typeface="+mj-lt"/>
              <a:buAutoNum type="alphaLcPeriod"/>
            </a:pPr>
            <a:r>
              <a:rPr lang="en-US" sz="1400" b="1" dirty="0" smtClean="0"/>
              <a:t>Facilitate </a:t>
            </a:r>
            <a:r>
              <a:rPr lang="en-US" sz="1400" b="1" dirty="0"/>
              <a:t>interdisciplinary collaboration across the department, SMBS and UB.</a:t>
            </a:r>
          </a:p>
          <a:p>
            <a:pPr marL="857250" lvl="2" indent="-400050" algn="l">
              <a:spcBef>
                <a:spcPts val="600"/>
              </a:spcBef>
              <a:spcAft>
                <a:spcPts val="600"/>
              </a:spcAft>
              <a:buFont typeface="+mj-lt"/>
              <a:buAutoNum type="romanLcPeriod"/>
            </a:pPr>
            <a:r>
              <a:rPr lang="en-US" sz="1400" dirty="0" smtClean="0"/>
              <a:t>Develop </a:t>
            </a:r>
            <a:r>
              <a:rPr lang="en-US" sz="1400" dirty="0"/>
              <a:t>a research database that identifies areas of research by faculty member.</a:t>
            </a:r>
          </a:p>
          <a:p>
            <a:pPr marL="857250" lvl="2" indent="-400050" algn="l">
              <a:spcBef>
                <a:spcPts val="600"/>
              </a:spcBef>
              <a:spcAft>
                <a:spcPts val="600"/>
              </a:spcAft>
              <a:buFont typeface="+mj-lt"/>
              <a:buAutoNum type="romanLcPeriod"/>
            </a:pPr>
            <a:r>
              <a:rPr lang="en-US" sz="1400" dirty="0" smtClean="0"/>
              <a:t>Offer </a:t>
            </a:r>
            <a:r>
              <a:rPr lang="en-US" sz="1400" dirty="0"/>
              <a:t>secondary appointments.</a:t>
            </a:r>
          </a:p>
          <a:p>
            <a:pPr marL="857250" lvl="2" indent="-400050" algn="l">
              <a:spcBef>
                <a:spcPts val="600"/>
              </a:spcBef>
              <a:spcAft>
                <a:spcPts val="600"/>
              </a:spcAft>
              <a:buFont typeface="+mj-lt"/>
              <a:buAutoNum type="romanLcPeriod"/>
            </a:pPr>
            <a:r>
              <a:rPr lang="en-US" sz="1400" dirty="0" smtClean="0"/>
              <a:t>Provide </a:t>
            </a:r>
            <a:r>
              <a:rPr lang="en-US" sz="1400" dirty="0"/>
              <a:t>seed grants for novel collaborations</a:t>
            </a:r>
            <a:r>
              <a:rPr lang="en-US" sz="1400" dirty="0" smtClean="0"/>
              <a:t>.</a:t>
            </a:r>
            <a:endParaRPr lang="en-US" sz="1400" dirty="0"/>
          </a:p>
        </p:txBody>
      </p:sp>
    </p:spTree>
    <p:extLst>
      <p:ext uri="{BB962C8B-B14F-4D97-AF65-F5344CB8AC3E}">
        <p14:creationId xmlns:p14="http://schemas.microsoft.com/office/powerpoint/2010/main" val="447188540"/>
      </p:ext>
    </p:extLst>
  </p:cSld>
  <p:clrMapOvr>
    <a:masterClrMapping/>
  </p:clrMapOvr>
  <p:transition spd="slow"/>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1"/>
          <p:cNvSpPr txBox="1">
            <a:spLocks noChangeArrowheads="1"/>
          </p:cNvSpPr>
          <p:nvPr/>
        </p:nvSpPr>
        <p:spPr bwMode="auto">
          <a:xfrm>
            <a:off x="0" y="493595"/>
            <a:ext cx="8865446" cy="400103"/>
          </a:xfrm>
          <a:prstGeom prst="rect">
            <a:avLst/>
          </a:prstGeom>
          <a:noFill/>
          <a:ln w="9525">
            <a:noFill/>
            <a:miter lim="800000"/>
            <a:headEnd/>
            <a:tailEnd/>
          </a:ln>
          <a:scene3d>
            <a:camera prst="orthographicFront"/>
            <a:lightRig rig="threePt" dir="t"/>
          </a:scene3d>
          <a:sp3d>
            <a:bevelT/>
          </a:sp3d>
        </p:spPr>
        <p:txBody>
          <a:bodyPr wrap="square" lIns="91434" tIns="45717" rIns="91434" bIns="45717">
            <a:spAutoFit/>
          </a:bodyPr>
          <a:lstStyle/>
          <a:p>
            <a:pPr algn="l">
              <a:spcBef>
                <a:spcPct val="50000"/>
              </a:spcBef>
            </a:pPr>
            <a:r>
              <a:rPr lang="en-US" sz="2000" b="1" dirty="0" smtClean="0">
                <a:solidFill>
                  <a:srgbClr val="0070C0"/>
                </a:solidFill>
              </a:rPr>
              <a:t>Goal 4.</a:t>
            </a:r>
            <a:r>
              <a:rPr lang="en-US" sz="2000" b="1" dirty="0" smtClean="0"/>
              <a:t>  Detailed Strategies and Tactics</a:t>
            </a:r>
            <a:endParaRPr lang="en-US" sz="2000" b="1" dirty="0">
              <a:solidFill>
                <a:srgbClr val="FF0000"/>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3456332131"/>
              </p:ext>
            </p:extLst>
          </p:nvPr>
        </p:nvGraphicFramePr>
        <p:xfrm>
          <a:off x="163223" y="1368914"/>
          <a:ext cx="8675974" cy="3170112"/>
        </p:xfrm>
        <a:graphic>
          <a:graphicData uri="http://schemas.openxmlformats.org/drawingml/2006/table">
            <a:tbl>
              <a:tblPr/>
              <a:tblGrid>
                <a:gridCol w="2893483"/>
                <a:gridCol w="5782491"/>
              </a:tblGrid>
              <a:tr h="257029">
                <a:tc>
                  <a:txBody>
                    <a:bodyPr/>
                    <a:lstStyle/>
                    <a:p>
                      <a:pPr algn="ctr" fontAlgn="ctr"/>
                      <a:r>
                        <a:rPr lang="en-US" sz="1800" b="1" i="0" u="none" strike="noStrike" dirty="0">
                          <a:solidFill>
                            <a:srgbClr val="FFFFFF"/>
                          </a:solidFill>
                          <a:effectLst/>
                          <a:latin typeface="Arial" pitchFamily="34" charset="0"/>
                          <a:cs typeface="Arial" pitchFamily="34" charset="0"/>
                        </a:rPr>
                        <a:t>Goals</a:t>
                      </a:r>
                    </a:p>
                  </a:txBody>
                  <a:tcPr marL="6288" marR="6288" marT="6288" marB="0" anchor="ctr">
                    <a:lnL w="19050" cap="flat" cmpd="sng" algn="ctr">
                      <a:solidFill>
                        <a:srgbClr val="000000"/>
                      </a:solidFill>
                      <a:prstDash val="solid"/>
                      <a:round/>
                      <a:headEnd type="none" w="med" len="med"/>
                      <a:tailEnd type="none" w="med" len="med"/>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4F81BD"/>
                    </a:solidFill>
                  </a:tcPr>
                </a:tc>
                <a:tc>
                  <a:txBody>
                    <a:bodyPr/>
                    <a:lstStyle/>
                    <a:p>
                      <a:pPr algn="ctr" fontAlgn="ctr"/>
                      <a:r>
                        <a:rPr lang="en-US" sz="1800" b="1" i="0" u="none" strike="noStrike" dirty="0">
                          <a:solidFill>
                            <a:srgbClr val="FFFFFF"/>
                          </a:solidFill>
                          <a:effectLst/>
                          <a:latin typeface="Arial" pitchFamily="34" charset="0"/>
                          <a:cs typeface="Arial" pitchFamily="34" charset="0"/>
                        </a:rPr>
                        <a:t>Strategies</a:t>
                      </a:r>
                    </a:p>
                  </a:txBody>
                  <a:tcPr marL="6288" marR="6288" marT="6288" marB="0" anchor="ctr">
                    <a:lnL>
                      <a:noFill/>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4F81BD"/>
                    </a:solidFill>
                  </a:tcPr>
                </a:tc>
              </a:tr>
              <a:tr h="963168">
                <a:tc rowSpan="3">
                  <a:txBody>
                    <a:bodyPr/>
                    <a:lstStyle/>
                    <a:p>
                      <a:pPr marL="231775" indent="-231775" algn="l" fontAlgn="ctr">
                        <a:tabLst/>
                      </a:pPr>
                      <a:r>
                        <a:rPr lang="en-US" sz="1400" b="1" i="0" u="none" strike="noStrike" dirty="0" smtClean="0">
                          <a:solidFill>
                            <a:srgbClr val="FFFFFF"/>
                          </a:solidFill>
                          <a:effectLst/>
                          <a:latin typeface="Arial" pitchFamily="34" charset="0"/>
                          <a:cs typeface="Arial" pitchFamily="34" charset="0"/>
                        </a:rPr>
                        <a:t>4.  Attract</a:t>
                      </a:r>
                      <a:r>
                        <a:rPr lang="en-US" sz="1400" b="1" i="0" u="none" strike="noStrike" baseline="0" dirty="0" smtClean="0">
                          <a:solidFill>
                            <a:srgbClr val="FFFFFF"/>
                          </a:solidFill>
                          <a:effectLst/>
                          <a:latin typeface="Arial" pitchFamily="34" charset="0"/>
                          <a:cs typeface="Arial" pitchFamily="34" charset="0"/>
                        </a:rPr>
                        <a:t> and retain talented faculty and staff to support all mission areas.</a:t>
                      </a:r>
                      <a:endParaRPr lang="en-US" sz="1400" b="1" i="0" u="none" strike="noStrike" dirty="0" smtClean="0">
                        <a:solidFill>
                          <a:srgbClr val="FFFFFF"/>
                        </a:solidFill>
                        <a:effectLst/>
                        <a:latin typeface="Arial" pitchFamily="34" charset="0"/>
                        <a:cs typeface="Arial" pitchFamily="34" charset="0"/>
                      </a:endParaRPr>
                    </a:p>
                  </a:txBody>
                  <a:tcPr marL="150907" marR="6288" marT="6288" marB="0" anchor="ctr">
                    <a:lnL w="19050" cap="flat" cmpd="sng" algn="ctr">
                      <a:solidFill>
                        <a:srgbClr val="000000"/>
                      </a:solidFill>
                      <a:prstDash val="solid"/>
                      <a:round/>
                      <a:headEnd type="none" w="med" len="med"/>
                      <a:tailEnd type="none" w="med" len="med"/>
                    </a:lnL>
                    <a:lnR>
                      <a:noFill/>
                    </a:lnR>
                    <a:lnT w="190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4F81BD"/>
                    </a:solidFill>
                  </a:tcPr>
                </a:tc>
                <a:tc>
                  <a:txBody>
                    <a:bodyPr/>
                    <a:lstStyle/>
                    <a:p>
                      <a:pPr marL="396875" marR="0" lvl="0" indent="-396875" algn="l" defTabSz="914400" rtl="0" eaLnBrk="1" fontAlgn="auto" latinLnBrk="0" hangingPunct="1">
                        <a:lnSpc>
                          <a:spcPct val="100000"/>
                        </a:lnSpc>
                        <a:spcBef>
                          <a:spcPts val="600"/>
                        </a:spcBef>
                        <a:spcAft>
                          <a:spcPts val="600"/>
                        </a:spcAft>
                        <a:buClrTx/>
                        <a:buSzTx/>
                        <a:buFontTx/>
                        <a:buNone/>
                        <a:tabLst/>
                        <a:defRPr/>
                      </a:pPr>
                      <a:r>
                        <a:rPr kumimoji="0" lang="en-US" sz="1400" b="0" i="0" u="none" strike="noStrike" kern="1200" cap="none" spc="0" normalizeH="0" baseline="0" noProof="0" dirty="0" smtClean="0">
                          <a:ln>
                            <a:noFill/>
                          </a:ln>
                          <a:solidFill>
                            <a:prstClr val="black"/>
                          </a:solidFill>
                          <a:effectLst/>
                          <a:uLnTx/>
                          <a:uFillTx/>
                          <a:latin typeface="Arial" pitchFamily="34" charset="0"/>
                          <a:ea typeface="+mn-ea"/>
                          <a:cs typeface="Arial" pitchFamily="34" charset="0"/>
                        </a:rPr>
                        <a:t>4.1:  Recruit and retain outstanding faculty to develop selected research and clinical areas and support outstanding educational programs. </a:t>
                      </a:r>
                      <a:endParaRPr lang="en-US" sz="1400" b="0" dirty="0" smtClean="0">
                        <a:solidFill>
                          <a:srgbClr val="000000"/>
                        </a:solidFill>
                        <a:effectLst/>
                        <a:latin typeface="Arial" pitchFamily="34" charset="0"/>
                        <a:ea typeface="Calibri"/>
                        <a:cs typeface="Arial" pitchFamily="34" charset="0"/>
                      </a:endParaRPr>
                    </a:p>
                  </a:txBody>
                  <a:tcPr marL="63305" marR="63305" marT="0" marB="0" anchor="ctr">
                    <a:lnL>
                      <a:noFill/>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rgbClr val="D8D8D8"/>
                    </a:solidFill>
                  </a:tcPr>
                </a:tc>
              </a:tr>
              <a:tr h="963168">
                <a:tc vMerge="1">
                  <a:txBody>
                    <a:bodyPr/>
                    <a:lstStyle/>
                    <a:p>
                      <a:endParaRPr lang="en-US"/>
                    </a:p>
                  </a:txBody>
                  <a:tcPr/>
                </a:tc>
                <a:tc>
                  <a:txBody>
                    <a:bodyPr/>
                    <a:lstStyle/>
                    <a:p>
                      <a:pPr marL="463550" marR="0" lvl="0" indent="-463550" algn="l" defTabSz="914400" rtl="0" eaLnBrk="1" fontAlgn="auto" latinLnBrk="0" hangingPunct="1">
                        <a:lnSpc>
                          <a:spcPct val="100000"/>
                        </a:lnSpc>
                        <a:spcBef>
                          <a:spcPts val="600"/>
                        </a:spcBef>
                        <a:spcAft>
                          <a:spcPts val="600"/>
                        </a:spcAft>
                        <a:buClrTx/>
                        <a:buSzTx/>
                        <a:buFontTx/>
                        <a:buNone/>
                        <a:tabLst/>
                        <a:defRPr/>
                      </a:pPr>
                      <a:r>
                        <a:rPr kumimoji="0" lang="en-US" sz="1400" b="0" i="0" u="none" strike="noStrike" kern="1200" cap="none" spc="0" normalizeH="0" baseline="0" noProof="0" dirty="0" smtClean="0">
                          <a:ln>
                            <a:noFill/>
                          </a:ln>
                          <a:solidFill>
                            <a:srgbClr val="000000"/>
                          </a:solidFill>
                          <a:effectLst/>
                          <a:uLnTx/>
                          <a:uFillTx/>
                          <a:latin typeface="Arial" pitchFamily="34" charset="0"/>
                          <a:ea typeface="Calibri"/>
                          <a:cs typeface="Arial" pitchFamily="34" charset="0"/>
                        </a:rPr>
                        <a:t>4.2:  </a:t>
                      </a:r>
                      <a:r>
                        <a:rPr kumimoji="0" lang="en-US" sz="1400" b="0" i="0" u="none" strike="noStrike" kern="1200" cap="none" spc="0" normalizeH="0" baseline="0" noProof="0" dirty="0" smtClean="0">
                          <a:ln>
                            <a:noFill/>
                          </a:ln>
                          <a:solidFill>
                            <a:prstClr val="black"/>
                          </a:solidFill>
                          <a:effectLst/>
                          <a:uLnTx/>
                          <a:uFillTx/>
                          <a:latin typeface="Arial" pitchFamily="34" charset="0"/>
                          <a:ea typeface="Calibri"/>
                          <a:cs typeface="Arial" pitchFamily="34" charset="0"/>
                        </a:rPr>
                        <a:t>Recruit, retain and develop staff of the highest caliber.</a:t>
                      </a:r>
                      <a:endParaRPr lang="en-US" sz="1400" b="0" dirty="0" smtClean="0">
                        <a:solidFill>
                          <a:srgbClr val="000000"/>
                        </a:solidFill>
                        <a:effectLst/>
                        <a:latin typeface="Arial" pitchFamily="34" charset="0"/>
                        <a:ea typeface="Calibri"/>
                        <a:cs typeface="Arial" pitchFamily="34" charset="0"/>
                      </a:endParaRPr>
                    </a:p>
                  </a:txBody>
                  <a:tcPr marL="63305" marR="63305" marT="0" marB="0" anchor="ctr">
                    <a:lnL>
                      <a:noFill/>
                    </a:lnL>
                    <a:lnR w="19050" cap="flat" cmpd="sng" algn="ctr">
                      <a:solidFill>
                        <a:srgbClr val="000000"/>
                      </a:solidFill>
                      <a:prstDash val="solid"/>
                      <a:round/>
                      <a:headEnd type="none" w="med" len="med"/>
                      <a:tailEnd type="none" w="med" len="med"/>
                    </a:lnR>
                    <a:lnT>
                      <a:noFill/>
                    </a:lnT>
                    <a:lnB>
                      <a:noFill/>
                    </a:lnB>
                    <a:solidFill>
                      <a:srgbClr val="D8D8D8"/>
                    </a:solidFill>
                  </a:tcPr>
                </a:tc>
              </a:tr>
              <a:tr h="963168">
                <a:tc vMerge="1">
                  <a:txBody>
                    <a:bodyPr/>
                    <a:lstStyle/>
                    <a:p>
                      <a:endParaRPr lang="en-US"/>
                    </a:p>
                  </a:txBody>
                  <a:tcPr/>
                </a:tc>
                <a:tc>
                  <a:txBody>
                    <a:bodyPr/>
                    <a:lstStyle/>
                    <a:p>
                      <a:pPr marL="690563" marR="0" lvl="0" indent="-690563" algn="l" defTabSz="914400" rtl="0" eaLnBrk="1" fontAlgn="auto" latinLnBrk="0" hangingPunct="1">
                        <a:lnSpc>
                          <a:spcPct val="100000"/>
                        </a:lnSpc>
                        <a:spcBef>
                          <a:spcPts val="600"/>
                        </a:spcBef>
                        <a:spcAft>
                          <a:spcPts val="600"/>
                        </a:spcAft>
                        <a:buClrTx/>
                        <a:buSzTx/>
                        <a:buFontTx/>
                        <a:buNone/>
                        <a:tabLst/>
                        <a:defRPr/>
                      </a:pPr>
                      <a:r>
                        <a:rPr lang="en-US" sz="1400" b="0" dirty="0" smtClean="0">
                          <a:solidFill>
                            <a:srgbClr val="000000"/>
                          </a:solidFill>
                          <a:effectLst/>
                          <a:latin typeface="Arial" pitchFamily="34" charset="0"/>
                          <a:ea typeface="Calibri"/>
                          <a:cs typeface="Arial" pitchFamily="34" charset="0"/>
                        </a:rPr>
                        <a:t>4.3:  Invest in department-wide faculty development.</a:t>
                      </a:r>
                    </a:p>
                  </a:txBody>
                  <a:tcPr marL="63305" marR="63305" marT="0" marB="0" anchor="ctr">
                    <a:lnL>
                      <a:noFill/>
                    </a:lnL>
                    <a:lnR w="19050" cap="flat" cmpd="sng" algn="ctr">
                      <a:solidFill>
                        <a:srgbClr val="000000"/>
                      </a:solidFill>
                      <a:prstDash val="solid"/>
                      <a:round/>
                      <a:headEnd type="none" w="med" len="med"/>
                      <a:tailEnd type="none" w="med" len="med"/>
                    </a:lnR>
                    <a:lnT>
                      <a:noFill/>
                    </a:lnT>
                    <a:lnB w="19050" cap="flat" cmpd="sng" algn="ctr">
                      <a:solidFill>
                        <a:schemeClr val="tx1"/>
                      </a:solidFill>
                      <a:prstDash val="solid"/>
                      <a:round/>
                      <a:headEnd type="none" w="med" len="med"/>
                      <a:tailEnd type="none" w="med" len="med"/>
                    </a:lnB>
                    <a:solidFill>
                      <a:srgbClr val="D8D8D8"/>
                    </a:solidFill>
                  </a:tcPr>
                </a:tc>
              </a:tr>
            </a:tbl>
          </a:graphicData>
        </a:graphic>
      </p:graphicFrame>
    </p:spTree>
    <p:extLst>
      <p:ext uri="{BB962C8B-B14F-4D97-AF65-F5344CB8AC3E}">
        <p14:creationId xmlns:p14="http://schemas.microsoft.com/office/powerpoint/2010/main" val="1990675124"/>
      </p:ext>
    </p:extLst>
  </p:cSld>
  <p:clrMapOvr>
    <a:masterClrMapping/>
  </p:clrMapOvr>
  <p:transition spd="slow"/>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5" name="AutoShape 6"/>
          <p:cNvSpPr>
            <a:spLocks noChangeArrowheads="1"/>
          </p:cNvSpPr>
          <p:nvPr/>
        </p:nvSpPr>
        <p:spPr bwMode="auto">
          <a:xfrm>
            <a:off x="95250" y="1100299"/>
            <a:ext cx="1673225" cy="504825"/>
          </a:xfrm>
          <a:prstGeom prst="homePlate">
            <a:avLst>
              <a:gd name="adj" fmla="val 98636"/>
            </a:avLst>
          </a:prstGeom>
          <a:solidFill>
            <a:schemeClr val="tx1"/>
          </a:solidFill>
          <a:ln w="9525">
            <a:solidFill>
              <a:schemeClr val="tx1"/>
            </a:solidFill>
            <a:miter lim="800000"/>
            <a:headEnd/>
            <a:tailEnd/>
          </a:ln>
        </p:spPr>
        <p:txBody>
          <a:bodyPr wrap="none" anchor="ctr"/>
          <a:lstStyle/>
          <a:p>
            <a:r>
              <a:rPr lang="en-US" sz="1600" b="1" i="1" dirty="0">
                <a:solidFill>
                  <a:schemeClr val="bg1"/>
                </a:solidFill>
              </a:rPr>
              <a:t>Strategy </a:t>
            </a:r>
            <a:r>
              <a:rPr lang="en-US" sz="1600" b="1" i="1" dirty="0" smtClean="0">
                <a:solidFill>
                  <a:schemeClr val="bg1"/>
                </a:solidFill>
              </a:rPr>
              <a:t>4.1</a:t>
            </a:r>
            <a:endParaRPr lang="en-US" sz="1600" b="1" i="1" dirty="0">
              <a:solidFill>
                <a:schemeClr val="bg1"/>
              </a:solidFill>
            </a:endParaRPr>
          </a:p>
        </p:txBody>
      </p:sp>
      <p:sp>
        <p:nvSpPr>
          <p:cNvPr id="8" name="Text Box 8"/>
          <p:cNvSpPr txBox="1">
            <a:spLocks noChangeArrowheads="1"/>
          </p:cNvSpPr>
          <p:nvPr/>
        </p:nvSpPr>
        <p:spPr bwMode="auto">
          <a:xfrm>
            <a:off x="1838044" y="1060323"/>
            <a:ext cx="7158038" cy="584775"/>
          </a:xfrm>
          <a:prstGeom prst="rect">
            <a:avLst/>
          </a:prstGeom>
          <a:solidFill>
            <a:schemeClr val="bg2"/>
          </a:solidFill>
          <a:ln w="9525">
            <a:solidFill>
              <a:schemeClr val="tx1"/>
            </a:solidFill>
            <a:miter lim="800000"/>
            <a:headEnd/>
            <a:tailEnd/>
          </a:ln>
          <a:effectLst>
            <a:outerShdw blurRad="50800" dist="38100" dir="5400000" algn="t" rotWithShape="0">
              <a:prstClr val="black">
                <a:alpha val="40000"/>
              </a:prstClr>
            </a:outerShdw>
          </a:effectLst>
        </p:spPr>
        <p:txBody>
          <a:bodyPr>
            <a:spAutoFit/>
          </a:bodyPr>
          <a:lstStyle/>
          <a:p>
            <a:pPr algn="l"/>
            <a:r>
              <a:rPr lang="en-US" sz="1600" b="1" dirty="0"/>
              <a:t>Recruit </a:t>
            </a:r>
            <a:r>
              <a:rPr lang="en-US" sz="1600" b="1" dirty="0" smtClean="0"/>
              <a:t>and retain outstanding </a:t>
            </a:r>
            <a:r>
              <a:rPr lang="en-US" sz="1600" b="1" dirty="0"/>
              <a:t>faculty to develop selected research and clinical </a:t>
            </a:r>
            <a:r>
              <a:rPr lang="en-US" sz="1600" b="1" dirty="0" smtClean="0"/>
              <a:t>areas and support outstanding educational programs. </a:t>
            </a:r>
            <a:endParaRPr lang="en-US" sz="1600" b="1" dirty="0"/>
          </a:p>
        </p:txBody>
      </p:sp>
      <p:sp>
        <p:nvSpPr>
          <p:cNvPr id="13" name="Text Box 11"/>
          <p:cNvSpPr txBox="1">
            <a:spLocks noChangeArrowheads="1"/>
          </p:cNvSpPr>
          <p:nvPr/>
        </p:nvSpPr>
        <p:spPr bwMode="auto">
          <a:xfrm>
            <a:off x="130636" y="633447"/>
            <a:ext cx="8865446" cy="338548"/>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square" lIns="91434" tIns="45717" rIns="91434" bIns="45717">
            <a:spAutoFit/>
          </a:bodyPr>
          <a:lstStyle/>
          <a:p>
            <a:pPr algn="l">
              <a:spcBef>
                <a:spcPct val="50000"/>
              </a:spcBef>
            </a:pPr>
            <a:r>
              <a:rPr lang="en-US" sz="1600" b="1" u="sng" dirty="0" smtClean="0">
                <a:solidFill>
                  <a:schemeClr val="bg1"/>
                </a:solidFill>
                <a:effectLst>
                  <a:outerShdw blurRad="38100" dist="38100" dir="2700000" algn="tl">
                    <a:srgbClr val="000000">
                      <a:alpha val="43137"/>
                    </a:srgbClr>
                  </a:outerShdw>
                </a:effectLst>
                <a:latin typeface="Arial" pitchFamily="34" charset="0"/>
                <a:cs typeface="Arial" pitchFamily="34" charset="0"/>
              </a:rPr>
              <a:t>Goal 4</a:t>
            </a:r>
            <a:r>
              <a:rPr lang="en-US" sz="16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  Attract </a:t>
            </a:r>
            <a:r>
              <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rPr>
              <a:t>and retain talented faculty and staff to support all mission areas</a:t>
            </a:r>
            <a:r>
              <a:rPr lang="en-US" sz="16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 </a:t>
            </a:r>
            <a:endPar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endParaRPr>
          </a:p>
        </p:txBody>
      </p:sp>
      <p:sp>
        <p:nvSpPr>
          <p:cNvPr id="7" name="TextBox 6"/>
          <p:cNvSpPr txBox="1">
            <a:spLocks noChangeArrowheads="1"/>
          </p:cNvSpPr>
          <p:nvPr/>
        </p:nvSpPr>
        <p:spPr bwMode="auto">
          <a:xfrm>
            <a:off x="288870" y="1618204"/>
            <a:ext cx="8707211" cy="1184940"/>
          </a:xfrm>
          <a:prstGeom prst="rect">
            <a:avLst/>
          </a:prstGeom>
          <a:noFill/>
          <a:ln w="9525">
            <a:noFill/>
            <a:miter lim="800000"/>
            <a:headEnd/>
            <a:tailEnd/>
          </a:ln>
        </p:spPr>
        <p:txBody>
          <a:bodyPr wrap="square">
            <a:spAutoFit/>
          </a:bodyPr>
          <a:lstStyle/>
          <a:p>
            <a:pPr marL="342900" indent="-342900" algn="l">
              <a:spcAft>
                <a:spcPts val="0"/>
              </a:spcAft>
            </a:pPr>
            <a:r>
              <a:rPr lang="en-US" sz="1400" b="1" u="sng" dirty="0" smtClean="0"/>
              <a:t>Preliminary Tactics</a:t>
            </a:r>
            <a:r>
              <a:rPr lang="en-US" sz="1400" dirty="0" smtClean="0"/>
              <a:t>:</a:t>
            </a:r>
          </a:p>
          <a:p>
            <a:pPr marL="342900" lvl="1" indent="-342900" algn="l">
              <a:spcBef>
                <a:spcPts val="600"/>
              </a:spcBef>
              <a:spcAft>
                <a:spcPts val="600"/>
              </a:spcAft>
              <a:buFont typeface="+mj-lt"/>
              <a:buAutoNum type="alphaLcPeriod"/>
            </a:pPr>
            <a:r>
              <a:rPr lang="en-US" sz="1400" b="1" dirty="0" smtClean="0"/>
              <a:t>Recruit faculty to support strategic growth, fill expected and existing vacancies: </a:t>
            </a:r>
            <a:r>
              <a:rPr lang="en-US" sz="1400" b="1" i="1" dirty="0">
                <a:solidFill>
                  <a:srgbClr val="0070C0"/>
                </a:solidFill>
              </a:rPr>
              <a:t>(Links to Strategy 1.2 and 3.1</a:t>
            </a:r>
            <a:r>
              <a:rPr lang="en-US" sz="1400" b="1" i="1" dirty="0" smtClean="0">
                <a:solidFill>
                  <a:srgbClr val="0070C0"/>
                </a:solidFill>
              </a:rPr>
              <a:t>)</a:t>
            </a:r>
          </a:p>
          <a:p>
            <a:pPr marL="0" lvl="1" algn="l">
              <a:spcBef>
                <a:spcPts val="600"/>
              </a:spcBef>
              <a:spcAft>
                <a:spcPts val="600"/>
              </a:spcAft>
            </a:pPr>
            <a:endParaRPr lang="en-US" sz="1400" b="1" i="1" dirty="0">
              <a:solidFill>
                <a:srgbClr val="0070C0"/>
              </a:solidFill>
            </a:endParaRPr>
          </a:p>
        </p:txBody>
      </p:sp>
      <p:graphicFrame>
        <p:nvGraphicFramePr>
          <p:cNvPr id="3" name="Object 2"/>
          <p:cNvGraphicFramePr>
            <a:graphicFrameLocks noChangeAspect="1"/>
          </p:cNvGraphicFramePr>
          <p:nvPr>
            <p:extLst>
              <p:ext uri="{D42A27DB-BD31-4B8C-83A1-F6EECF244321}">
                <p14:modId xmlns:p14="http://schemas.microsoft.com/office/powerpoint/2010/main" val="778839523"/>
              </p:ext>
            </p:extLst>
          </p:nvPr>
        </p:nvGraphicFramePr>
        <p:xfrm>
          <a:off x="1192213" y="2432050"/>
          <a:ext cx="6870700" cy="4067175"/>
        </p:xfrm>
        <a:graphic>
          <a:graphicData uri="http://schemas.openxmlformats.org/presentationml/2006/ole">
            <mc:AlternateContent xmlns:mc="http://schemas.openxmlformats.org/markup-compatibility/2006">
              <mc:Choice xmlns:v="urn:schemas-microsoft-com:vml" Requires="v">
                <p:oleObj spid="_x0000_s155697" name="Worksheet" r:id="rId4" imgW="7791390" imgH="4610010" progId="Excel.Sheet.12">
                  <p:embed/>
                </p:oleObj>
              </mc:Choice>
              <mc:Fallback>
                <p:oleObj name="Worksheet" r:id="rId4" imgW="7791390" imgH="4610010" progId="Excel.Sheet.12">
                  <p:embed/>
                  <p:pic>
                    <p:nvPicPr>
                      <p:cNvPr id="0" name="Picture 4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92213" y="2432050"/>
                        <a:ext cx="6870700" cy="4067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TextBox 1"/>
          <p:cNvSpPr txBox="1"/>
          <p:nvPr/>
        </p:nvSpPr>
        <p:spPr>
          <a:xfrm>
            <a:off x="0" y="5877629"/>
            <a:ext cx="1156447" cy="553998"/>
          </a:xfrm>
          <a:prstGeom prst="rect">
            <a:avLst/>
          </a:prstGeom>
          <a:noFill/>
        </p:spPr>
        <p:txBody>
          <a:bodyPr wrap="square" rtlCol="0">
            <a:spAutoFit/>
          </a:bodyPr>
          <a:lstStyle/>
          <a:p>
            <a:pPr algn="l"/>
            <a:r>
              <a:rPr lang="en-US" sz="1000" dirty="0" smtClean="0"/>
              <a:t>Refer to Appendix C for details</a:t>
            </a:r>
            <a:endParaRPr lang="en-US" sz="1000" dirty="0"/>
          </a:p>
        </p:txBody>
      </p:sp>
    </p:spTree>
    <p:extLst>
      <p:ext uri="{BB962C8B-B14F-4D97-AF65-F5344CB8AC3E}">
        <p14:creationId xmlns:p14="http://schemas.microsoft.com/office/powerpoint/2010/main" val="3797730139"/>
      </p:ext>
    </p:extLst>
  </p:cSld>
  <p:clrMapOvr>
    <a:masterClrMapping/>
  </p:clrMapOvr>
  <p:transition spd="slow"/>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5" name="AutoShape 6"/>
          <p:cNvSpPr>
            <a:spLocks noChangeArrowheads="1"/>
          </p:cNvSpPr>
          <p:nvPr/>
        </p:nvSpPr>
        <p:spPr bwMode="auto">
          <a:xfrm>
            <a:off x="95250" y="1180981"/>
            <a:ext cx="1673225" cy="504825"/>
          </a:xfrm>
          <a:prstGeom prst="homePlate">
            <a:avLst>
              <a:gd name="adj" fmla="val 98636"/>
            </a:avLst>
          </a:prstGeom>
          <a:solidFill>
            <a:schemeClr val="tx1"/>
          </a:solidFill>
          <a:ln w="9525">
            <a:solidFill>
              <a:schemeClr val="tx1"/>
            </a:solidFill>
            <a:miter lim="800000"/>
            <a:headEnd/>
            <a:tailEnd/>
          </a:ln>
        </p:spPr>
        <p:txBody>
          <a:bodyPr wrap="none" anchor="ctr"/>
          <a:lstStyle/>
          <a:p>
            <a:r>
              <a:rPr lang="en-US" sz="1600" b="1" i="1" dirty="0">
                <a:solidFill>
                  <a:schemeClr val="bg1"/>
                </a:solidFill>
              </a:rPr>
              <a:t>Strategy </a:t>
            </a:r>
            <a:r>
              <a:rPr lang="en-US" sz="1600" b="1" i="1" dirty="0" smtClean="0">
                <a:solidFill>
                  <a:schemeClr val="bg1"/>
                </a:solidFill>
              </a:rPr>
              <a:t>4.1</a:t>
            </a:r>
            <a:endParaRPr lang="en-US" sz="1600" b="1" i="1" dirty="0">
              <a:solidFill>
                <a:schemeClr val="bg1"/>
              </a:solidFill>
            </a:endParaRPr>
          </a:p>
        </p:txBody>
      </p:sp>
      <p:sp>
        <p:nvSpPr>
          <p:cNvPr id="8" name="Text Box 8"/>
          <p:cNvSpPr txBox="1">
            <a:spLocks noChangeArrowheads="1"/>
          </p:cNvSpPr>
          <p:nvPr/>
        </p:nvSpPr>
        <p:spPr bwMode="auto">
          <a:xfrm>
            <a:off x="1838044" y="1141005"/>
            <a:ext cx="7158038" cy="584775"/>
          </a:xfrm>
          <a:prstGeom prst="rect">
            <a:avLst/>
          </a:prstGeom>
          <a:solidFill>
            <a:schemeClr val="bg2"/>
          </a:solidFill>
          <a:ln w="9525">
            <a:solidFill>
              <a:schemeClr val="tx1"/>
            </a:solidFill>
            <a:miter lim="800000"/>
            <a:headEnd/>
            <a:tailEnd/>
          </a:ln>
          <a:effectLst>
            <a:outerShdw blurRad="50800" dist="38100" dir="5400000" algn="t" rotWithShape="0">
              <a:prstClr val="black">
                <a:alpha val="40000"/>
              </a:prstClr>
            </a:outerShdw>
          </a:effectLst>
        </p:spPr>
        <p:txBody>
          <a:bodyPr>
            <a:spAutoFit/>
          </a:bodyPr>
          <a:lstStyle/>
          <a:p>
            <a:pPr algn="l"/>
            <a:r>
              <a:rPr lang="en-US" sz="1600" b="1" dirty="0"/>
              <a:t>Recruit </a:t>
            </a:r>
            <a:r>
              <a:rPr lang="en-US" sz="1600" b="1" dirty="0" smtClean="0"/>
              <a:t>and retain outstanding </a:t>
            </a:r>
            <a:r>
              <a:rPr lang="en-US" sz="1600" b="1" dirty="0"/>
              <a:t>faculty to develop selected research and clinical </a:t>
            </a:r>
            <a:r>
              <a:rPr lang="en-US" sz="1600" b="1" dirty="0" smtClean="0"/>
              <a:t>areas and support outstanding educational programs. </a:t>
            </a:r>
            <a:endParaRPr lang="en-US" sz="1600" b="1" dirty="0"/>
          </a:p>
        </p:txBody>
      </p:sp>
      <p:sp>
        <p:nvSpPr>
          <p:cNvPr id="13" name="Text Box 11"/>
          <p:cNvSpPr txBox="1">
            <a:spLocks noChangeArrowheads="1"/>
          </p:cNvSpPr>
          <p:nvPr/>
        </p:nvSpPr>
        <p:spPr bwMode="auto">
          <a:xfrm>
            <a:off x="130636" y="633447"/>
            <a:ext cx="8865446" cy="338548"/>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square" lIns="91434" tIns="45717" rIns="91434" bIns="45717">
            <a:spAutoFit/>
          </a:bodyPr>
          <a:lstStyle/>
          <a:p>
            <a:pPr algn="l">
              <a:spcBef>
                <a:spcPct val="50000"/>
              </a:spcBef>
            </a:pPr>
            <a:r>
              <a:rPr lang="en-US" sz="1600" b="1" u="sng" dirty="0" smtClean="0">
                <a:solidFill>
                  <a:schemeClr val="bg1"/>
                </a:solidFill>
                <a:effectLst>
                  <a:outerShdw blurRad="38100" dist="38100" dir="2700000" algn="tl">
                    <a:srgbClr val="000000">
                      <a:alpha val="43137"/>
                    </a:srgbClr>
                  </a:outerShdw>
                </a:effectLst>
                <a:latin typeface="Arial" pitchFamily="34" charset="0"/>
                <a:cs typeface="Arial" pitchFamily="34" charset="0"/>
              </a:rPr>
              <a:t>Goal 4</a:t>
            </a:r>
            <a:r>
              <a:rPr lang="en-US" sz="16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  Attract </a:t>
            </a:r>
            <a:r>
              <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rPr>
              <a:t>and retain talented faculty and staff to support all mission areas</a:t>
            </a:r>
            <a:r>
              <a:rPr lang="en-US" sz="16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 </a:t>
            </a:r>
            <a:endPar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endParaRPr>
          </a:p>
        </p:txBody>
      </p:sp>
      <p:sp>
        <p:nvSpPr>
          <p:cNvPr id="7" name="TextBox 6"/>
          <p:cNvSpPr txBox="1">
            <a:spLocks noChangeArrowheads="1"/>
          </p:cNvSpPr>
          <p:nvPr/>
        </p:nvSpPr>
        <p:spPr bwMode="auto">
          <a:xfrm>
            <a:off x="288871" y="1846660"/>
            <a:ext cx="8707211" cy="3045962"/>
          </a:xfrm>
          <a:prstGeom prst="rect">
            <a:avLst/>
          </a:prstGeom>
          <a:noFill/>
          <a:ln w="9525">
            <a:noFill/>
            <a:miter lim="800000"/>
            <a:headEnd/>
            <a:tailEnd/>
          </a:ln>
        </p:spPr>
        <p:txBody>
          <a:bodyPr wrap="square">
            <a:spAutoFit/>
          </a:bodyPr>
          <a:lstStyle/>
          <a:p>
            <a:pPr marL="342900" indent="-342900" algn="l">
              <a:spcAft>
                <a:spcPts val="0"/>
              </a:spcAft>
            </a:pPr>
            <a:r>
              <a:rPr lang="en-US" sz="1400" b="1" u="sng" dirty="0" smtClean="0"/>
              <a:t>Preliminary Tactics</a:t>
            </a:r>
            <a:r>
              <a:rPr lang="en-US" sz="1400" dirty="0" smtClean="0"/>
              <a:t>:</a:t>
            </a:r>
          </a:p>
          <a:p>
            <a:pPr marL="342900" lvl="1" indent="-342900" algn="l">
              <a:spcBef>
                <a:spcPts val="600"/>
              </a:spcBef>
              <a:spcAft>
                <a:spcPts val="600"/>
              </a:spcAft>
              <a:buFont typeface="+mj-lt"/>
              <a:buAutoNum type="alphaLcPeriod" startAt="2"/>
            </a:pPr>
            <a:r>
              <a:rPr lang="en-US" sz="1400" b="1" dirty="0" smtClean="0"/>
              <a:t>Identify </a:t>
            </a:r>
            <a:r>
              <a:rPr lang="en-US" sz="1400" b="1" dirty="0"/>
              <a:t>top residents and groom them as future faculty.</a:t>
            </a:r>
          </a:p>
          <a:p>
            <a:pPr marL="857250" lvl="2" indent="-400050" algn="l">
              <a:lnSpc>
                <a:spcPct val="115000"/>
              </a:lnSpc>
              <a:spcBef>
                <a:spcPts val="400"/>
              </a:spcBef>
              <a:spcAft>
                <a:spcPts val="400"/>
              </a:spcAft>
              <a:buFont typeface="+mj-lt"/>
              <a:buAutoNum type="romanLcPeriod"/>
            </a:pPr>
            <a:r>
              <a:rPr lang="en-US" sz="1400" dirty="0"/>
              <a:t>Track where residents go following program completion to determine why they leave Buffalo.</a:t>
            </a:r>
          </a:p>
          <a:p>
            <a:pPr marL="342900" lvl="1" indent="-342900" algn="l">
              <a:spcBef>
                <a:spcPts val="600"/>
              </a:spcBef>
              <a:spcAft>
                <a:spcPts val="600"/>
              </a:spcAft>
              <a:buFont typeface="+mj-lt"/>
              <a:buAutoNum type="alphaLcPeriod" startAt="2"/>
            </a:pPr>
            <a:r>
              <a:rPr lang="en-US" sz="1400" b="1" dirty="0" smtClean="0"/>
              <a:t>Supply </a:t>
            </a:r>
            <a:r>
              <a:rPr lang="en-US" sz="1400" b="1" dirty="0"/>
              <a:t>bridge funding for start-up faculty programs</a:t>
            </a:r>
            <a:r>
              <a:rPr lang="en-US" sz="1400" b="1" dirty="0" smtClean="0"/>
              <a:t>.</a:t>
            </a:r>
          </a:p>
          <a:p>
            <a:pPr marL="342900" marR="0" lvl="1" indent="-342900" algn="l">
              <a:lnSpc>
                <a:spcPct val="115000"/>
              </a:lnSpc>
              <a:spcBef>
                <a:spcPts val="600"/>
              </a:spcBef>
              <a:spcAft>
                <a:spcPts val="600"/>
              </a:spcAft>
              <a:buFont typeface="+mj-lt"/>
              <a:buAutoNum type="alphaLcPeriod" startAt="2"/>
            </a:pPr>
            <a:r>
              <a:rPr lang="en-US" sz="1400" b="1" dirty="0"/>
              <a:t>Implement </a:t>
            </a:r>
            <a:r>
              <a:rPr lang="en-US" sz="1400" b="1" dirty="0" smtClean="0"/>
              <a:t>a </a:t>
            </a:r>
            <a:r>
              <a:rPr lang="en-US" sz="1400" b="1" dirty="0"/>
              <a:t>regular process for allocating and reappointing voluntary </a:t>
            </a:r>
            <a:r>
              <a:rPr lang="en-US" sz="1400" b="1" dirty="0" smtClean="0"/>
              <a:t>faculty. </a:t>
            </a:r>
            <a:r>
              <a:rPr lang="en-US" sz="1400" b="1" i="1" dirty="0" smtClean="0">
                <a:solidFill>
                  <a:srgbClr val="0070C0"/>
                </a:solidFill>
              </a:rPr>
              <a:t>(Links to Strategy 2.2)</a:t>
            </a:r>
            <a:endParaRPr lang="en-US" sz="1400" b="1" i="1" dirty="0">
              <a:solidFill>
                <a:srgbClr val="0070C0"/>
              </a:solidFill>
            </a:endParaRPr>
          </a:p>
          <a:p>
            <a:pPr marL="857250" marR="0" lvl="2" indent="-400050" algn="l">
              <a:lnSpc>
                <a:spcPct val="115000"/>
              </a:lnSpc>
              <a:spcBef>
                <a:spcPts val="400"/>
              </a:spcBef>
              <a:spcAft>
                <a:spcPts val="400"/>
              </a:spcAft>
              <a:buFont typeface="+mj-lt"/>
              <a:buAutoNum type="romanLcPeriod"/>
            </a:pPr>
            <a:r>
              <a:rPr lang="en-US" sz="1400" dirty="0"/>
              <a:t>Evaluate Harvard’s model for allocation </a:t>
            </a:r>
            <a:r>
              <a:rPr lang="en-US" sz="1400" dirty="0" smtClean="0"/>
              <a:t>of appointments</a:t>
            </a:r>
            <a:r>
              <a:rPr lang="en-US" sz="1400" dirty="0"/>
              <a:t>.</a:t>
            </a:r>
          </a:p>
          <a:p>
            <a:pPr marL="857250" marR="0" lvl="2" indent="-400050" algn="l">
              <a:lnSpc>
                <a:spcPct val="115000"/>
              </a:lnSpc>
              <a:spcBef>
                <a:spcPts val="400"/>
              </a:spcBef>
              <a:spcAft>
                <a:spcPts val="400"/>
              </a:spcAft>
              <a:buFont typeface="+mj-lt"/>
              <a:buAutoNum type="romanLcPeriod"/>
            </a:pPr>
            <a:r>
              <a:rPr lang="en-US" sz="1400" dirty="0"/>
              <a:t>Establish evaluation criteria to ensure appointments result in meaningful contribution.</a:t>
            </a:r>
          </a:p>
          <a:p>
            <a:pPr marL="857250" marR="0" lvl="2" indent="-400050" algn="l">
              <a:lnSpc>
                <a:spcPct val="115000"/>
              </a:lnSpc>
              <a:spcBef>
                <a:spcPts val="400"/>
              </a:spcBef>
              <a:spcAft>
                <a:spcPts val="400"/>
              </a:spcAft>
              <a:buFont typeface="+mj-lt"/>
              <a:buAutoNum type="romanLcPeriod"/>
            </a:pPr>
            <a:r>
              <a:rPr lang="en-US" sz="1400" dirty="0" smtClean="0"/>
              <a:t>Align </a:t>
            </a:r>
            <a:r>
              <a:rPr lang="en-US" sz="1400" dirty="0"/>
              <a:t>promotion </a:t>
            </a:r>
            <a:r>
              <a:rPr lang="en-US" sz="1400" dirty="0" smtClean="0"/>
              <a:t>criteria </a:t>
            </a:r>
            <a:r>
              <a:rPr lang="en-US" sz="1400" dirty="0"/>
              <a:t>for voluntary faculty and non-tenured faculty.</a:t>
            </a:r>
          </a:p>
        </p:txBody>
      </p:sp>
    </p:spTree>
    <p:extLst>
      <p:ext uri="{BB962C8B-B14F-4D97-AF65-F5344CB8AC3E}">
        <p14:creationId xmlns:p14="http://schemas.microsoft.com/office/powerpoint/2010/main" val="1243531763"/>
      </p:ext>
    </p:extLst>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6" name="Text Box 11"/>
          <p:cNvSpPr txBox="1">
            <a:spLocks noChangeArrowheads="1"/>
          </p:cNvSpPr>
          <p:nvPr/>
        </p:nvSpPr>
        <p:spPr bwMode="auto">
          <a:xfrm>
            <a:off x="0" y="555308"/>
            <a:ext cx="8837613" cy="396875"/>
          </a:xfrm>
          <a:prstGeom prst="rect">
            <a:avLst/>
          </a:prstGeom>
          <a:noFill/>
          <a:ln w="9525">
            <a:noFill/>
            <a:miter lim="800000"/>
            <a:headEnd/>
            <a:tailEnd/>
          </a:ln>
        </p:spPr>
        <p:txBody>
          <a:bodyPr lIns="91434" tIns="45717" rIns="91434" bIns="45717">
            <a:spAutoFit/>
          </a:bodyPr>
          <a:lstStyle/>
          <a:p>
            <a:pPr algn="l">
              <a:spcBef>
                <a:spcPct val="50000"/>
              </a:spcBef>
            </a:pPr>
            <a:r>
              <a:rPr lang="en-US" sz="2000" b="1" dirty="0"/>
              <a:t>Strategic </a:t>
            </a:r>
            <a:r>
              <a:rPr lang="en-US" sz="2000" b="1" dirty="0" smtClean="0"/>
              <a:t>Planning Process</a:t>
            </a:r>
            <a:endParaRPr lang="en-US" sz="2000" i="1" dirty="0"/>
          </a:p>
        </p:txBody>
      </p:sp>
      <p:grpSp>
        <p:nvGrpSpPr>
          <p:cNvPr id="2" name="Group 1"/>
          <p:cNvGrpSpPr/>
          <p:nvPr/>
        </p:nvGrpSpPr>
        <p:grpSpPr>
          <a:xfrm>
            <a:off x="1417638" y="2129488"/>
            <a:ext cx="6407150" cy="4572992"/>
            <a:chOff x="1347788" y="1450975"/>
            <a:chExt cx="6407150" cy="4572992"/>
          </a:xfrm>
        </p:grpSpPr>
        <p:sp>
          <p:nvSpPr>
            <p:cNvPr id="1158156" name="Rectangle 12"/>
            <p:cNvSpPr>
              <a:spLocks noChangeArrowheads="1"/>
            </p:cNvSpPr>
            <p:nvPr/>
          </p:nvSpPr>
          <p:spPr bwMode="auto">
            <a:xfrm>
              <a:off x="1382713" y="3338513"/>
              <a:ext cx="1900237" cy="1638852"/>
            </a:xfrm>
            <a:prstGeom prst="rect">
              <a:avLst/>
            </a:prstGeom>
            <a:noFill/>
            <a:ln w="9525">
              <a:noFill/>
              <a:miter lim="800000"/>
              <a:headEnd/>
              <a:tailEnd/>
            </a:ln>
          </p:spPr>
          <p:txBody>
            <a:bodyPr lIns="86808" tIns="43405" rIns="86808" bIns="43405">
              <a:spAutoFit/>
            </a:bodyPr>
            <a:lstStyle/>
            <a:p>
              <a:pPr marL="157163" indent="-157163" algn="l" defTabSz="862013" eaLnBrk="0" hangingPunct="0">
                <a:spcBef>
                  <a:spcPct val="30000"/>
                </a:spcBef>
                <a:spcAft>
                  <a:spcPct val="30000"/>
                </a:spcAft>
                <a:buFontTx/>
                <a:buChar char="•"/>
              </a:pPr>
              <a:r>
                <a:rPr lang="en-US" sz="1400" dirty="0">
                  <a:solidFill>
                    <a:srgbClr val="292929"/>
                  </a:solidFill>
                </a:rPr>
                <a:t>Planning Interviews</a:t>
              </a:r>
            </a:p>
            <a:p>
              <a:pPr marL="157163" indent="-157163" algn="l" defTabSz="862013" eaLnBrk="0" hangingPunct="0">
                <a:spcBef>
                  <a:spcPct val="30000"/>
                </a:spcBef>
                <a:spcAft>
                  <a:spcPct val="30000"/>
                </a:spcAft>
                <a:buFontTx/>
                <a:buChar char="•"/>
              </a:pPr>
              <a:r>
                <a:rPr lang="en-US" sz="1400" dirty="0" smtClean="0">
                  <a:solidFill>
                    <a:srgbClr val="292929"/>
                  </a:solidFill>
                </a:rPr>
                <a:t>Stakeholder Survey on Strategic Priorities</a:t>
              </a:r>
            </a:p>
            <a:p>
              <a:pPr marL="157163" indent="-157163" algn="l" defTabSz="862013" eaLnBrk="0" hangingPunct="0">
                <a:spcBef>
                  <a:spcPct val="30000"/>
                </a:spcBef>
                <a:spcAft>
                  <a:spcPct val="30000"/>
                </a:spcAft>
                <a:buFontTx/>
                <a:buChar char="•"/>
              </a:pPr>
              <a:r>
                <a:rPr lang="en-US" sz="1400" dirty="0" smtClean="0">
                  <a:solidFill>
                    <a:srgbClr val="292929"/>
                  </a:solidFill>
                </a:rPr>
                <a:t>Environmental Assessment</a:t>
              </a:r>
            </a:p>
          </p:txBody>
        </p:sp>
        <p:sp>
          <p:nvSpPr>
            <p:cNvPr id="1158157" name="Rectangle 13"/>
            <p:cNvSpPr>
              <a:spLocks noChangeArrowheads="1"/>
            </p:cNvSpPr>
            <p:nvPr/>
          </p:nvSpPr>
          <p:spPr bwMode="auto">
            <a:xfrm>
              <a:off x="3516948" y="3394075"/>
              <a:ext cx="1773237" cy="2629892"/>
            </a:xfrm>
            <a:prstGeom prst="rect">
              <a:avLst/>
            </a:prstGeom>
            <a:noFill/>
            <a:ln w="9525">
              <a:noFill/>
              <a:miter lim="800000"/>
              <a:headEnd/>
              <a:tailEnd/>
            </a:ln>
          </p:spPr>
          <p:txBody>
            <a:bodyPr lIns="86808" tIns="43405" rIns="86808" bIns="43405">
              <a:spAutoFit/>
            </a:bodyPr>
            <a:lstStyle/>
            <a:p>
              <a:pPr marL="157163" indent="-157163" algn="l" defTabSz="862013" eaLnBrk="0" hangingPunct="0">
                <a:spcBef>
                  <a:spcPct val="30000"/>
                </a:spcBef>
                <a:spcAft>
                  <a:spcPct val="30000"/>
                </a:spcAft>
                <a:buFontTx/>
                <a:buChar char="•"/>
              </a:pPr>
              <a:r>
                <a:rPr lang="en-US" sz="1400" dirty="0"/>
                <a:t>Define </a:t>
              </a:r>
              <a:r>
                <a:rPr lang="en-US" sz="1400" dirty="0" smtClean="0"/>
                <a:t>Departmental Vision </a:t>
              </a:r>
            </a:p>
            <a:p>
              <a:pPr marL="157163" indent="-157163" algn="l" defTabSz="862013" eaLnBrk="0" hangingPunct="0">
                <a:spcBef>
                  <a:spcPct val="30000"/>
                </a:spcBef>
                <a:spcAft>
                  <a:spcPct val="30000"/>
                </a:spcAft>
                <a:buFontTx/>
                <a:buChar char="•"/>
              </a:pPr>
              <a:r>
                <a:rPr lang="en-US" sz="1400" dirty="0" smtClean="0"/>
                <a:t>Define </a:t>
              </a:r>
              <a:r>
                <a:rPr lang="en-US" sz="1400" dirty="0"/>
                <a:t>Goals with Measurable Outcomes </a:t>
              </a:r>
            </a:p>
            <a:p>
              <a:pPr marL="157163" indent="-157163" algn="l" defTabSz="862013" eaLnBrk="0" hangingPunct="0">
                <a:spcBef>
                  <a:spcPct val="30000"/>
                </a:spcBef>
                <a:spcAft>
                  <a:spcPct val="30000"/>
                </a:spcAft>
                <a:buFontTx/>
                <a:buChar char="•"/>
              </a:pPr>
              <a:r>
                <a:rPr lang="en-US" sz="1400" dirty="0"/>
                <a:t>Develop Specific Strategies &amp; Tactics</a:t>
              </a:r>
            </a:p>
            <a:p>
              <a:pPr marL="157163" indent="-157163" algn="l" defTabSz="862013" eaLnBrk="0" hangingPunct="0">
                <a:spcBef>
                  <a:spcPct val="30000"/>
                </a:spcBef>
                <a:spcAft>
                  <a:spcPct val="30000"/>
                </a:spcAft>
                <a:buFontTx/>
                <a:buChar char="•"/>
              </a:pPr>
              <a:endParaRPr lang="en-US" sz="1400" dirty="0"/>
            </a:p>
          </p:txBody>
        </p:sp>
        <p:sp>
          <p:nvSpPr>
            <p:cNvPr id="1158158" name="Rectangle 14"/>
            <p:cNvSpPr>
              <a:spLocks noChangeArrowheads="1"/>
            </p:cNvSpPr>
            <p:nvPr/>
          </p:nvSpPr>
          <p:spPr bwMode="auto">
            <a:xfrm>
              <a:off x="5495925" y="3371850"/>
              <a:ext cx="2259013" cy="1294142"/>
            </a:xfrm>
            <a:prstGeom prst="rect">
              <a:avLst/>
            </a:prstGeom>
            <a:noFill/>
            <a:ln w="9525">
              <a:noFill/>
              <a:miter lim="800000"/>
              <a:headEnd/>
              <a:tailEnd/>
            </a:ln>
          </p:spPr>
          <p:txBody>
            <a:bodyPr lIns="86808" tIns="43405" rIns="86808" bIns="43405">
              <a:spAutoFit/>
            </a:bodyPr>
            <a:lstStyle/>
            <a:p>
              <a:pPr marL="157163" indent="-157163" algn="l" defTabSz="862013" eaLnBrk="0" hangingPunct="0">
                <a:spcBef>
                  <a:spcPct val="30000"/>
                </a:spcBef>
                <a:spcAft>
                  <a:spcPct val="30000"/>
                </a:spcAft>
                <a:buFontTx/>
                <a:buChar char="•"/>
              </a:pPr>
              <a:r>
                <a:rPr lang="en-US" sz="1400" dirty="0">
                  <a:solidFill>
                    <a:srgbClr val="292929"/>
                  </a:solidFill>
                </a:rPr>
                <a:t>Finalize the Strategic Plan</a:t>
              </a:r>
            </a:p>
            <a:p>
              <a:pPr marL="157163" indent="-157163" algn="l" defTabSz="862013" eaLnBrk="0" hangingPunct="0">
                <a:spcBef>
                  <a:spcPct val="30000"/>
                </a:spcBef>
                <a:spcAft>
                  <a:spcPct val="30000"/>
                </a:spcAft>
                <a:buFontTx/>
                <a:buChar char="•"/>
              </a:pPr>
              <a:r>
                <a:rPr lang="en-US" sz="1400" dirty="0" smtClean="0">
                  <a:solidFill>
                    <a:srgbClr val="292929"/>
                  </a:solidFill>
                </a:rPr>
                <a:t>Develop </a:t>
              </a:r>
              <a:r>
                <a:rPr lang="en-US" sz="1400" dirty="0">
                  <a:solidFill>
                    <a:srgbClr val="292929"/>
                  </a:solidFill>
                </a:rPr>
                <a:t>Implementation Plan with Target Dates and </a:t>
              </a:r>
              <a:r>
                <a:rPr lang="en-US" sz="1400" dirty="0" smtClean="0">
                  <a:solidFill>
                    <a:srgbClr val="292929"/>
                  </a:solidFill>
                </a:rPr>
                <a:t>Assignments</a:t>
              </a:r>
            </a:p>
          </p:txBody>
        </p:sp>
        <p:sp>
          <p:nvSpPr>
            <p:cNvPr id="20490" name="AutoShape 15"/>
            <p:cNvSpPr>
              <a:spLocks noChangeArrowheads="1"/>
            </p:cNvSpPr>
            <p:nvPr/>
          </p:nvSpPr>
          <p:spPr bwMode="auto">
            <a:xfrm>
              <a:off x="4860836" y="1450975"/>
              <a:ext cx="2832100" cy="1358900"/>
            </a:xfrm>
            <a:prstGeom prst="homePlate">
              <a:avLst>
                <a:gd name="adj" fmla="val 69470"/>
              </a:avLst>
            </a:prstGeom>
            <a:ln>
              <a:headEnd/>
              <a:tailEnd/>
            </a:ln>
          </p:spPr>
          <p:style>
            <a:lnRef idx="0">
              <a:schemeClr val="accent1"/>
            </a:lnRef>
            <a:fillRef idx="3">
              <a:schemeClr val="accent1"/>
            </a:fillRef>
            <a:effectRef idx="3">
              <a:schemeClr val="accent1"/>
            </a:effectRef>
            <a:fontRef idx="minor">
              <a:schemeClr val="lt1"/>
            </a:fontRef>
          </p:style>
          <p:txBody>
            <a:bodyPr wrap="none" anchor="ctr"/>
            <a:lstStyle/>
            <a:p>
              <a:endParaRPr lang="en-US" dirty="0"/>
            </a:p>
          </p:txBody>
        </p:sp>
        <p:sp>
          <p:nvSpPr>
            <p:cNvPr id="20491" name="AutoShape 16"/>
            <p:cNvSpPr>
              <a:spLocks noChangeArrowheads="1"/>
            </p:cNvSpPr>
            <p:nvPr/>
          </p:nvSpPr>
          <p:spPr bwMode="auto">
            <a:xfrm>
              <a:off x="3068638" y="1450975"/>
              <a:ext cx="2678112" cy="1358900"/>
            </a:xfrm>
            <a:prstGeom prst="homePlate">
              <a:avLst>
                <a:gd name="adj" fmla="val 65693"/>
              </a:avLst>
            </a:prstGeom>
            <a:ln>
              <a:headEnd/>
              <a:tailEnd/>
            </a:ln>
          </p:spPr>
          <p:style>
            <a:lnRef idx="0">
              <a:schemeClr val="accent1"/>
            </a:lnRef>
            <a:fillRef idx="3">
              <a:schemeClr val="accent1"/>
            </a:fillRef>
            <a:effectRef idx="3">
              <a:schemeClr val="accent1"/>
            </a:effectRef>
            <a:fontRef idx="minor">
              <a:schemeClr val="lt1"/>
            </a:fontRef>
          </p:style>
          <p:txBody>
            <a:bodyPr wrap="none" anchor="ctr"/>
            <a:lstStyle/>
            <a:p>
              <a:endParaRPr lang="en-US" dirty="0"/>
            </a:p>
          </p:txBody>
        </p:sp>
        <p:sp>
          <p:nvSpPr>
            <p:cNvPr id="20492" name="AutoShape 17"/>
            <p:cNvSpPr>
              <a:spLocks noChangeArrowheads="1"/>
            </p:cNvSpPr>
            <p:nvPr/>
          </p:nvSpPr>
          <p:spPr bwMode="auto">
            <a:xfrm>
              <a:off x="1347788" y="1456509"/>
              <a:ext cx="2606675" cy="1358900"/>
            </a:xfrm>
            <a:prstGeom prst="homePlate">
              <a:avLst>
                <a:gd name="adj" fmla="val 63941"/>
              </a:avLst>
            </a:prstGeom>
            <a:ln>
              <a:headEnd/>
              <a:tailEnd/>
            </a:ln>
          </p:spPr>
          <p:style>
            <a:lnRef idx="0">
              <a:schemeClr val="accent1"/>
            </a:lnRef>
            <a:fillRef idx="3">
              <a:schemeClr val="accent1"/>
            </a:fillRef>
            <a:effectRef idx="3">
              <a:schemeClr val="accent1"/>
            </a:effectRef>
            <a:fontRef idx="minor">
              <a:schemeClr val="lt1"/>
            </a:fontRef>
          </p:style>
          <p:txBody>
            <a:bodyPr wrap="none" anchor="ctr"/>
            <a:lstStyle/>
            <a:p>
              <a:endParaRPr lang="en-US" dirty="0"/>
            </a:p>
          </p:txBody>
        </p:sp>
        <p:sp>
          <p:nvSpPr>
            <p:cNvPr id="20493" name="Rectangle 18"/>
            <p:cNvSpPr>
              <a:spLocks noChangeArrowheads="1"/>
            </p:cNvSpPr>
            <p:nvPr/>
          </p:nvSpPr>
          <p:spPr bwMode="auto">
            <a:xfrm>
              <a:off x="1749425" y="1635125"/>
              <a:ext cx="1458913" cy="923966"/>
            </a:xfrm>
            <a:prstGeom prst="rect">
              <a:avLst/>
            </a:prstGeom>
            <a:noFill/>
            <a:ln w="9525">
              <a:noFill/>
              <a:miter lim="800000"/>
              <a:headEnd/>
              <a:tailEnd/>
            </a:ln>
          </p:spPr>
          <p:txBody>
            <a:bodyPr lIns="92069" tIns="46035" rIns="92069" bIns="46035">
              <a:spAutoFit/>
              <a:scene3d>
                <a:camera prst="orthographicFront"/>
                <a:lightRig rig="soft" dir="t">
                  <a:rot lat="0" lon="0" rev="10800000"/>
                </a:lightRig>
              </a:scene3d>
              <a:sp3d>
                <a:bevelT w="27940" h="12700"/>
                <a:contourClr>
                  <a:srgbClr val="DDDDDD"/>
                </a:contourClr>
              </a:sp3d>
            </a:bodyPr>
            <a:lstStyle/>
            <a:p>
              <a:pPr defTabSz="404813" eaLnBrk="0" hangingPunct="0"/>
              <a:r>
                <a:rPr lang="en-US" b="1" spc="150" dirty="0">
                  <a:ln w="11430"/>
                  <a:solidFill>
                    <a:srgbClr val="F8F8F8"/>
                  </a:solidFill>
                  <a:effectLst>
                    <a:outerShdw blurRad="25400" algn="tl" rotWithShape="0">
                      <a:srgbClr val="000000">
                        <a:alpha val="43000"/>
                      </a:srgbClr>
                    </a:outerShdw>
                  </a:effectLst>
                </a:rPr>
                <a:t>PHASE I</a:t>
              </a:r>
            </a:p>
            <a:p>
              <a:pPr defTabSz="404813" eaLnBrk="0" hangingPunct="0"/>
              <a:endParaRPr lang="en-US" sz="800" b="1" spc="150" dirty="0">
                <a:ln w="11430"/>
                <a:solidFill>
                  <a:srgbClr val="F8F8F8"/>
                </a:solidFill>
                <a:effectLst>
                  <a:outerShdw blurRad="25400" algn="tl" rotWithShape="0">
                    <a:srgbClr val="000000">
                      <a:alpha val="43000"/>
                    </a:srgbClr>
                  </a:outerShdw>
                </a:effectLst>
              </a:endParaRPr>
            </a:p>
            <a:p>
              <a:pPr defTabSz="404813" eaLnBrk="0" hangingPunct="0"/>
              <a:r>
                <a:rPr lang="en-US" sz="1400" b="1" spc="150" dirty="0">
                  <a:ln w="11430"/>
                  <a:solidFill>
                    <a:srgbClr val="F8F8F8"/>
                  </a:solidFill>
                  <a:effectLst>
                    <a:outerShdw blurRad="25400" algn="tl" rotWithShape="0">
                      <a:srgbClr val="000000">
                        <a:alpha val="43000"/>
                      </a:srgbClr>
                    </a:outerShdw>
                  </a:effectLst>
                </a:rPr>
                <a:t>Planning Research</a:t>
              </a:r>
            </a:p>
          </p:txBody>
        </p:sp>
        <p:sp>
          <p:nvSpPr>
            <p:cNvPr id="20494" name="Rectangle 19"/>
            <p:cNvSpPr>
              <a:spLocks noChangeArrowheads="1"/>
            </p:cNvSpPr>
            <p:nvPr/>
          </p:nvSpPr>
          <p:spPr bwMode="auto">
            <a:xfrm>
              <a:off x="3562350" y="1608138"/>
              <a:ext cx="1743075" cy="1074776"/>
            </a:xfrm>
            <a:prstGeom prst="rect">
              <a:avLst/>
            </a:prstGeom>
            <a:noFill/>
            <a:ln w="9525">
              <a:noFill/>
              <a:miter lim="800000"/>
              <a:headEnd/>
              <a:tailEnd/>
            </a:ln>
          </p:spPr>
          <p:txBody>
            <a:bodyPr lIns="92069" tIns="46035" rIns="92069" bIns="46035">
              <a:spAutoFit/>
              <a:scene3d>
                <a:camera prst="orthographicFront"/>
                <a:lightRig rig="soft" dir="t">
                  <a:rot lat="0" lon="0" rev="10800000"/>
                </a:lightRig>
              </a:scene3d>
              <a:sp3d>
                <a:bevelT w="27940" h="12700"/>
                <a:contourClr>
                  <a:srgbClr val="DDDDDD"/>
                </a:contourClr>
              </a:sp3d>
            </a:bodyPr>
            <a:lstStyle/>
            <a:p>
              <a:pPr eaLnBrk="0" hangingPunct="0"/>
              <a:r>
                <a:rPr lang="en-US" b="1" spc="150" dirty="0">
                  <a:ln w="11430"/>
                  <a:solidFill>
                    <a:srgbClr val="F8F8F8"/>
                  </a:solidFill>
                  <a:effectLst>
                    <a:outerShdw blurRad="25400" algn="tl" rotWithShape="0">
                      <a:srgbClr val="000000">
                        <a:alpha val="43000"/>
                      </a:srgbClr>
                    </a:outerShdw>
                  </a:effectLst>
                </a:rPr>
                <a:t>PHASE II</a:t>
              </a:r>
            </a:p>
            <a:p>
              <a:pPr eaLnBrk="0" hangingPunct="0"/>
              <a:endParaRPr lang="en-US" sz="800" b="1" spc="150" dirty="0">
                <a:ln w="11430"/>
                <a:solidFill>
                  <a:srgbClr val="F8F8F8"/>
                </a:solidFill>
                <a:effectLst>
                  <a:outerShdw blurRad="25400" algn="tl" rotWithShape="0">
                    <a:srgbClr val="000000">
                      <a:alpha val="43000"/>
                    </a:srgbClr>
                  </a:outerShdw>
                </a:effectLst>
              </a:endParaRPr>
            </a:p>
            <a:p>
              <a:pPr eaLnBrk="0" hangingPunct="0">
                <a:lnSpc>
                  <a:spcPct val="90000"/>
                </a:lnSpc>
              </a:pPr>
              <a:r>
                <a:rPr lang="en-US" sz="1400" b="1" spc="150" dirty="0">
                  <a:ln w="11430"/>
                  <a:solidFill>
                    <a:srgbClr val="F8F8F8"/>
                  </a:solidFill>
                  <a:effectLst>
                    <a:outerShdw blurRad="25400" algn="tl" rotWithShape="0">
                      <a:srgbClr val="000000">
                        <a:alpha val="43000"/>
                      </a:srgbClr>
                    </a:outerShdw>
                  </a:effectLst>
                </a:rPr>
                <a:t>Define </a:t>
              </a:r>
            </a:p>
            <a:p>
              <a:pPr eaLnBrk="0" hangingPunct="0">
                <a:lnSpc>
                  <a:spcPct val="90000"/>
                </a:lnSpc>
              </a:pPr>
              <a:r>
                <a:rPr lang="en-US" sz="1400" b="1" spc="150" dirty="0">
                  <a:ln w="11430"/>
                  <a:solidFill>
                    <a:srgbClr val="F8F8F8"/>
                  </a:solidFill>
                  <a:effectLst>
                    <a:outerShdw blurRad="25400" algn="tl" rotWithShape="0">
                      <a:srgbClr val="000000">
                        <a:alpha val="43000"/>
                      </a:srgbClr>
                    </a:outerShdw>
                  </a:effectLst>
                </a:rPr>
                <a:t>Strategic Direction</a:t>
              </a:r>
            </a:p>
          </p:txBody>
        </p:sp>
        <p:sp>
          <p:nvSpPr>
            <p:cNvPr id="20495" name="Rectangle 20"/>
            <p:cNvSpPr>
              <a:spLocks noChangeArrowheads="1"/>
            </p:cNvSpPr>
            <p:nvPr/>
          </p:nvSpPr>
          <p:spPr bwMode="auto">
            <a:xfrm>
              <a:off x="5680075" y="1597025"/>
              <a:ext cx="1400175" cy="1324075"/>
            </a:xfrm>
            <a:prstGeom prst="rect">
              <a:avLst/>
            </a:prstGeom>
            <a:noFill/>
            <a:ln w="9525">
              <a:noFill/>
              <a:miter lim="800000"/>
              <a:headEnd/>
              <a:tailEnd/>
            </a:ln>
          </p:spPr>
          <p:txBody>
            <a:bodyPr lIns="92069" tIns="46035" rIns="92069" bIns="46035">
              <a:spAutoFit/>
              <a:scene3d>
                <a:camera prst="orthographicFront"/>
                <a:lightRig rig="soft" dir="t">
                  <a:rot lat="0" lon="0" rev="10800000"/>
                </a:lightRig>
              </a:scene3d>
              <a:sp3d>
                <a:bevelT w="27940" h="12700"/>
                <a:contourClr>
                  <a:srgbClr val="DDDDDD"/>
                </a:contourClr>
              </a:sp3d>
            </a:bodyPr>
            <a:lstStyle/>
            <a:p>
              <a:pPr defTabSz="346075" eaLnBrk="0" hangingPunct="0"/>
              <a:r>
                <a:rPr lang="en-US" b="1" spc="150" dirty="0">
                  <a:ln w="11430"/>
                  <a:solidFill>
                    <a:srgbClr val="F8F8F8"/>
                  </a:solidFill>
                  <a:effectLst>
                    <a:outerShdw blurRad="25400" algn="tl" rotWithShape="0">
                      <a:srgbClr val="000000">
                        <a:alpha val="43000"/>
                      </a:srgbClr>
                    </a:outerShdw>
                  </a:effectLst>
                </a:rPr>
                <a:t>PHASE III</a:t>
              </a:r>
            </a:p>
            <a:p>
              <a:pPr defTabSz="346075" eaLnBrk="0" hangingPunct="0"/>
              <a:endParaRPr lang="en-US" sz="600" b="1" spc="150" dirty="0">
                <a:ln w="11430"/>
                <a:solidFill>
                  <a:srgbClr val="F8F8F8"/>
                </a:solidFill>
                <a:effectLst>
                  <a:outerShdw blurRad="25400" algn="tl" rotWithShape="0">
                    <a:srgbClr val="000000">
                      <a:alpha val="43000"/>
                    </a:srgbClr>
                  </a:outerShdw>
                </a:effectLst>
              </a:endParaRPr>
            </a:p>
            <a:p>
              <a:pPr defTabSz="346075" eaLnBrk="0" hangingPunct="0"/>
              <a:r>
                <a:rPr lang="en-US" sz="1400" b="1" spc="150" dirty="0">
                  <a:ln w="11430"/>
                  <a:solidFill>
                    <a:srgbClr val="F8F8F8"/>
                  </a:solidFill>
                  <a:effectLst>
                    <a:outerShdw blurRad="25400" algn="tl" rotWithShape="0">
                      <a:srgbClr val="000000">
                        <a:alpha val="43000"/>
                      </a:srgbClr>
                    </a:outerShdw>
                  </a:effectLst>
                </a:rPr>
                <a:t>Finalize the Plan</a:t>
              </a:r>
            </a:p>
            <a:p>
              <a:pPr defTabSz="346075" eaLnBrk="0" hangingPunct="0"/>
              <a:r>
                <a:rPr lang="en-US" sz="1400" b="1" spc="150" dirty="0">
                  <a:ln w="11430"/>
                  <a:solidFill>
                    <a:srgbClr val="F8F8F8"/>
                  </a:solidFill>
                  <a:effectLst>
                    <a:outerShdw blurRad="25400" algn="tl" rotWithShape="0">
                      <a:srgbClr val="000000">
                        <a:alpha val="43000"/>
                      </a:srgbClr>
                    </a:outerShdw>
                  </a:effectLst>
                </a:rPr>
                <a:t> </a:t>
              </a:r>
            </a:p>
            <a:p>
              <a:pPr defTabSz="346075" eaLnBrk="0" hangingPunct="0"/>
              <a:r>
                <a:rPr lang="en-US" sz="1400" b="1" spc="150" dirty="0">
                  <a:ln w="11430"/>
                  <a:solidFill>
                    <a:srgbClr val="F8F8F8"/>
                  </a:solidFill>
                  <a:effectLst>
                    <a:outerShdw blurRad="25400" algn="tl" rotWithShape="0">
                      <a:srgbClr val="000000">
                        <a:alpha val="43000"/>
                      </a:srgbClr>
                    </a:outerShdw>
                  </a:effectLst>
                </a:rPr>
                <a:t> </a:t>
              </a:r>
            </a:p>
          </p:txBody>
        </p:sp>
        <p:sp>
          <p:nvSpPr>
            <p:cNvPr id="16" name="Down Arrow 15"/>
            <p:cNvSpPr/>
            <p:nvPr/>
          </p:nvSpPr>
          <p:spPr>
            <a:xfrm>
              <a:off x="2081351" y="2821577"/>
              <a:ext cx="513805" cy="452846"/>
            </a:xfrm>
            <a:prstGeom prst="down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dirty="0"/>
            </a:p>
          </p:txBody>
        </p:sp>
        <p:sp>
          <p:nvSpPr>
            <p:cNvPr id="17" name="Down Arrow 16"/>
            <p:cNvSpPr/>
            <p:nvPr/>
          </p:nvSpPr>
          <p:spPr>
            <a:xfrm>
              <a:off x="3870962" y="2799805"/>
              <a:ext cx="513805" cy="452846"/>
            </a:xfrm>
            <a:prstGeom prst="down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dirty="0"/>
            </a:p>
          </p:txBody>
        </p:sp>
      </p:grpSp>
      <p:sp>
        <p:nvSpPr>
          <p:cNvPr id="18" name="Down Arrow 17"/>
          <p:cNvSpPr/>
          <p:nvPr/>
        </p:nvSpPr>
        <p:spPr>
          <a:xfrm>
            <a:off x="6048474" y="3500090"/>
            <a:ext cx="513805" cy="452846"/>
          </a:xfrm>
          <a:prstGeom prst="down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dirty="0"/>
          </a:p>
        </p:txBody>
      </p:sp>
      <p:sp>
        <p:nvSpPr>
          <p:cNvPr id="19" name="Text Box 15"/>
          <p:cNvSpPr txBox="1">
            <a:spLocks noChangeArrowheads="1"/>
          </p:cNvSpPr>
          <p:nvPr/>
        </p:nvSpPr>
        <p:spPr bwMode="auto">
          <a:xfrm>
            <a:off x="162017" y="980541"/>
            <a:ext cx="8515350" cy="800213"/>
          </a:xfrm>
          <a:prstGeom prst="rect">
            <a:avLst/>
          </a:prstGeom>
          <a:solidFill>
            <a:schemeClr val="bg2"/>
          </a:solidFill>
          <a:ln w="9525">
            <a:solidFill>
              <a:schemeClr val="tx1"/>
            </a:solidFill>
            <a:miter lim="800000"/>
            <a:headEnd/>
            <a:tailEnd/>
          </a:ln>
          <a:effectLst>
            <a:outerShdw dist="53882" dir="2700000" algn="ctr" rotWithShape="0">
              <a:schemeClr val="tx1"/>
            </a:outerShdw>
          </a:effectLst>
        </p:spPr>
        <p:txBody>
          <a:bodyPr lIns="91434" tIns="45717" rIns="91434" bIns="45717">
            <a:spAutoFit/>
          </a:bodyPr>
          <a:lstStyle/>
          <a:p>
            <a:pPr algn="just" eaLnBrk="0" hangingPunct="0">
              <a:spcBef>
                <a:spcPct val="50000"/>
              </a:spcBef>
            </a:pPr>
            <a:r>
              <a:rPr lang="en-US" b="1" dirty="0">
                <a:solidFill>
                  <a:srgbClr val="000000"/>
                </a:solidFill>
                <a:ea typeface="ＭＳ Ｐゴシック" pitchFamily="1" charset="-128"/>
              </a:rPr>
              <a:t>T</a:t>
            </a:r>
            <a:r>
              <a:rPr lang="en-US" sz="1400" b="1" dirty="0">
                <a:solidFill>
                  <a:srgbClr val="000000"/>
                </a:solidFill>
                <a:ea typeface="ＭＳ Ｐゴシック" pitchFamily="1" charset="-128"/>
              </a:rPr>
              <a:t>he strategic planning process utilized a three-phased approach with specific tasks assigned to each phase.  The conclusions drawn from each phase established the foundation of planning for each of the subsequent phases. </a:t>
            </a:r>
            <a:r>
              <a:rPr lang="en-US" sz="1400" b="1" dirty="0" smtClean="0">
                <a:solidFill>
                  <a:srgbClr val="000000"/>
                </a:solidFill>
                <a:ea typeface="ＭＳ Ｐゴシック" pitchFamily="1" charset="-128"/>
              </a:rPr>
              <a:t> </a:t>
            </a:r>
            <a:endParaRPr lang="en-US" sz="1400" b="1" dirty="0">
              <a:solidFill>
                <a:srgbClr val="FF0000"/>
              </a:solidFill>
              <a:ea typeface="ＭＳ Ｐゴシック" pitchFamily="1" charset="-128"/>
            </a:endParaRPr>
          </a:p>
        </p:txBody>
      </p:sp>
    </p:spTree>
    <p:extLst>
      <p:ext uri="{BB962C8B-B14F-4D97-AF65-F5344CB8AC3E}">
        <p14:creationId xmlns:p14="http://schemas.microsoft.com/office/powerpoint/2010/main" val="4194156944"/>
      </p:ext>
    </p:extLst>
  </p:cSld>
  <p:clrMapOvr>
    <a:masterClrMapping/>
  </p:clrMapOvr>
  <p:transition spd="slow"/>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5" name="AutoShape 6"/>
          <p:cNvSpPr>
            <a:spLocks noChangeArrowheads="1"/>
          </p:cNvSpPr>
          <p:nvPr/>
        </p:nvSpPr>
        <p:spPr bwMode="auto">
          <a:xfrm>
            <a:off x="95250" y="1180981"/>
            <a:ext cx="1673225" cy="504825"/>
          </a:xfrm>
          <a:prstGeom prst="homePlate">
            <a:avLst>
              <a:gd name="adj" fmla="val 98636"/>
            </a:avLst>
          </a:prstGeom>
          <a:solidFill>
            <a:schemeClr val="tx1"/>
          </a:solidFill>
          <a:ln w="9525">
            <a:solidFill>
              <a:schemeClr val="tx1"/>
            </a:solidFill>
            <a:miter lim="800000"/>
            <a:headEnd/>
            <a:tailEnd/>
          </a:ln>
        </p:spPr>
        <p:txBody>
          <a:bodyPr wrap="none" anchor="ctr"/>
          <a:lstStyle/>
          <a:p>
            <a:r>
              <a:rPr lang="en-US" sz="1600" b="1" i="1" dirty="0">
                <a:solidFill>
                  <a:schemeClr val="bg1"/>
                </a:solidFill>
              </a:rPr>
              <a:t>Strategy </a:t>
            </a:r>
            <a:r>
              <a:rPr lang="en-US" sz="1600" b="1" i="1" dirty="0" smtClean="0">
                <a:solidFill>
                  <a:schemeClr val="bg1"/>
                </a:solidFill>
              </a:rPr>
              <a:t>4.2</a:t>
            </a:r>
            <a:endParaRPr lang="en-US" sz="1600" b="1" i="1" dirty="0">
              <a:solidFill>
                <a:schemeClr val="bg1"/>
              </a:solidFill>
            </a:endParaRPr>
          </a:p>
        </p:txBody>
      </p:sp>
      <p:sp>
        <p:nvSpPr>
          <p:cNvPr id="8" name="Text Box 8"/>
          <p:cNvSpPr txBox="1">
            <a:spLocks noChangeArrowheads="1"/>
          </p:cNvSpPr>
          <p:nvPr/>
        </p:nvSpPr>
        <p:spPr bwMode="auto">
          <a:xfrm>
            <a:off x="1822624" y="1264116"/>
            <a:ext cx="7158038" cy="338554"/>
          </a:xfrm>
          <a:prstGeom prst="rect">
            <a:avLst/>
          </a:prstGeom>
          <a:solidFill>
            <a:schemeClr val="bg2"/>
          </a:solidFill>
          <a:ln w="9525">
            <a:solidFill>
              <a:schemeClr val="tx1"/>
            </a:solidFill>
            <a:miter lim="800000"/>
            <a:headEnd/>
            <a:tailEnd/>
          </a:ln>
          <a:effectLst>
            <a:outerShdw blurRad="50800" dist="38100" dir="5400000" algn="t" rotWithShape="0">
              <a:prstClr val="black">
                <a:alpha val="40000"/>
              </a:prstClr>
            </a:outerShdw>
          </a:effectLst>
        </p:spPr>
        <p:txBody>
          <a:bodyPr>
            <a:spAutoFit/>
          </a:bodyPr>
          <a:lstStyle/>
          <a:p>
            <a:pPr algn="l"/>
            <a:r>
              <a:rPr lang="en-US" sz="1600" b="1" dirty="0"/>
              <a:t>Recruit, retain and develop staff of the highest caliber</a:t>
            </a:r>
            <a:r>
              <a:rPr lang="en-US" sz="1600" b="1" dirty="0" smtClean="0"/>
              <a:t>. </a:t>
            </a:r>
            <a:endParaRPr lang="en-US" sz="1600" b="1" i="1" dirty="0"/>
          </a:p>
        </p:txBody>
      </p:sp>
      <p:sp>
        <p:nvSpPr>
          <p:cNvPr id="13" name="Text Box 11"/>
          <p:cNvSpPr txBox="1">
            <a:spLocks noChangeArrowheads="1"/>
          </p:cNvSpPr>
          <p:nvPr/>
        </p:nvSpPr>
        <p:spPr bwMode="auto">
          <a:xfrm>
            <a:off x="130636" y="633447"/>
            <a:ext cx="8865446" cy="338548"/>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square" lIns="91434" tIns="45717" rIns="91434" bIns="45717">
            <a:spAutoFit/>
          </a:bodyPr>
          <a:lstStyle/>
          <a:p>
            <a:pPr algn="l">
              <a:spcBef>
                <a:spcPct val="50000"/>
              </a:spcBef>
            </a:pPr>
            <a:r>
              <a:rPr lang="en-US" sz="1600" b="1" u="sng" dirty="0" smtClean="0">
                <a:solidFill>
                  <a:schemeClr val="bg1"/>
                </a:solidFill>
                <a:effectLst>
                  <a:outerShdw blurRad="38100" dist="38100" dir="2700000" algn="tl">
                    <a:srgbClr val="000000">
                      <a:alpha val="43137"/>
                    </a:srgbClr>
                  </a:outerShdw>
                </a:effectLst>
                <a:latin typeface="Arial" pitchFamily="34" charset="0"/>
                <a:cs typeface="Arial" pitchFamily="34" charset="0"/>
              </a:rPr>
              <a:t>Goal 4</a:t>
            </a:r>
            <a:r>
              <a:rPr lang="en-US" sz="16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  Attract </a:t>
            </a:r>
            <a:r>
              <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rPr>
              <a:t>and retain talented faculty and staff to support all mission areas</a:t>
            </a:r>
            <a:r>
              <a:rPr lang="en-US" sz="16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 </a:t>
            </a:r>
            <a:endPar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endParaRPr>
          </a:p>
        </p:txBody>
      </p:sp>
      <p:sp>
        <p:nvSpPr>
          <p:cNvPr id="7" name="TextBox 6"/>
          <p:cNvSpPr txBox="1">
            <a:spLocks noChangeArrowheads="1"/>
          </p:cNvSpPr>
          <p:nvPr/>
        </p:nvSpPr>
        <p:spPr bwMode="auto">
          <a:xfrm>
            <a:off x="288871" y="1846660"/>
            <a:ext cx="8707211" cy="4532010"/>
          </a:xfrm>
          <a:prstGeom prst="rect">
            <a:avLst/>
          </a:prstGeom>
          <a:noFill/>
          <a:ln w="9525">
            <a:noFill/>
            <a:miter lim="800000"/>
            <a:headEnd/>
            <a:tailEnd/>
          </a:ln>
        </p:spPr>
        <p:txBody>
          <a:bodyPr wrap="square">
            <a:spAutoFit/>
          </a:bodyPr>
          <a:lstStyle/>
          <a:p>
            <a:pPr marL="342900" indent="-342900" algn="l">
              <a:spcBef>
                <a:spcPts val="600"/>
              </a:spcBef>
              <a:spcAft>
                <a:spcPts val="600"/>
              </a:spcAft>
            </a:pPr>
            <a:r>
              <a:rPr lang="en-US" sz="1400" b="1" u="sng" dirty="0" smtClean="0"/>
              <a:t>Preliminary Tactics</a:t>
            </a:r>
            <a:r>
              <a:rPr lang="en-US" sz="1400" dirty="0" smtClean="0"/>
              <a:t>:</a:t>
            </a:r>
          </a:p>
          <a:p>
            <a:pPr marL="342900" lvl="1" indent="-342900" algn="l">
              <a:spcBef>
                <a:spcPts val="600"/>
              </a:spcBef>
              <a:spcAft>
                <a:spcPts val="600"/>
              </a:spcAft>
              <a:buFont typeface="+mj-lt"/>
              <a:buAutoNum type="alphaLcPeriod"/>
            </a:pPr>
            <a:r>
              <a:rPr lang="en-US" sz="1400" b="1" dirty="0" smtClean="0"/>
              <a:t>Increase </a:t>
            </a:r>
            <a:r>
              <a:rPr lang="en-US" sz="1400" b="1" dirty="0"/>
              <a:t>recognition of departmental </a:t>
            </a:r>
            <a:r>
              <a:rPr lang="en-US" sz="1400" b="1" dirty="0" smtClean="0"/>
              <a:t>brand among prospective employees.</a:t>
            </a:r>
            <a:endParaRPr lang="en-US" sz="1400" b="1" dirty="0"/>
          </a:p>
          <a:p>
            <a:pPr marL="857250" lvl="2" indent="-400050" algn="l">
              <a:lnSpc>
                <a:spcPct val="115000"/>
              </a:lnSpc>
              <a:spcBef>
                <a:spcPts val="600"/>
              </a:spcBef>
              <a:spcAft>
                <a:spcPts val="600"/>
              </a:spcAft>
              <a:buFont typeface="+mj-lt"/>
              <a:buAutoNum type="romanLcPeriod"/>
            </a:pPr>
            <a:r>
              <a:rPr lang="en-US" sz="1400" dirty="0"/>
              <a:t>Develop and communicate a “department story” about “what we do” (i.e. Fed Ex &amp; Nike</a:t>
            </a:r>
            <a:r>
              <a:rPr lang="en-US" sz="1400" dirty="0" smtClean="0"/>
              <a:t>).</a:t>
            </a:r>
          </a:p>
          <a:p>
            <a:pPr marL="857250" lvl="2" indent="-400050" algn="l">
              <a:lnSpc>
                <a:spcPct val="115000"/>
              </a:lnSpc>
              <a:spcBef>
                <a:spcPts val="600"/>
              </a:spcBef>
              <a:spcAft>
                <a:spcPts val="600"/>
              </a:spcAft>
              <a:buFont typeface="+mj-lt"/>
              <a:buAutoNum type="romanLcPeriod"/>
            </a:pPr>
            <a:r>
              <a:rPr lang="en-US" sz="1400" dirty="0"/>
              <a:t>Engage staff in promoting the “departmental </a:t>
            </a:r>
            <a:r>
              <a:rPr lang="en-US" sz="1400" dirty="0" smtClean="0"/>
              <a:t>story.”</a:t>
            </a:r>
            <a:endParaRPr lang="en-US" sz="1400" dirty="0"/>
          </a:p>
          <a:p>
            <a:pPr marL="342900" lvl="1" indent="-342900" algn="l">
              <a:spcBef>
                <a:spcPts val="600"/>
              </a:spcBef>
              <a:spcAft>
                <a:spcPts val="600"/>
              </a:spcAft>
              <a:buFont typeface="+mj-lt"/>
              <a:buAutoNum type="alphaLcPeriod"/>
            </a:pPr>
            <a:r>
              <a:rPr lang="en-US" sz="1400" b="1" dirty="0"/>
              <a:t>Construct a more functional and efficient departmental </a:t>
            </a:r>
            <a:r>
              <a:rPr lang="en-US" sz="1400" b="1" dirty="0" smtClean="0"/>
              <a:t>infrastructure.</a:t>
            </a:r>
          </a:p>
          <a:p>
            <a:pPr marL="342900" lvl="1" indent="-342900" algn="l">
              <a:spcBef>
                <a:spcPts val="600"/>
              </a:spcBef>
              <a:spcAft>
                <a:spcPts val="600"/>
              </a:spcAft>
              <a:buFont typeface="+mj-lt"/>
              <a:buAutoNum type="alphaLcPeriod"/>
            </a:pPr>
            <a:r>
              <a:rPr lang="en-US" sz="1400" b="1" dirty="0" smtClean="0"/>
              <a:t>Align </a:t>
            </a:r>
            <a:r>
              <a:rPr lang="en-US" sz="1400" b="1" dirty="0"/>
              <a:t>staff and faculty recruitment plans.</a:t>
            </a:r>
          </a:p>
          <a:p>
            <a:pPr marL="857250" lvl="2" indent="-400050" algn="l">
              <a:lnSpc>
                <a:spcPct val="115000"/>
              </a:lnSpc>
              <a:spcBef>
                <a:spcPts val="600"/>
              </a:spcBef>
              <a:spcAft>
                <a:spcPts val="600"/>
              </a:spcAft>
              <a:buFont typeface="+mj-lt"/>
              <a:buAutoNum type="romanLcPeriod"/>
            </a:pPr>
            <a:r>
              <a:rPr lang="en-US" sz="1400" dirty="0"/>
              <a:t>Focus efforts where </a:t>
            </a:r>
            <a:r>
              <a:rPr lang="en-US" sz="1400" dirty="0" smtClean="0"/>
              <a:t>retention </a:t>
            </a:r>
            <a:r>
              <a:rPr lang="en-US" sz="1400" dirty="0"/>
              <a:t>has </a:t>
            </a:r>
            <a:r>
              <a:rPr lang="en-US" sz="1400" dirty="0" smtClean="0"/>
              <a:t>historically been </a:t>
            </a:r>
            <a:r>
              <a:rPr lang="en-US" sz="1400" dirty="0"/>
              <a:t>a problem.</a:t>
            </a:r>
          </a:p>
          <a:p>
            <a:pPr marL="342900" lvl="1" indent="-342900" algn="l">
              <a:spcBef>
                <a:spcPts val="600"/>
              </a:spcBef>
              <a:spcAft>
                <a:spcPts val="600"/>
              </a:spcAft>
              <a:buFont typeface="+mj-lt"/>
              <a:buAutoNum type="alphaLcPeriod"/>
            </a:pPr>
            <a:r>
              <a:rPr lang="en-US" sz="1400" b="1" dirty="0" smtClean="0"/>
              <a:t>Evaluate compensation and benefit options; consider:</a:t>
            </a:r>
            <a:endParaRPr lang="en-US" sz="1400" b="1" dirty="0"/>
          </a:p>
          <a:p>
            <a:pPr marL="857250" lvl="2" indent="-400050" algn="l">
              <a:lnSpc>
                <a:spcPct val="115000"/>
              </a:lnSpc>
              <a:spcBef>
                <a:spcPts val="600"/>
              </a:spcBef>
              <a:spcAft>
                <a:spcPts val="600"/>
              </a:spcAft>
              <a:buFont typeface="+mj-lt"/>
              <a:buAutoNum type="romanLcPeriod"/>
            </a:pPr>
            <a:r>
              <a:rPr lang="en-US" sz="1400" dirty="0"/>
              <a:t>Tuition </a:t>
            </a:r>
            <a:r>
              <a:rPr lang="en-US" sz="1400" dirty="0" smtClean="0"/>
              <a:t>reimbursement; and </a:t>
            </a:r>
            <a:endParaRPr lang="en-US" sz="1400" dirty="0"/>
          </a:p>
          <a:p>
            <a:pPr marL="857250" lvl="2" indent="-400050" algn="l">
              <a:lnSpc>
                <a:spcPct val="115000"/>
              </a:lnSpc>
              <a:spcBef>
                <a:spcPts val="600"/>
              </a:spcBef>
              <a:spcAft>
                <a:spcPts val="600"/>
              </a:spcAft>
              <a:buFont typeface="+mj-lt"/>
              <a:buAutoNum type="romanLcPeriod"/>
            </a:pPr>
            <a:r>
              <a:rPr lang="en-US" sz="1400" dirty="0"/>
              <a:t>Loan forgiveness opportunities.</a:t>
            </a:r>
          </a:p>
          <a:p>
            <a:pPr marL="342900" lvl="1" indent="-342900" algn="l">
              <a:spcBef>
                <a:spcPts val="600"/>
              </a:spcBef>
              <a:spcAft>
                <a:spcPts val="600"/>
              </a:spcAft>
              <a:buFont typeface="+mj-lt"/>
              <a:buAutoNum type="alphaLcPeriod"/>
            </a:pPr>
            <a:r>
              <a:rPr lang="en-US" sz="1400" b="1" dirty="0"/>
              <a:t>Create opportunities for advancement. </a:t>
            </a:r>
            <a:endParaRPr lang="en-US" sz="1400" b="1" dirty="0" smtClean="0"/>
          </a:p>
          <a:p>
            <a:pPr marL="857250" lvl="2" indent="-400050" algn="l">
              <a:lnSpc>
                <a:spcPct val="115000"/>
              </a:lnSpc>
              <a:spcBef>
                <a:spcPts val="600"/>
              </a:spcBef>
              <a:spcAft>
                <a:spcPts val="600"/>
              </a:spcAft>
              <a:buFont typeface="+mj-lt"/>
              <a:buAutoNum type="romanLcPeriod"/>
            </a:pPr>
            <a:r>
              <a:rPr lang="en-US" sz="1400" dirty="0"/>
              <a:t>Provide regular in-service </a:t>
            </a:r>
            <a:r>
              <a:rPr lang="en-US" sz="1400" dirty="0" smtClean="0"/>
              <a:t>training.</a:t>
            </a:r>
            <a:endParaRPr lang="en-US" sz="1400" dirty="0"/>
          </a:p>
        </p:txBody>
      </p:sp>
    </p:spTree>
    <p:extLst>
      <p:ext uri="{BB962C8B-B14F-4D97-AF65-F5344CB8AC3E}">
        <p14:creationId xmlns:p14="http://schemas.microsoft.com/office/powerpoint/2010/main" val="3020987096"/>
      </p:ext>
    </p:extLst>
  </p:cSld>
  <p:clrMapOvr>
    <a:masterClrMapping/>
  </p:clrMapOvr>
  <p:transition spd="slow"/>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5" name="AutoShape 6"/>
          <p:cNvSpPr>
            <a:spLocks noChangeArrowheads="1"/>
          </p:cNvSpPr>
          <p:nvPr/>
        </p:nvSpPr>
        <p:spPr bwMode="auto">
          <a:xfrm>
            <a:off x="95250" y="1180981"/>
            <a:ext cx="1673225" cy="504825"/>
          </a:xfrm>
          <a:prstGeom prst="homePlate">
            <a:avLst>
              <a:gd name="adj" fmla="val 98636"/>
            </a:avLst>
          </a:prstGeom>
          <a:solidFill>
            <a:schemeClr val="tx1"/>
          </a:solidFill>
          <a:ln w="9525">
            <a:solidFill>
              <a:schemeClr val="tx1"/>
            </a:solidFill>
            <a:miter lim="800000"/>
            <a:headEnd/>
            <a:tailEnd/>
          </a:ln>
        </p:spPr>
        <p:txBody>
          <a:bodyPr wrap="none" anchor="ctr"/>
          <a:lstStyle/>
          <a:p>
            <a:r>
              <a:rPr lang="en-US" sz="1600" b="1" i="1" dirty="0">
                <a:solidFill>
                  <a:schemeClr val="bg1"/>
                </a:solidFill>
              </a:rPr>
              <a:t>Strategy </a:t>
            </a:r>
            <a:r>
              <a:rPr lang="en-US" sz="1600" b="1" i="1" dirty="0" smtClean="0">
                <a:solidFill>
                  <a:schemeClr val="bg1"/>
                </a:solidFill>
              </a:rPr>
              <a:t>4.2</a:t>
            </a:r>
            <a:endParaRPr lang="en-US" sz="1600" b="1" i="1" dirty="0">
              <a:solidFill>
                <a:schemeClr val="bg1"/>
              </a:solidFill>
            </a:endParaRPr>
          </a:p>
        </p:txBody>
      </p:sp>
      <p:sp>
        <p:nvSpPr>
          <p:cNvPr id="13" name="Text Box 11"/>
          <p:cNvSpPr txBox="1">
            <a:spLocks noChangeArrowheads="1"/>
          </p:cNvSpPr>
          <p:nvPr/>
        </p:nvSpPr>
        <p:spPr bwMode="auto">
          <a:xfrm>
            <a:off x="130636" y="633447"/>
            <a:ext cx="8865446" cy="338548"/>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square" lIns="91434" tIns="45717" rIns="91434" bIns="45717">
            <a:spAutoFit/>
          </a:bodyPr>
          <a:lstStyle/>
          <a:p>
            <a:pPr algn="l">
              <a:spcBef>
                <a:spcPct val="50000"/>
              </a:spcBef>
            </a:pPr>
            <a:r>
              <a:rPr lang="en-US" sz="1600" b="1" u="sng" dirty="0" smtClean="0">
                <a:solidFill>
                  <a:schemeClr val="bg1"/>
                </a:solidFill>
                <a:effectLst>
                  <a:outerShdw blurRad="38100" dist="38100" dir="2700000" algn="tl">
                    <a:srgbClr val="000000">
                      <a:alpha val="43137"/>
                    </a:srgbClr>
                  </a:outerShdw>
                </a:effectLst>
                <a:latin typeface="Arial" pitchFamily="34" charset="0"/>
                <a:cs typeface="Arial" pitchFamily="34" charset="0"/>
              </a:rPr>
              <a:t>Goal 4</a:t>
            </a:r>
            <a:r>
              <a:rPr lang="en-US" sz="16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  Attract </a:t>
            </a:r>
            <a:r>
              <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rPr>
              <a:t>and retain talented faculty and staff to support all mission areas</a:t>
            </a:r>
            <a:r>
              <a:rPr lang="en-US" sz="16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 </a:t>
            </a:r>
            <a:endPar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endParaRPr>
          </a:p>
        </p:txBody>
      </p:sp>
      <p:sp>
        <p:nvSpPr>
          <p:cNvPr id="7" name="TextBox 6"/>
          <p:cNvSpPr txBox="1">
            <a:spLocks noChangeArrowheads="1"/>
          </p:cNvSpPr>
          <p:nvPr/>
        </p:nvSpPr>
        <p:spPr bwMode="auto">
          <a:xfrm>
            <a:off x="288871" y="1846660"/>
            <a:ext cx="8707211" cy="4097019"/>
          </a:xfrm>
          <a:prstGeom prst="rect">
            <a:avLst/>
          </a:prstGeom>
          <a:noFill/>
          <a:ln w="9525">
            <a:noFill/>
            <a:miter lim="800000"/>
            <a:headEnd/>
            <a:tailEnd/>
          </a:ln>
        </p:spPr>
        <p:txBody>
          <a:bodyPr wrap="square">
            <a:spAutoFit/>
          </a:bodyPr>
          <a:lstStyle/>
          <a:p>
            <a:pPr marL="342900" indent="-342900" algn="l">
              <a:spcAft>
                <a:spcPts val="0"/>
              </a:spcAft>
            </a:pPr>
            <a:r>
              <a:rPr lang="en-US" sz="1400" b="1" u="sng" dirty="0" smtClean="0"/>
              <a:t>Preliminary Tactics</a:t>
            </a:r>
            <a:r>
              <a:rPr lang="en-US" sz="1400" dirty="0" smtClean="0"/>
              <a:t>:</a:t>
            </a:r>
          </a:p>
          <a:p>
            <a:pPr marL="342900" lvl="1" indent="-342900" algn="l">
              <a:spcBef>
                <a:spcPts val="600"/>
              </a:spcBef>
              <a:spcAft>
                <a:spcPts val="600"/>
              </a:spcAft>
              <a:buFont typeface="+mj-lt"/>
              <a:buAutoNum type="alphaLcPeriod" startAt="6"/>
            </a:pPr>
            <a:r>
              <a:rPr lang="en-US" sz="1400" b="1" dirty="0" smtClean="0"/>
              <a:t>Provide opportunities for staff to participate in departmental/clinic decision-making such as:</a:t>
            </a:r>
          </a:p>
          <a:p>
            <a:pPr marL="857250" lvl="2" indent="-400050" algn="l">
              <a:lnSpc>
                <a:spcPct val="115000"/>
              </a:lnSpc>
              <a:spcBef>
                <a:spcPts val="400"/>
              </a:spcBef>
              <a:spcAft>
                <a:spcPts val="400"/>
              </a:spcAft>
              <a:buFont typeface="+mj-lt"/>
              <a:buAutoNum type="romanLcPeriod"/>
            </a:pPr>
            <a:r>
              <a:rPr lang="en-US" sz="1400" dirty="0" smtClean="0"/>
              <a:t>Implementing </a:t>
            </a:r>
            <a:r>
              <a:rPr lang="en-US" sz="1400" dirty="0"/>
              <a:t>quality improvement </a:t>
            </a:r>
            <a:r>
              <a:rPr lang="en-US" sz="1400" dirty="0" smtClean="0"/>
              <a:t>initiatives;</a:t>
            </a:r>
            <a:endParaRPr lang="en-US" sz="1400" dirty="0"/>
          </a:p>
          <a:p>
            <a:pPr marL="857250" lvl="2" indent="-400050" algn="l">
              <a:lnSpc>
                <a:spcPct val="115000"/>
              </a:lnSpc>
              <a:spcBef>
                <a:spcPts val="400"/>
              </a:spcBef>
              <a:spcAft>
                <a:spcPts val="400"/>
              </a:spcAft>
              <a:buFont typeface="+mj-lt"/>
              <a:buAutoNum type="romanLcPeriod"/>
            </a:pPr>
            <a:r>
              <a:rPr lang="en-US" sz="1400" dirty="0"/>
              <a:t>Creating customer service standards and practices; and</a:t>
            </a:r>
          </a:p>
          <a:p>
            <a:pPr marL="857250" lvl="2" indent="-400050" algn="l">
              <a:lnSpc>
                <a:spcPct val="115000"/>
              </a:lnSpc>
              <a:spcBef>
                <a:spcPts val="400"/>
              </a:spcBef>
              <a:spcAft>
                <a:spcPts val="400"/>
              </a:spcAft>
              <a:buFont typeface="+mj-lt"/>
              <a:buAutoNum type="romanLcPeriod"/>
            </a:pPr>
            <a:r>
              <a:rPr lang="en-US" sz="1400" dirty="0"/>
              <a:t>Establishing accountability measures.</a:t>
            </a:r>
          </a:p>
          <a:p>
            <a:pPr marL="342900" lvl="1" indent="-342900" algn="l">
              <a:lnSpc>
                <a:spcPct val="115000"/>
              </a:lnSpc>
              <a:spcBef>
                <a:spcPts val="600"/>
              </a:spcBef>
              <a:spcAft>
                <a:spcPts val="600"/>
              </a:spcAft>
              <a:buFont typeface="+mj-lt"/>
              <a:buAutoNum type="alphaLcPeriod" startAt="6"/>
            </a:pPr>
            <a:r>
              <a:rPr lang="en-US" sz="1400" b="1" dirty="0"/>
              <a:t>Create a team </a:t>
            </a:r>
            <a:r>
              <a:rPr lang="en-US" sz="1400" b="1" dirty="0" smtClean="0"/>
              <a:t>identity</a:t>
            </a:r>
            <a:r>
              <a:rPr lang="en-US" sz="1400" b="1" dirty="0"/>
              <a:t>.</a:t>
            </a:r>
          </a:p>
          <a:p>
            <a:pPr marL="857250" lvl="2" indent="-400050" algn="l">
              <a:lnSpc>
                <a:spcPct val="115000"/>
              </a:lnSpc>
              <a:spcBef>
                <a:spcPts val="400"/>
              </a:spcBef>
              <a:spcAft>
                <a:spcPts val="400"/>
              </a:spcAft>
              <a:buFont typeface="+mj-lt"/>
              <a:buAutoNum type="romanLcPeriod"/>
            </a:pPr>
            <a:r>
              <a:rPr lang="en-US" sz="1400" dirty="0"/>
              <a:t>Host team building events. </a:t>
            </a:r>
          </a:p>
          <a:p>
            <a:pPr marL="857250" lvl="2" indent="-400050" algn="l">
              <a:lnSpc>
                <a:spcPct val="115000"/>
              </a:lnSpc>
              <a:spcBef>
                <a:spcPts val="400"/>
              </a:spcBef>
              <a:spcAft>
                <a:spcPts val="400"/>
              </a:spcAft>
              <a:buFont typeface="+mj-lt"/>
              <a:buAutoNum type="romanLcPeriod"/>
            </a:pPr>
            <a:r>
              <a:rPr lang="en-US" sz="1400" dirty="0"/>
              <a:t>Invite staff to academic activities (journal club).</a:t>
            </a:r>
          </a:p>
          <a:p>
            <a:pPr marL="342900" lvl="1" indent="-342900" algn="l">
              <a:spcBef>
                <a:spcPts val="600"/>
              </a:spcBef>
              <a:spcAft>
                <a:spcPts val="600"/>
              </a:spcAft>
              <a:buFont typeface="+mj-lt"/>
              <a:buAutoNum type="alphaLcPeriod" startAt="6"/>
            </a:pPr>
            <a:r>
              <a:rPr lang="en-US" sz="1400" b="1" dirty="0"/>
              <a:t>Develop </a:t>
            </a:r>
            <a:r>
              <a:rPr lang="en-US" sz="1400" b="1" dirty="0" smtClean="0"/>
              <a:t>strategies </a:t>
            </a:r>
            <a:r>
              <a:rPr lang="en-US" sz="1400" b="1" dirty="0"/>
              <a:t>to facilitate departmental </a:t>
            </a:r>
            <a:r>
              <a:rPr lang="en-US" sz="1400" b="1" dirty="0" smtClean="0"/>
              <a:t>communication across multiple sites</a:t>
            </a:r>
            <a:r>
              <a:rPr lang="en-US" sz="1400" b="1" dirty="0"/>
              <a:t>.</a:t>
            </a:r>
          </a:p>
          <a:p>
            <a:pPr marL="857250" lvl="2" indent="-400050" algn="l">
              <a:lnSpc>
                <a:spcPct val="115000"/>
              </a:lnSpc>
              <a:spcBef>
                <a:spcPts val="400"/>
              </a:spcBef>
              <a:spcAft>
                <a:spcPts val="400"/>
              </a:spcAft>
              <a:buFont typeface="+mj-lt"/>
              <a:buAutoNum type="romanLcPeriod"/>
            </a:pPr>
            <a:r>
              <a:rPr lang="en-US" sz="1400" dirty="0" smtClean="0"/>
              <a:t>Regularly publicize departmental </a:t>
            </a:r>
            <a:r>
              <a:rPr lang="en-US" sz="1400" dirty="0"/>
              <a:t>vision and strategic </a:t>
            </a:r>
            <a:r>
              <a:rPr lang="en-US" sz="1400" dirty="0" smtClean="0"/>
              <a:t>plan and progress in achieving the plan aims.</a:t>
            </a:r>
            <a:endParaRPr lang="en-US" sz="1400" dirty="0"/>
          </a:p>
          <a:p>
            <a:pPr marL="857250" lvl="2" indent="-400050" algn="l">
              <a:lnSpc>
                <a:spcPct val="115000"/>
              </a:lnSpc>
              <a:spcBef>
                <a:spcPts val="400"/>
              </a:spcBef>
              <a:spcAft>
                <a:spcPts val="400"/>
              </a:spcAft>
              <a:buFont typeface="+mj-lt"/>
              <a:buAutoNum type="romanLcPeriod"/>
            </a:pPr>
            <a:r>
              <a:rPr lang="en-US" sz="1400" dirty="0" smtClean="0"/>
              <a:t>Investigate </a:t>
            </a:r>
            <a:r>
              <a:rPr lang="en-US" sz="1400" dirty="0"/>
              <a:t>the use of electronic communication methods, website, twitter and Facebook. </a:t>
            </a:r>
            <a:endParaRPr lang="en-US" sz="1400" dirty="0" smtClean="0"/>
          </a:p>
        </p:txBody>
      </p:sp>
      <p:sp>
        <p:nvSpPr>
          <p:cNvPr id="6" name="Text Box 8"/>
          <p:cNvSpPr txBox="1">
            <a:spLocks noChangeArrowheads="1"/>
          </p:cNvSpPr>
          <p:nvPr/>
        </p:nvSpPr>
        <p:spPr bwMode="auto">
          <a:xfrm>
            <a:off x="1822624" y="1264116"/>
            <a:ext cx="7158038" cy="338554"/>
          </a:xfrm>
          <a:prstGeom prst="rect">
            <a:avLst/>
          </a:prstGeom>
          <a:solidFill>
            <a:schemeClr val="bg2"/>
          </a:solidFill>
          <a:ln w="9525">
            <a:solidFill>
              <a:schemeClr val="tx1"/>
            </a:solidFill>
            <a:miter lim="800000"/>
            <a:headEnd/>
            <a:tailEnd/>
          </a:ln>
          <a:effectLst>
            <a:outerShdw blurRad="50800" dist="38100" dir="5400000" algn="t" rotWithShape="0">
              <a:prstClr val="black">
                <a:alpha val="40000"/>
              </a:prstClr>
            </a:outerShdw>
          </a:effectLst>
        </p:spPr>
        <p:txBody>
          <a:bodyPr>
            <a:spAutoFit/>
          </a:bodyPr>
          <a:lstStyle/>
          <a:p>
            <a:pPr algn="l"/>
            <a:r>
              <a:rPr lang="en-US" sz="1600" b="1" dirty="0"/>
              <a:t>Recruit, retain and develop staff of the highest caliber</a:t>
            </a:r>
            <a:r>
              <a:rPr lang="en-US" sz="1600" b="1" dirty="0" smtClean="0"/>
              <a:t>. </a:t>
            </a:r>
            <a:r>
              <a:rPr lang="en-US" sz="1600" b="1" i="1" dirty="0" smtClean="0"/>
              <a:t>(cont’d)</a:t>
            </a:r>
            <a:endParaRPr lang="en-US" sz="1600" b="1" i="1" dirty="0"/>
          </a:p>
        </p:txBody>
      </p:sp>
    </p:spTree>
    <p:extLst>
      <p:ext uri="{BB962C8B-B14F-4D97-AF65-F5344CB8AC3E}">
        <p14:creationId xmlns:p14="http://schemas.microsoft.com/office/powerpoint/2010/main" val="2691602256"/>
      </p:ext>
    </p:extLst>
  </p:cSld>
  <p:clrMapOvr>
    <a:masterClrMapping/>
  </p:clrMapOvr>
  <p:transition spd="slow"/>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5" name="AutoShape 6"/>
          <p:cNvSpPr>
            <a:spLocks noChangeArrowheads="1"/>
          </p:cNvSpPr>
          <p:nvPr/>
        </p:nvSpPr>
        <p:spPr bwMode="auto">
          <a:xfrm>
            <a:off x="95250" y="1180981"/>
            <a:ext cx="1673225" cy="504825"/>
          </a:xfrm>
          <a:prstGeom prst="homePlate">
            <a:avLst>
              <a:gd name="adj" fmla="val 98636"/>
            </a:avLst>
          </a:prstGeom>
          <a:solidFill>
            <a:schemeClr val="tx1"/>
          </a:solidFill>
          <a:ln w="9525">
            <a:solidFill>
              <a:schemeClr val="tx1"/>
            </a:solidFill>
            <a:miter lim="800000"/>
            <a:headEnd/>
            <a:tailEnd/>
          </a:ln>
        </p:spPr>
        <p:txBody>
          <a:bodyPr wrap="none" anchor="ctr"/>
          <a:lstStyle/>
          <a:p>
            <a:r>
              <a:rPr lang="en-US" sz="1600" b="1" i="1" dirty="0">
                <a:solidFill>
                  <a:schemeClr val="bg1"/>
                </a:solidFill>
              </a:rPr>
              <a:t>Strategy </a:t>
            </a:r>
            <a:r>
              <a:rPr lang="en-US" sz="1600" b="1" i="1" dirty="0" smtClean="0">
                <a:solidFill>
                  <a:schemeClr val="bg1"/>
                </a:solidFill>
              </a:rPr>
              <a:t>4.3</a:t>
            </a:r>
            <a:endParaRPr lang="en-US" sz="1600" b="1" i="1" dirty="0">
              <a:solidFill>
                <a:schemeClr val="bg1"/>
              </a:solidFill>
            </a:endParaRPr>
          </a:p>
        </p:txBody>
      </p:sp>
      <p:sp>
        <p:nvSpPr>
          <p:cNvPr id="8" name="Text Box 8"/>
          <p:cNvSpPr txBox="1">
            <a:spLocks noChangeArrowheads="1"/>
          </p:cNvSpPr>
          <p:nvPr/>
        </p:nvSpPr>
        <p:spPr bwMode="auto">
          <a:xfrm>
            <a:off x="1838044" y="1264116"/>
            <a:ext cx="7158038" cy="338554"/>
          </a:xfrm>
          <a:prstGeom prst="rect">
            <a:avLst/>
          </a:prstGeom>
          <a:solidFill>
            <a:schemeClr val="bg2"/>
          </a:solidFill>
          <a:ln w="9525">
            <a:solidFill>
              <a:schemeClr val="tx1"/>
            </a:solidFill>
            <a:miter lim="800000"/>
            <a:headEnd/>
            <a:tailEnd/>
          </a:ln>
          <a:effectLst>
            <a:outerShdw blurRad="50800" dist="38100" dir="5400000" algn="t" rotWithShape="0">
              <a:prstClr val="black">
                <a:alpha val="40000"/>
              </a:prstClr>
            </a:outerShdw>
          </a:effectLst>
        </p:spPr>
        <p:txBody>
          <a:bodyPr>
            <a:spAutoFit/>
          </a:bodyPr>
          <a:lstStyle/>
          <a:p>
            <a:pPr algn="l"/>
            <a:r>
              <a:rPr lang="en-US" sz="1600" b="1" dirty="0"/>
              <a:t>Invest in department-wide faculty development.</a:t>
            </a:r>
          </a:p>
        </p:txBody>
      </p:sp>
      <p:sp>
        <p:nvSpPr>
          <p:cNvPr id="13" name="Text Box 11"/>
          <p:cNvSpPr txBox="1">
            <a:spLocks noChangeArrowheads="1"/>
          </p:cNvSpPr>
          <p:nvPr/>
        </p:nvSpPr>
        <p:spPr bwMode="auto">
          <a:xfrm>
            <a:off x="130636" y="633447"/>
            <a:ext cx="8865446" cy="338548"/>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square" lIns="91434" tIns="45717" rIns="91434" bIns="45717">
            <a:spAutoFit/>
          </a:bodyPr>
          <a:lstStyle/>
          <a:p>
            <a:pPr algn="l">
              <a:spcBef>
                <a:spcPct val="50000"/>
              </a:spcBef>
            </a:pPr>
            <a:r>
              <a:rPr lang="en-US" sz="1600" b="1" u="sng" dirty="0" smtClean="0">
                <a:solidFill>
                  <a:schemeClr val="bg1"/>
                </a:solidFill>
                <a:effectLst>
                  <a:outerShdw blurRad="38100" dist="38100" dir="2700000" algn="tl">
                    <a:srgbClr val="000000">
                      <a:alpha val="43137"/>
                    </a:srgbClr>
                  </a:outerShdw>
                </a:effectLst>
                <a:latin typeface="Arial" pitchFamily="34" charset="0"/>
                <a:cs typeface="Arial" pitchFamily="34" charset="0"/>
              </a:rPr>
              <a:t>Goal 4</a:t>
            </a:r>
            <a:r>
              <a:rPr lang="en-US" sz="16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  Attract </a:t>
            </a:r>
            <a:r>
              <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rPr>
              <a:t>and retain talented faculty and staff to support all mission areas</a:t>
            </a:r>
            <a:r>
              <a:rPr lang="en-US" sz="16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 </a:t>
            </a:r>
            <a:endPar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endParaRPr>
          </a:p>
        </p:txBody>
      </p:sp>
      <p:sp>
        <p:nvSpPr>
          <p:cNvPr id="7" name="TextBox 6"/>
          <p:cNvSpPr txBox="1">
            <a:spLocks noChangeArrowheads="1"/>
          </p:cNvSpPr>
          <p:nvPr/>
        </p:nvSpPr>
        <p:spPr bwMode="auto">
          <a:xfrm>
            <a:off x="288871" y="1846660"/>
            <a:ext cx="8707211" cy="4396075"/>
          </a:xfrm>
          <a:prstGeom prst="rect">
            <a:avLst/>
          </a:prstGeom>
          <a:noFill/>
          <a:ln w="9525">
            <a:noFill/>
            <a:miter lim="800000"/>
            <a:headEnd/>
            <a:tailEnd/>
          </a:ln>
        </p:spPr>
        <p:txBody>
          <a:bodyPr wrap="square">
            <a:spAutoFit/>
          </a:bodyPr>
          <a:lstStyle/>
          <a:p>
            <a:pPr marL="342900" indent="-342900" algn="l">
              <a:spcAft>
                <a:spcPts val="0"/>
              </a:spcAft>
            </a:pPr>
            <a:r>
              <a:rPr lang="en-US" sz="1400" b="1" u="sng" dirty="0" smtClean="0"/>
              <a:t>Preliminary Tactics</a:t>
            </a:r>
            <a:r>
              <a:rPr lang="en-US" sz="1400" dirty="0" smtClean="0"/>
              <a:t>:</a:t>
            </a:r>
          </a:p>
          <a:p>
            <a:pPr marL="342900" lvl="1" indent="-342900" algn="l">
              <a:spcBef>
                <a:spcPts val="600"/>
              </a:spcBef>
              <a:spcAft>
                <a:spcPts val="600"/>
              </a:spcAft>
              <a:buFont typeface="+mj-lt"/>
              <a:buAutoNum type="alphaLcPeriod"/>
            </a:pPr>
            <a:r>
              <a:rPr lang="en-US" sz="1400" b="1" dirty="0" smtClean="0"/>
              <a:t>Develop </a:t>
            </a:r>
            <a:r>
              <a:rPr lang="en-US" sz="1400" b="1" dirty="0"/>
              <a:t>a </a:t>
            </a:r>
            <a:r>
              <a:rPr lang="en-US" sz="1400" b="1" dirty="0" smtClean="0"/>
              <a:t>formal mentoring </a:t>
            </a:r>
            <a:r>
              <a:rPr lang="en-US" sz="1400" b="1" dirty="0"/>
              <a:t>program </a:t>
            </a:r>
            <a:r>
              <a:rPr lang="en-US" sz="1400" b="1" dirty="0" smtClean="0"/>
              <a:t>for faculty; topics to be addressed should include:</a:t>
            </a:r>
            <a:endParaRPr lang="en-US" sz="1400" b="1" dirty="0"/>
          </a:p>
          <a:p>
            <a:pPr marL="857250" marR="0" lvl="2" indent="-400050" algn="l">
              <a:lnSpc>
                <a:spcPct val="115000"/>
              </a:lnSpc>
              <a:spcBef>
                <a:spcPts val="400"/>
              </a:spcBef>
              <a:spcAft>
                <a:spcPts val="400"/>
              </a:spcAft>
              <a:buFont typeface="+mj-lt"/>
              <a:buAutoNum type="romanLcPeriod"/>
            </a:pPr>
            <a:r>
              <a:rPr lang="en-US" sz="1400" dirty="0"/>
              <a:t>Best educational </a:t>
            </a:r>
            <a:r>
              <a:rPr lang="en-US" sz="1400" dirty="0" smtClean="0"/>
              <a:t>practices;</a:t>
            </a:r>
            <a:endParaRPr lang="en-US" sz="1400" dirty="0"/>
          </a:p>
          <a:p>
            <a:pPr marL="857250" marR="0" lvl="2" indent="-400050" algn="l">
              <a:lnSpc>
                <a:spcPct val="115000"/>
              </a:lnSpc>
              <a:spcBef>
                <a:spcPts val="400"/>
              </a:spcBef>
              <a:spcAft>
                <a:spcPts val="400"/>
              </a:spcAft>
              <a:buFont typeface="+mj-lt"/>
              <a:buAutoNum type="romanLcPeriod"/>
            </a:pPr>
            <a:r>
              <a:rPr lang="en-US" sz="1400" dirty="0"/>
              <a:t>Clinical </a:t>
            </a:r>
            <a:r>
              <a:rPr lang="en-US" sz="1400" dirty="0" smtClean="0"/>
              <a:t>research;</a:t>
            </a:r>
            <a:endParaRPr lang="en-US" sz="1400" dirty="0"/>
          </a:p>
          <a:p>
            <a:pPr marL="857250" marR="0" lvl="2" indent="-400050" algn="l">
              <a:lnSpc>
                <a:spcPct val="115000"/>
              </a:lnSpc>
              <a:spcBef>
                <a:spcPts val="400"/>
              </a:spcBef>
              <a:spcAft>
                <a:spcPts val="400"/>
              </a:spcAft>
              <a:buFont typeface="+mj-lt"/>
              <a:buAutoNum type="romanLcPeriod"/>
            </a:pPr>
            <a:r>
              <a:rPr lang="en-US" sz="1400" dirty="0"/>
              <a:t>Promotion </a:t>
            </a:r>
            <a:r>
              <a:rPr lang="en-US" sz="1400" dirty="0" smtClean="0"/>
              <a:t>process; and</a:t>
            </a:r>
            <a:endParaRPr lang="en-US" sz="1400" dirty="0"/>
          </a:p>
          <a:p>
            <a:pPr marL="857250" marR="0" lvl="2" indent="-400050" algn="l">
              <a:lnSpc>
                <a:spcPct val="115000"/>
              </a:lnSpc>
              <a:spcBef>
                <a:spcPts val="400"/>
              </a:spcBef>
              <a:spcAft>
                <a:spcPts val="400"/>
              </a:spcAft>
              <a:buFont typeface="+mj-lt"/>
              <a:buAutoNum type="romanLcPeriod"/>
            </a:pPr>
            <a:r>
              <a:rPr lang="en-US" sz="1400" dirty="0"/>
              <a:t>Grant </a:t>
            </a:r>
            <a:r>
              <a:rPr lang="en-US" sz="1400" dirty="0" smtClean="0"/>
              <a:t>writing.</a:t>
            </a:r>
            <a:endParaRPr lang="en-US" sz="1400" b="1" dirty="0" smtClean="0"/>
          </a:p>
          <a:p>
            <a:pPr marL="400050" lvl="1" indent="-400050" algn="l">
              <a:lnSpc>
                <a:spcPct val="115000"/>
              </a:lnSpc>
              <a:spcBef>
                <a:spcPts val="400"/>
              </a:spcBef>
              <a:spcAft>
                <a:spcPts val="400"/>
              </a:spcAft>
              <a:buFont typeface="+mj-lt"/>
              <a:buAutoNum type="alphaLcPeriod"/>
            </a:pPr>
            <a:r>
              <a:rPr lang="en-US" sz="1400" b="1" dirty="0" smtClean="0"/>
              <a:t>Encourage participation in the Royal College of Physicians program for faculty with substantial interest/assigned effort in education. </a:t>
            </a:r>
            <a:endParaRPr lang="en-US" sz="1400" b="1" dirty="0"/>
          </a:p>
          <a:p>
            <a:pPr marL="342900" lvl="1" indent="-342900" algn="l">
              <a:spcBef>
                <a:spcPts val="600"/>
              </a:spcBef>
              <a:spcAft>
                <a:spcPts val="600"/>
              </a:spcAft>
              <a:buFont typeface="+mj-lt"/>
              <a:buAutoNum type="alphaLcPeriod"/>
            </a:pPr>
            <a:r>
              <a:rPr lang="en-US" sz="1400" b="1" dirty="0" smtClean="0"/>
              <a:t>Develop a transparent </a:t>
            </a:r>
            <a:r>
              <a:rPr lang="en-US" sz="1400" b="1" dirty="0"/>
              <a:t>promotion </a:t>
            </a:r>
            <a:r>
              <a:rPr lang="en-US" sz="1400" b="1" dirty="0" smtClean="0"/>
              <a:t>process.</a:t>
            </a:r>
            <a:endParaRPr lang="en-US" sz="1400" b="1" dirty="0"/>
          </a:p>
          <a:p>
            <a:pPr marL="857250" lvl="2" indent="-400050" algn="l">
              <a:lnSpc>
                <a:spcPct val="115000"/>
              </a:lnSpc>
              <a:spcBef>
                <a:spcPts val="400"/>
              </a:spcBef>
              <a:spcAft>
                <a:spcPts val="400"/>
              </a:spcAft>
              <a:buFont typeface="+mj-lt"/>
              <a:buAutoNum type="romanLcPeriod"/>
            </a:pPr>
            <a:r>
              <a:rPr lang="en-US" sz="1400" dirty="0"/>
              <a:t>Increase standards for </a:t>
            </a:r>
            <a:r>
              <a:rPr lang="en-US" sz="1400" dirty="0" smtClean="0"/>
              <a:t>promotion on the </a:t>
            </a:r>
            <a:r>
              <a:rPr lang="en-US" sz="1400" dirty="0"/>
              <a:t>clinician educator track.</a:t>
            </a:r>
          </a:p>
          <a:p>
            <a:pPr marL="857250" lvl="2" indent="-400050" algn="l">
              <a:lnSpc>
                <a:spcPct val="115000"/>
              </a:lnSpc>
              <a:spcBef>
                <a:spcPts val="400"/>
              </a:spcBef>
              <a:spcAft>
                <a:spcPts val="400"/>
              </a:spcAft>
              <a:buFont typeface="+mj-lt"/>
              <a:buAutoNum type="romanLcPeriod"/>
            </a:pPr>
            <a:r>
              <a:rPr lang="en-US" sz="1400" dirty="0"/>
              <a:t>Implement a regular faculty review program.</a:t>
            </a:r>
          </a:p>
          <a:p>
            <a:pPr marL="857250" lvl="2" indent="-400050" algn="l">
              <a:lnSpc>
                <a:spcPct val="115000"/>
              </a:lnSpc>
              <a:spcBef>
                <a:spcPts val="400"/>
              </a:spcBef>
              <a:spcAft>
                <a:spcPts val="400"/>
              </a:spcAft>
              <a:buFont typeface="+mj-lt"/>
              <a:buAutoNum type="romanLcPeriod"/>
            </a:pPr>
            <a:r>
              <a:rPr lang="en-US" sz="1400" dirty="0"/>
              <a:t>Ensure that standards for scholarly activity for promotion are clear.</a:t>
            </a:r>
          </a:p>
          <a:p>
            <a:pPr marL="1314450" lvl="3" indent="-400050" algn="l">
              <a:lnSpc>
                <a:spcPct val="115000"/>
              </a:lnSpc>
              <a:spcBef>
                <a:spcPts val="400"/>
              </a:spcBef>
              <a:spcAft>
                <a:spcPts val="400"/>
              </a:spcAft>
              <a:buFont typeface="Arial" pitchFamily="34" charset="0"/>
              <a:buChar char="•"/>
            </a:pPr>
            <a:r>
              <a:rPr lang="en-US" sz="1400" dirty="0"/>
              <a:t>Give credit for </a:t>
            </a:r>
            <a:r>
              <a:rPr lang="en-US" sz="1400" dirty="0" smtClean="0"/>
              <a:t>peer-reviewed curriculum </a:t>
            </a:r>
            <a:r>
              <a:rPr lang="en-US" sz="1400" dirty="0"/>
              <a:t>development.  </a:t>
            </a:r>
          </a:p>
        </p:txBody>
      </p:sp>
    </p:spTree>
    <p:extLst>
      <p:ext uri="{BB962C8B-B14F-4D97-AF65-F5344CB8AC3E}">
        <p14:creationId xmlns:p14="http://schemas.microsoft.com/office/powerpoint/2010/main" val="671836763"/>
      </p:ext>
    </p:extLst>
  </p:cSld>
  <p:clrMapOvr>
    <a:masterClrMapping/>
  </p:clrMapOvr>
  <p:transition spd="slow"/>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5" name="AutoShape 6"/>
          <p:cNvSpPr>
            <a:spLocks noChangeArrowheads="1"/>
          </p:cNvSpPr>
          <p:nvPr/>
        </p:nvSpPr>
        <p:spPr bwMode="auto">
          <a:xfrm>
            <a:off x="95250" y="1180981"/>
            <a:ext cx="1673225" cy="504825"/>
          </a:xfrm>
          <a:prstGeom prst="homePlate">
            <a:avLst>
              <a:gd name="adj" fmla="val 98636"/>
            </a:avLst>
          </a:prstGeom>
          <a:solidFill>
            <a:schemeClr val="tx1"/>
          </a:solidFill>
          <a:ln w="9525">
            <a:solidFill>
              <a:schemeClr val="tx1"/>
            </a:solidFill>
            <a:miter lim="800000"/>
            <a:headEnd/>
            <a:tailEnd/>
          </a:ln>
        </p:spPr>
        <p:txBody>
          <a:bodyPr wrap="none" anchor="ctr"/>
          <a:lstStyle/>
          <a:p>
            <a:r>
              <a:rPr lang="en-US" sz="1600" b="1" i="1" dirty="0">
                <a:solidFill>
                  <a:schemeClr val="bg1"/>
                </a:solidFill>
              </a:rPr>
              <a:t>Strategy </a:t>
            </a:r>
            <a:r>
              <a:rPr lang="en-US" sz="1600" b="1" i="1" dirty="0" smtClean="0">
                <a:solidFill>
                  <a:schemeClr val="bg1"/>
                </a:solidFill>
              </a:rPr>
              <a:t>4.3</a:t>
            </a:r>
            <a:endParaRPr lang="en-US" sz="1600" b="1" i="1" dirty="0">
              <a:solidFill>
                <a:schemeClr val="bg1"/>
              </a:solidFill>
            </a:endParaRPr>
          </a:p>
        </p:txBody>
      </p:sp>
      <p:sp>
        <p:nvSpPr>
          <p:cNvPr id="8" name="Text Box 8"/>
          <p:cNvSpPr txBox="1">
            <a:spLocks noChangeArrowheads="1"/>
          </p:cNvSpPr>
          <p:nvPr/>
        </p:nvSpPr>
        <p:spPr bwMode="auto">
          <a:xfrm>
            <a:off x="1838044" y="1264116"/>
            <a:ext cx="7158038" cy="338554"/>
          </a:xfrm>
          <a:prstGeom prst="rect">
            <a:avLst/>
          </a:prstGeom>
          <a:solidFill>
            <a:schemeClr val="bg2"/>
          </a:solidFill>
          <a:ln w="9525">
            <a:solidFill>
              <a:schemeClr val="tx1"/>
            </a:solidFill>
            <a:miter lim="800000"/>
            <a:headEnd/>
            <a:tailEnd/>
          </a:ln>
          <a:effectLst>
            <a:outerShdw blurRad="50800" dist="38100" dir="5400000" algn="t" rotWithShape="0">
              <a:prstClr val="black">
                <a:alpha val="40000"/>
              </a:prstClr>
            </a:outerShdw>
          </a:effectLst>
        </p:spPr>
        <p:txBody>
          <a:bodyPr>
            <a:spAutoFit/>
          </a:bodyPr>
          <a:lstStyle/>
          <a:p>
            <a:pPr algn="l"/>
            <a:r>
              <a:rPr lang="en-US" sz="1600" b="1" dirty="0"/>
              <a:t>Invest in department-wide faculty development</a:t>
            </a:r>
            <a:r>
              <a:rPr lang="en-US" sz="1600" b="1" dirty="0" smtClean="0"/>
              <a:t>. </a:t>
            </a:r>
            <a:r>
              <a:rPr lang="en-US" sz="1600" b="1" i="1" dirty="0" smtClean="0"/>
              <a:t>(cont’d)</a:t>
            </a:r>
            <a:endParaRPr lang="en-US" sz="1600" b="1" i="1" dirty="0"/>
          </a:p>
        </p:txBody>
      </p:sp>
      <p:sp>
        <p:nvSpPr>
          <p:cNvPr id="13" name="Text Box 11"/>
          <p:cNvSpPr txBox="1">
            <a:spLocks noChangeArrowheads="1"/>
          </p:cNvSpPr>
          <p:nvPr/>
        </p:nvSpPr>
        <p:spPr bwMode="auto">
          <a:xfrm>
            <a:off x="130636" y="633447"/>
            <a:ext cx="8865446" cy="338548"/>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square" lIns="91434" tIns="45717" rIns="91434" bIns="45717">
            <a:spAutoFit/>
          </a:bodyPr>
          <a:lstStyle/>
          <a:p>
            <a:pPr algn="l">
              <a:spcBef>
                <a:spcPct val="50000"/>
              </a:spcBef>
            </a:pPr>
            <a:r>
              <a:rPr lang="en-US" sz="1600" b="1" u="sng" dirty="0" smtClean="0">
                <a:solidFill>
                  <a:schemeClr val="bg1"/>
                </a:solidFill>
                <a:effectLst>
                  <a:outerShdw blurRad="38100" dist="38100" dir="2700000" algn="tl">
                    <a:srgbClr val="000000">
                      <a:alpha val="43137"/>
                    </a:srgbClr>
                  </a:outerShdw>
                </a:effectLst>
                <a:latin typeface="Arial" pitchFamily="34" charset="0"/>
                <a:cs typeface="Arial" pitchFamily="34" charset="0"/>
              </a:rPr>
              <a:t>Goal 4</a:t>
            </a:r>
            <a:r>
              <a:rPr lang="en-US" sz="16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  Attract </a:t>
            </a:r>
            <a:r>
              <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rPr>
              <a:t>and retain talented faculty and staff to support all mission areas</a:t>
            </a:r>
            <a:r>
              <a:rPr lang="en-US" sz="16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 </a:t>
            </a:r>
            <a:endPar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endParaRPr>
          </a:p>
        </p:txBody>
      </p:sp>
      <p:sp>
        <p:nvSpPr>
          <p:cNvPr id="7" name="TextBox 6"/>
          <p:cNvSpPr txBox="1">
            <a:spLocks noChangeArrowheads="1"/>
          </p:cNvSpPr>
          <p:nvPr/>
        </p:nvSpPr>
        <p:spPr bwMode="auto">
          <a:xfrm>
            <a:off x="288871" y="1846660"/>
            <a:ext cx="8707211" cy="1403461"/>
          </a:xfrm>
          <a:prstGeom prst="rect">
            <a:avLst/>
          </a:prstGeom>
          <a:noFill/>
          <a:ln w="9525">
            <a:noFill/>
            <a:miter lim="800000"/>
            <a:headEnd/>
            <a:tailEnd/>
          </a:ln>
        </p:spPr>
        <p:txBody>
          <a:bodyPr wrap="square">
            <a:spAutoFit/>
          </a:bodyPr>
          <a:lstStyle/>
          <a:p>
            <a:pPr marL="342900" indent="-342900" algn="l">
              <a:spcAft>
                <a:spcPts val="0"/>
              </a:spcAft>
            </a:pPr>
            <a:r>
              <a:rPr lang="en-US" sz="1400" b="1" u="sng" dirty="0" smtClean="0"/>
              <a:t>Preliminary Tactics</a:t>
            </a:r>
            <a:r>
              <a:rPr lang="en-US" sz="1400" dirty="0" smtClean="0"/>
              <a:t>:</a:t>
            </a:r>
          </a:p>
          <a:p>
            <a:pPr marL="342900" lvl="1" indent="-342900" algn="l">
              <a:spcBef>
                <a:spcPts val="600"/>
              </a:spcBef>
              <a:spcAft>
                <a:spcPts val="600"/>
              </a:spcAft>
              <a:buFont typeface="+mj-lt"/>
              <a:buAutoNum type="alphaLcPeriod" startAt="4"/>
            </a:pPr>
            <a:r>
              <a:rPr lang="en-US" sz="1400" b="1" dirty="0" smtClean="0"/>
              <a:t>Develop </a:t>
            </a:r>
            <a:r>
              <a:rPr lang="en-US" sz="1400" b="1" dirty="0"/>
              <a:t>a recognition program to honor valued voluntary faculty.</a:t>
            </a:r>
          </a:p>
          <a:p>
            <a:pPr marL="342900" marR="0" lvl="1" indent="-342900" algn="l">
              <a:lnSpc>
                <a:spcPct val="115000"/>
              </a:lnSpc>
              <a:spcBef>
                <a:spcPts val="600"/>
              </a:spcBef>
              <a:spcAft>
                <a:spcPts val="600"/>
              </a:spcAft>
              <a:buFont typeface="+mj-lt"/>
              <a:buAutoNum type="alphaLcPeriod" startAt="4"/>
            </a:pPr>
            <a:r>
              <a:rPr lang="en-US" sz="1400" b="1" dirty="0"/>
              <a:t>Nominate faculty for local and national awards.</a:t>
            </a:r>
          </a:p>
          <a:p>
            <a:pPr marL="342900" marR="0" lvl="1" indent="-342900" algn="l">
              <a:lnSpc>
                <a:spcPct val="115000"/>
              </a:lnSpc>
              <a:spcBef>
                <a:spcPts val="600"/>
              </a:spcBef>
              <a:spcAft>
                <a:spcPts val="600"/>
              </a:spcAft>
              <a:buFont typeface="+mj-lt"/>
              <a:buAutoNum type="alphaLcPeriod" startAt="4"/>
            </a:pPr>
            <a:r>
              <a:rPr lang="en-US" sz="1400" b="1" dirty="0"/>
              <a:t>Establish a visiting professorship program</a:t>
            </a:r>
            <a:r>
              <a:rPr lang="en-US" sz="1400" b="1" dirty="0" smtClean="0"/>
              <a:t>.</a:t>
            </a:r>
            <a:endParaRPr lang="en-US" sz="1400" b="1" dirty="0"/>
          </a:p>
        </p:txBody>
      </p:sp>
    </p:spTree>
    <p:extLst>
      <p:ext uri="{BB962C8B-B14F-4D97-AF65-F5344CB8AC3E}">
        <p14:creationId xmlns:p14="http://schemas.microsoft.com/office/powerpoint/2010/main" val="1842637978"/>
      </p:ext>
    </p:extLst>
  </p:cSld>
  <p:clrMapOvr>
    <a:masterClrMapping/>
  </p:clrMapOvr>
  <p:transition spd="slow"/>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1"/>
          <p:cNvSpPr txBox="1">
            <a:spLocks noChangeArrowheads="1"/>
          </p:cNvSpPr>
          <p:nvPr/>
        </p:nvSpPr>
        <p:spPr bwMode="auto">
          <a:xfrm>
            <a:off x="0" y="493595"/>
            <a:ext cx="8865446" cy="400103"/>
          </a:xfrm>
          <a:prstGeom prst="rect">
            <a:avLst/>
          </a:prstGeom>
          <a:noFill/>
          <a:ln w="9525">
            <a:noFill/>
            <a:miter lim="800000"/>
            <a:headEnd/>
            <a:tailEnd/>
          </a:ln>
          <a:scene3d>
            <a:camera prst="orthographicFront"/>
            <a:lightRig rig="threePt" dir="t"/>
          </a:scene3d>
          <a:sp3d>
            <a:bevelT/>
          </a:sp3d>
        </p:spPr>
        <p:txBody>
          <a:bodyPr wrap="square" lIns="91434" tIns="45717" rIns="91434" bIns="45717">
            <a:spAutoFit/>
          </a:bodyPr>
          <a:lstStyle/>
          <a:p>
            <a:pPr algn="l">
              <a:spcBef>
                <a:spcPct val="50000"/>
              </a:spcBef>
            </a:pPr>
            <a:r>
              <a:rPr lang="en-US" sz="2000" b="1" dirty="0" smtClean="0">
                <a:solidFill>
                  <a:srgbClr val="0070C0"/>
                </a:solidFill>
              </a:rPr>
              <a:t>Goal 5.</a:t>
            </a:r>
            <a:r>
              <a:rPr lang="en-US" sz="2000" b="1" dirty="0" smtClean="0"/>
              <a:t>  Detailed Strategies and Tactics</a:t>
            </a:r>
            <a:endParaRPr lang="en-US" sz="2000" b="1" dirty="0">
              <a:solidFill>
                <a:srgbClr val="FF0000"/>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1815643826"/>
              </p:ext>
            </p:extLst>
          </p:nvPr>
        </p:nvGraphicFramePr>
        <p:xfrm>
          <a:off x="189472" y="1604850"/>
          <a:ext cx="8675974" cy="2992544"/>
        </p:xfrm>
        <a:graphic>
          <a:graphicData uri="http://schemas.openxmlformats.org/drawingml/2006/table">
            <a:tbl>
              <a:tblPr/>
              <a:tblGrid>
                <a:gridCol w="2893483"/>
                <a:gridCol w="5782491"/>
              </a:tblGrid>
              <a:tr h="274115">
                <a:tc>
                  <a:txBody>
                    <a:bodyPr/>
                    <a:lstStyle/>
                    <a:p>
                      <a:pPr algn="ctr" fontAlgn="ctr"/>
                      <a:r>
                        <a:rPr lang="en-US" sz="1800" b="1" i="0" u="none" strike="noStrike" dirty="0">
                          <a:solidFill>
                            <a:srgbClr val="FFFFFF"/>
                          </a:solidFill>
                          <a:effectLst/>
                          <a:latin typeface="Arial" pitchFamily="34" charset="0"/>
                          <a:cs typeface="Arial" pitchFamily="34" charset="0"/>
                        </a:rPr>
                        <a:t>Goals</a:t>
                      </a:r>
                    </a:p>
                  </a:txBody>
                  <a:tcPr marL="6288" marR="6288" marT="6288" marB="0" anchor="ctr">
                    <a:lnL w="19050" cap="flat" cmpd="sng" algn="ctr">
                      <a:solidFill>
                        <a:srgbClr val="000000"/>
                      </a:solidFill>
                      <a:prstDash val="solid"/>
                      <a:round/>
                      <a:headEnd type="none" w="med" len="med"/>
                      <a:tailEnd type="none" w="med" len="med"/>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4F81BD"/>
                    </a:solidFill>
                  </a:tcPr>
                </a:tc>
                <a:tc>
                  <a:txBody>
                    <a:bodyPr/>
                    <a:lstStyle/>
                    <a:p>
                      <a:pPr algn="ctr" fontAlgn="ctr"/>
                      <a:r>
                        <a:rPr lang="en-US" sz="1800" b="1" i="0" u="none" strike="noStrike" dirty="0">
                          <a:solidFill>
                            <a:srgbClr val="FFFFFF"/>
                          </a:solidFill>
                          <a:effectLst/>
                          <a:latin typeface="Arial" pitchFamily="34" charset="0"/>
                          <a:cs typeface="Arial" pitchFamily="34" charset="0"/>
                        </a:rPr>
                        <a:t>Strategies</a:t>
                      </a:r>
                    </a:p>
                  </a:txBody>
                  <a:tcPr marL="6288" marR="6288" marT="6288" marB="0" anchor="ctr">
                    <a:lnL>
                      <a:noFill/>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4F81BD"/>
                    </a:solidFill>
                  </a:tcPr>
                </a:tc>
              </a:tr>
              <a:tr h="830174">
                <a:tc rowSpan="3">
                  <a:txBody>
                    <a:bodyPr/>
                    <a:lstStyle/>
                    <a:p>
                      <a:pPr marL="231775" indent="-231775" algn="l" fontAlgn="ctr">
                        <a:tabLst/>
                      </a:pPr>
                      <a:r>
                        <a:rPr lang="en-US" sz="1400" b="1" i="0" u="none" strike="noStrike" dirty="0" smtClean="0">
                          <a:solidFill>
                            <a:srgbClr val="FFFFFF"/>
                          </a:solidFill>
                          <a:effectLst/>
                          <a:latin typeface="Arial" pitchFamily="34" charset="0"/>
                          <a:cs typeface="Arial" pitchFamily="34" charset="0"/>
                        </a:rPr>
                        <a:t>5.  Forge a strong departmental identity founded on excellence, collaboration  and innovation. </a:t>
                      </a:r>
                    </a:p>
                  </a:txBody>
                  <a:tcPr marL="150907" marR="6288" marT="6288" marB="0" anchor="ctr">
                    <a:lnL w="19050" cap="flat" cmpd="sng" algn="ctr">
                      <a:solidFill>
                        <a:srgbClr val="000000"/>
                      </a:solidFill>
                      <a:prstDash val="solid"/>
                      <a:round/>
                      <a:headEnd type="none" w="med" len="med"/>
                      <a:tailEnd type="none" w="med" len="med"/>
                    </a:lnL>
                    <a:lnR>
                      <a:noFill/>
                    </a:lnR>
                    <a:lnT w="190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4F81BD"/>
                    </a:solidFill>
                  </a:tcPr>
                </a:tc>
                <a:tc>
                  <a:txBody>
                    <a:bodyPr/>
                    <a:lstStyle/>
                    <a:p>
                      <a:pPr marL="396875" indent="-396875" algn="l"/>
                      <a:r>
                        <a:rPr kumimoji="0" lang="en-US" sz="14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5.1:  </a:t>
                      </a:r>
                      <a:r>
                        <a:rPr kumimoji="0" lang="en-US" sz="1400" b="0" i="0" u="none" strike="noStrike" kern="1200" cap="none" spc="0" normalizeH="0" baseline="0" dirty="0" smtClean="0">
                          <a:ln>
                            <a:noFill/>
                          </a:ln>
                          <a:solidFill>
                            <a:schemeClr val="tx1"/>
                          </a:solidFill>
                          <a:effectLst/>
                          <a:uLnTx/>
                          <a:uFillTx/>
                          <a:latin typeface="Arial" pitchFamily="34" charset="0"/>
                          <a:ea typeface="+mn-ea"/>
                          <a:cs typeface="Arial" pitchFamily="34" charset="0"/>
                        </a:rPr>
                        <a:t>Foster excellent relationships with our hospital partners so that the Department is viewed as the provider of choice for existing and new inpatient and outpatient services.</a:t>
                      </a:r>
                      <a:endParaRPr kumimoji="0" lang="en-US" sz="1400" b="0" i="0" u="none" strike="noStrike" kern="1200" cap="none" spc="0" normalizeH="0" baseline="0" dirty="0">
                        <a:ln>
                          <a:noFill/>
                        </a:ln>
                        <a:solidFill>
                          <a:schemeClr val="tx1"/>
                        </a:solidFill>
                        <a:effectLst/>
                        <a:uLnTx/>
                        <a:uFillTx/>
                        <a:latin typeface="Arial" pitchFamily="34" charset="0"/>
                        <a:ea typeface="+mn-ea"/>
                        <a:cs typeface="Arial" pitchFamily="34" charset="0"/>
                      </a:endParaRPr>
                    </a:p>
                  </a:txBody>
                  <a:tcPr marL="63305" marR="63305" marT="0" marB="0" anchor="ctr">
                    <a:lnL>
                      <a:noFill/>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rgbClr val="D8D8D8"/>
                    </a:solidFill>
                  </a:tcPr>
                </a:tc>
              </a:tr>
              <a:tr h="940881">
                <a:tc vMerge="1">
                  <a:txBody>
                    <a:bodyPr/>
                    <a:lstStyle/>
                    <a:p>
                      <a:endParaRPr lang="en-US"/>
                    </a:p>
                  </a:txBody>
                  <a:tcPr/>
                </a:tc>
                <a:tc>
                  <a:txBody>
                    <a:bodyPr/>
                    <a:lstStyle/>
                    <a:p>
                      <a:pPr marL="396875" marR="0" lvl="0" indent="-396875" algn="l" defTabSz="914400" rtl="0" eaLnBrk="1" fontAlgn="auto" latinLnBrk="0" hangingPunct="1">
                        <a:lnSpc>
                          <a:spcPct val="100000"/>
                        </a:lnSpc>
                        <a:spcBef>
                          <a:spcPts val="600"/>
                        </a:spcBef>
                        <a:spcAft>
                          <a:spcPts val="600"/>
                        </a:spcAft>
                        <a:buClrTx/>
                        <a:buSzTx/>
                        <a:buFontTx/>
                        <a:buNone/>
                        <a:tabLst/>
                        <a:defRPr/>
                      </a:pPr>
                      <a:r>
                        <a:rPr kumimoji="0" lang="en-US" sz="1400" b="0" i="0" u="none" strike="noStrike" kern="1200" cap="none" spc="0" normalizeH="0" baseline="0" dirty="0" smtClean="0">
                          <a:ln>
                            <a:noFill/>
                          </a:ln>
                          <a:solidFill>
                            <a:schemeClr val="tx1"/>
                          </a:solidFill>
                          <a:effectLst/>
                          <a:uLnTx/>
                          <a:uFillTx/>
                          <a:latin typeface="Arial" pitchFamily="34" charset="0"/>
                          <a:ea typeface="+mn-ea"/>
                          <a:cs typeface="Arial" pitchFamily="34" charset="0"/>
                        </a:rPr>
                        <a:t>5.2:  Develop a new organizational model for the department and the practice plan.</a:t>
                      </a:r>
                    </a:p>
                  </a:txBody>
                  <a:tcPr marL="63305" marR="63305" marT="0" marB="0" anchor="ctr">
                    <a:lnL>
                      <a:noFill/>
                    </a:lnL>
                    <a:lnR w="19050" cap="flat" cmpd="sng" algn="ctr">
                      <a:solidFill>
                        <a:srgbClr val="000000"/>
                      </a:solidFill>
                      <a:prstDash val="solid"/>
                      <a:round/>
                      <a:headEnd type="none" w="med" len="med"/>
                      <a:tailEnd type="none" w="med" len="med"/>
                    </a:lnR>
                    <a:lnT>
                      <a:noFill/>
                    </a:lnT>
                    <a:lnB>
                      <a:noFill/>
                    </a:lnB>
                    <a:solidFill>
                      <a:srgbClr val="D8D8D8"/>
                    </a:solidFill>
                  </a:tcPr>
                </a:tc>
              </a:tr>
              <a:tr h="940881">
                <a:tc vMerge="1">
                  <a:txBody>
                    <a:bodyPr/>
                    <a:lstStyle/>
                    <a:p>
                      <a:endParaRPr lang="en-US"/>
                    </a:p>
                  </a:txBody>
                  <a:tcPr/>
                </a:tc>
                <a:tc>
                  <a:txBody>
                    <a:bodyPr/>
                    <a:lstStyle/>
                    <a:p>
                      <a:pPr marL="463550" marR="0" lvl="0" indent="-463550" algn="l" defTabSz="914400" rtl="0" eaLnBrk="1" fontAlgn="auto" latinLnBrk="0" hangingPunct="1">
                        <a:lnSpc>
                          <a:spcPct val="100000"/>
                        </a:lnSpc>
                        <a:spcBef>
                          <a:spcPts val="600"/>
                        </a:spcBef>
                        <a:spcAft>
                          <a:spcPts val="600"/>
                        </a:spcAft>
                        <a:buClrTx/>
                        <a:buSzTx/>
                        <a:buFontTx/>
                        <a:buNone/>
                        <a:tabLst/>
                        <a:defRPr/>
                      </a:pPr>
                      <a:r>
                        <a:rPr kumimoji="0" lang="en-US" sz="1400" b="0" i="0" u="none" strike="noStrike" kern="1200" cap="none" spc="0" normalizeH="0" baseline="0" dirty="0" smtClean="0">
                          <a:ln>
                            <a:noFill/>
                          </a:ln>
                          <a:solidFill>
                            <a:schemeClr val="tx1"/>
                          </a:solidFill>
                          <a:effectLst/>
                          <a:uLnTx/>
                          <a:uFillTx/>
                          <a:latin typeface="Arial" pitchFamily="34" charset="0"/>
                          <a:ea typeface="+mn-ea"/>
                          <a:cs typeface="Arial" pitchFamily="34" charset="0"/>
                        </a:rPr>
                        <a:t>5.3:  Increase local, national and international visibility.</a:t>
                      </a:r>
                      <a:r>
                        <a:rPr kumimoji="0" lang="en-US" sz="14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a:t>
                      </a:r>
                      <a:endParaRPr kumimoji="0" lang="en-US" sz="1400" b="0" i="0" u="none" strike="noStrike" kern="1200" cap="none" spc="0" normalizeH="0" baseline="0" dirty="0" smtClean="0">
                        <a:ln>
                          <a:noFill/>
                        </a:ln>
                        <a:solidFill>
                          <a:schemeClr val="tx1"/>
                        </a:solidFill>
                        <a:effectLst/>
                        <a:uLnTx/>
                        <a:uFillTx/>
                        <a:latin typeface="Arial" pitchFamily="34" charset="0"/>
                        <a:ea typeface="+mn-ea"/>
                        <a:cs typeface="Arial" pitchFamily="34" charset="0"/>
                      </a:endParaRPr>
                    </a:p>
                  </a:txBody>
                  <a:tcPr marL="63305" marR="63305" marT="0" marB="0" anchor="ctr">
                    <a:lnL>
                      <a:noFill/>
                    </a:lnL>
                    <a:lnR w="19050" cap="flat" cmpd="sng" algn="ctr">
                      <a:solidFill>
                        <a:srgbClr val="000000"/>
                      </a:solidFill>
                      <a:prstDash val="solid"/>
                      <a:round/>
                      <a:headEnd type="none" w="med" len="med"/>
                      <a:tailEnd type="none" w="med" len="med"/>
                    </a:lnR>
                    <a:lnT>
                      <a:noFill/>
                    </a:lnT>
                    <a:lnB w="19050" cap="flat" cmpd="sng" algn="ctr">
                      <a:solidFill>
                        <a:schemeClr val="tx1"/>
                      </a:solidFill>
                      <a:prstDash val="solid"/>
                      <a:round/>
                      <a:headEnd type="none" w="med" len="med"/>
                      <a:tailEnd type="none" w="med" len="med"/>
                    </a:lnB>
                    <a:solidFill>
                      <a:srgbClr val="D8D8D8"/>
                    </a:solidFill>
                  </a:tcPr>
                </a:tc>
              </a:tr>
            </a:tbl>
          </a:graphicData>
        </a:graphic>
      </p:graphicFrame>
    </p:spTree>
    <p:extLst>
      <p:ext uri="{BB962C8B-B14F-4D97-AF65-F5344CB8AC3E}">
        <p14:creationId xmlns:p14="http://schemas.microsoft.com/office/powerpoint/2010/main" val="2844491371"/>
      </p:ext>
    </p:extLst>
  </p:cSld>
  <p:clrMapOvr>
    <a:masterClrMapping/>
  </p:clrMapOvr>
  <p:transition spd="slow"/>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5" name="AutoShape 6"/>
          <p:cNvSpPr>
            <a:spLocks noChangeArrowheads="1"/>
          </p:cNvSpPr>
          <p:nvPr/>
        </p:nvSpPr>
        <p:spPr bwMode="auto">
          <a:xfrm>
            <a:off x="95250" y="1377933"/>
            <a:ext cx="1673225" cy="504825"/>
          </a:xfrm>
          <a:prstGeom prst="homePlate">
            <a:avLst>
              <a:gd name="adj" fmla="val 98636"/>
            </a:avLst>
          </a:prstGeom>
          <a:solidFill>
            <a:schemeClr val="tx1"/>
          </a:solidFill>
          <a:ln w="9525">
            <a:solidFill>
              <a:schemeClr val="tx1"/>
            </a:solidFill>
            <a:miter lim="800000"/>
            <a:headEnd/>
            <a:tailEnd/>
          </a:ln>
        </p:spPr>
        <p:txBody>
          <a:bodyPr wrap="none" anchor="ctr"/>
          <a:lstStyle/>
          <a:p>
            <a:r>
              <a:rPr lang="en-US" sz="1600" b="1" i="1" dirty="0">
                <a:solidFill>
                  <a:schemeClr val="bg1"/>
                </a:solidFill>
              </a:rPr>
              <a:t>Strategy </a:t>
            </a:r>
            <a:r>
              <a:rPr lang="en-US" sz="1600" b="1" i="1" dirty="0" smtClean="0">
                <a:solidFill>
                  <a:schemeClr val="bg1"/>
                </a:solidFill>
              </a:rPr>
              <a:t>5.1</a:t>
            </a:r>
            <a:endParaRPr lang="en-US" sz="1600" b="1" i="1" dirty="0">
              <a:solidFill>
                <a:schemeClr val="bg1"/>
              </a:solidFill>
            </a:endParaRPr>
          </a:p>
        </p:txBody>
      </p:sp>
      <p:sp>
        <p:nvSpPr>
          <p:cNvPr id="8" name="Text Box 8"/>
          <p:cNvSpPr txBox="1">
            <a:spLocks noChangeArrowheads="1"/>
          </p:cNvSpPr>
          <p:nvPr/>
        </p:nvSpPr>
        <p:spPr bwMode="auto">
          <a:xfrm>
            <a:off x="1838044" y="1348524"/>
            <a:ext cx="7158038" cy="830997"/>
          </a:xfrm>
          <a:prstGeom prst="rect">
            <a:avLst/>
          </a:prstGeom>
          <a:solidFill>
            <a:schemeClr val="bg2"/>
          </a:solidFill>
          <a:ln w="9525">
            <a:solidFill>
              <a:schemeClr val="tx1"/>
            </a:solidFill>
            <a:miter lim="800000"/>
            <a:headEnd/>
            <a:tailEnd/>
          </a:ln>
          <a:effectLst>
            <a:outerShdw blurRad="50800" dist="38100" dir="5400000" algn="t" rotWithShape="0">
              <a:prstClr val="black">
                <a:alpha val="40000"/>
              </a:prstClr>
            </a:outerShdw>
          </a:effectLst>
        </p:spPr>
        <p:txBody>
          <a:bodyPr>
            <a:spAutoFit/>
          </a:bodyPr>
          <a:lstStyle/>
          <a:p>
            <a:pPr algn="l"/>
            <a:r>
              <a:rPr lang="en-US" sz="1600" b="1" dirty="0"/>
              <a:t>Foster excellent relationships with our hospital partners so that the Department is viewed as the provider of choice for existing and new inpatient and outpatient services.</a:t>
            </a:r>
          </a:p>
        </p:txBody>
      </p:sp>
      <p:sp>
        <p:nvSpPr>
          <p:cNvPr id="13" name="Text Box 11"/>
          <p:cNvSpPr txBox="1">
            <a:spLocks noChangeArrowheads="1"/>
          </p:cNvSpPr>
          <p:nvPr/>
        </p:nvSpPr>
        <p:spPr bwMode="auto">
          <a:xfrm>
            <a:off x="130636" y="633447"/>
            <a:ext cx="8865446" cy="584769"/>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square" lIns="91434" tIns="45717" rIns="91434" bIns="45717">
            <a:spAutoFit/>
          </a:bodyPr>
          <a:lstStyle/>
          <a:p>
            <a:pPr algn="l">
              <a:spcBef>
                <a:spcPct val="50000"/>
              </a:spcBef>
            </a:pPr>
            <a:r>
              <a:rPr lang="en-US" sz="1600" b="1" u="sng" dirty="0" smtClean="0">
                <a:solidFill>
                  <a:schemeClr val="bg1"/>
                </a:solidFill>
                <a:effectLst>
                  <a:outerShdw blurRad="38100" dist="38100" dir="2700000" algn="tl">
                    <a:srgbClr val="000000">
                      <a:alpha val="43137"/>
                    </a:srgbClr>
                  </a:outerShdw>
                </a:effectLst>
                <a:latin typeface="Arial" pitchFamily="34" charset="0"/>
                <a:cs typeface="Arial" pitchFamily="34" charset="0"/>
              </a:rPr>
              <a:t>Goal 5</a:t>
            </a:r>
            <a:r>
              <a:rPr lang="en-US" sz="16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  Forge </a:t>
            </a:r>
            <a:r>
              <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rPr>
              <a:t>a strong departmental identity founded on excellence, collaboration and innovation.  </a:t>
            </a:r>
          </a:p>
        </p:txBody>
      </p:sp>
      <p:sp>
        <p:nvSpPr>
          <p:cNvPr id="7" name="TextBox 6"/>
          <p:cNvSpPr txBox="1">
            <a:spLocks noChangeArrowheads="1"/>
          </p:cNvSpPr>
          <p:nvPr/>
        </p:nvSpPr>
        <p:spPr bwMode="auto">
          <a:xfrm>
            <a:off x="288871" y="2243637"/>
            <a:ext cx="8707211" cy="3754874"/>
          </a:xfrm>
          <a:prstGeom prst="rect">
            <a:avLst/>
          </a:prstGeom>
          <a:noFill/>
          <a:ln w="9525">
            <a:noFill/>
            <a:miter lim="800000"/>
            <a:headEnd/>
            <a:tailEnd/>
          </a:ln>
        </p:spPr>
        <p:txBody>
          <a:bodyPr wrap="square">
            <a:spAutoFit/>
          </a:bodyPr>
          <a:lstStyle/>
          <a:p>
            <a:pPr marL="342900" indent="-342900" algn="l">
              <a:spcBef>
                <a:spcPts val="600"/>
              </a:spcBef>
              <a:spcAft>
                <a:spcPts val="600"/>
              </a:spcAft>
            </a:pPr>
            <a:r>
              <a:rPr lang="en-US" sz="1400" b="1" u="sng" dirty="0" smtClean="0"/>
              <a:t>Preliminary Tactics</a:t>
            </a:r>
            <a:r>
              <a:rPr lang="en-US" sz="1400" dirty="0" smtClean="0"/>
              <a:t>:</a:t>
            </a:r>
          </a:p>
          <a:p>
            <a:pPr marL="400050" lvl="1" indent="-400050" algn="l">
              <a:spcBef>
                <a:spcPts val="600"/>
              </a:spcBef>
              <a:spcAft>
                <a:spcPts val="600"/>
              </a:spcAft>
              <a:buFont typeface="+mj-lt"/>
              <a:buAutoNum type="alphaLcPeriod"/>
            </a:pPr>
            <a:r>
              <a:rPr lang="en-US" sz="1400" b="1" dirty="0" smtClean="0"/>
              <a:t>Capitalize on the medical school’s downtown relocation to create an academic home for the department.</a:t>
            </a:r>
            <a:endParaRPr lang="en-US" sz="1400" dirty="0" smtClean="0"/>
          </a:p>
          <a:p>
            <a:pPr marL="400050" lvl="1" indent="-400050" algn="l">
              <a:spcBef>
                <a:spcPts val="600"/>
              </a:spcBef>
              <a:spcAft>
                <a:spcPts val="600"/>
              </a:spcAft>
              <a:buFont typeface="+mj-lt"/>
              <a:buAutoNum type="alphaLcPeriod"/>
            </a:pPr>
            <a:r>
              <a:rPr lang="en-US" sz="1400" b="1" dirty="0"/>
              <a:t> Assess merging/reconfiguring ECMC, BGH, and </a:t>
            </a:r>
            <a:r>
              <a:rPr lang="en-US" sz="1400" b="1" dirty="0" smtClean="0"/>
              <a:t>Dent </a:t>
            </a:r>
            <a:r>
              <a:rPr lang="en-US" sz="1400" b="1" dirty="0"/>
              <a:t>outpatient</a:t>
            </a:r>
            <a:r>
              <a:rPr lang="en-US" sz="1400" b="1" dirty="0">
                <a:solidFill>
                  <a:srgbClr val="FF0000"/>
                </a:solidFill>
              </a:rPr>
              <a:t> </a:t>
            </a:r>
            <a:r>
              <a:rPr lang="en-US" sz="1400" b="1" dirty="0"/>
              <a:t>practices.</a:t>
            </a:r>
            <a:endParaRPr lang="en-US" sz="1400" dirty="0">
              <a:solidFill>
                <a:srgbClr val="FF0000"/>
              </a:solidFill>
            </a:endParaRPr>
          </a:p>
          <a:p>
            <a:pPr marL="400050" lvl="1" indent="-400050" algn="l">
              <a:spcBef>
                <a:spcPts val="600"/>
              </a:spcBef>
              <a:spcAft>
                <a:spcPts val="600"/>
              </a:spcAft>
              <a:buFont typeface="+mj-lt"/>
              <a:buAutoNum type="alphaLcPeriod"/>
            </a:pPr>
            <a:r>
              <a:rPr lang="en-US" sz="1400" b="1" dirty="0" smtClean="0"/>
              <a:t>Strengthen </a:t>
            </a:r>
            <a:r>
              <a:rPr lang="en-US" sz="1400" b="1" dirty="0"/>
              <a:t>relationship with Roswell Park.</a:t>
            </a:r>
          </a:p>
          <a:p>
            <a:pPr marL="857250" lvl="2" indent="-400050" algn="l">
              <a:spcBef>
                <a:spcPts val="600"/>
              </a:spcBef>
              <a:spcAft>
                <a:spcPts val="600"/>
              </a:spcAft>
              <a:buFont typeface="+mj-lt"/>
              <a:buAutoNum type="romanLcPeriod"/>
            </a:pPr>
            <a:r>
              <a:rPr lang="en-US" sz="1400" dirty="0"/>
              <a:t>Work with Roswell Park to create new clinical programs for oncology services at BGH and ECMC.</a:t>
            </a:r>
          </a:p>
          <a:p>
            <a:pPr marL="857250" lvl="2" indent="-400050" algn="l">
              <a:spcBef>
                <a:spcPts val="600"/>
              </a:spcBef>
              <a:spcAft>
                <a:spcPts val="600"/>
              </a:spcAft>
              <a:buFont typeface="+mj-lt"/>
              <a:buAutoNum type="romanLcPeriod"/>
            </a:pPr>
            <a:r>
              <a:rPr lang="en-US" sz="1400" dirty="0" smtClean="0"/>
              <a:t>Explore opportunities to </a:t>
            </a:r>
            <a:r>
              <a:rPr lang="en-US" sz="1400" dirty="0"/>
              <a:t>provide non-oncology </a:t>
            </a:r>
            <a:r>
              <a:rPr lang="en-US" sz="1400" dirty="0" smtClean="0"/>
              <a:t>inpatient and outpatient coverage to Roswell Park patients.</a:t>
            </a:r>
          </a:p>
          <a:p>
            <a:pPr marL="857250" lvl="2" indent="-400050" algn="l">
              <a:spcBef>
                <a:spcPts val="600"/>
              </a:spcBef>
              <a:spcAft>
                <a:spcPts val="600"/>
              </a:spcAft>
              <a:buFont typeface="+mj-lt"/>
              <a:buAutoNum type="romanLcPeriod"/>
            </a:pPr>
            <a:r>
              <a:rPr lang="en-US" sz="1400" dirty="0" smtClean="0"/>
              <a:t>Expand research collaborations.</a:t>
            </a:r>
          </a:p>
          <a:p>
            <a:pPr marL="400050" lvl="1" indent="-400050" algn="l">
              <a:spcBef>
                <a:spcPts val="600"/>
              </a:spcBef>
              <a:spcAft>
                <a:spcPts val="600"/>
              </a:spcAft>
              <a:buFont typeface="+mj-lt"/>
              <a:buAutoNum type="alphaLcPeriod"/>
            </a:pPr>
            <a:r>
              <a:rPr lang="en-US" sz="1400" b="1" dirty="0" smtClean="0"/>
              <a:t>Develop an inpatient hospitalist service and consult service for Kaleida Health. </a:t>
            </a:r>
            <a:r>
              <a:rPr lang="en-US" sz="1400" b="1" i="1" dirty="0" smtClean="0">
                <a:solidFill>
                  <a:srgbClr val="0070C0"/>
                </a:solidFill>
              </a:rPr>
              <a:t>(links to Strategy 1.2)</a:t>
            </a:r>
          </a:p>
        </p:txBody>
      </p:sp>
    </p:spTree>
    <p:extLst>
      <p:ext uri="{BB962C8B-B14F-4D97-AF65-F5344CB8AC3E}">
        <p14:creationId xmlns:p14="http://schemas.microsoft.com/office/powerpoint/2010/main" val="291713138"/>
      </p:ext>
    </p:extLst>
  </p:cSld>
  <p:clrMapOvr>
    <a:masterClrMapping/>
  </p:clrMapOvr>
  <p:transition spd="slow"/>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5" name="AutoShape 6"/>
          <p:cNvSpPr>
            <a:spLocks noChangeArrowheads="1"/>
          </p:cNvSpPr>
          <p:nvPr/>
        </p:nvSpPr>
        <p:spPr bwMode="auto">
          <a:xfrm>
            <a:off x="95250" y="1377933"/>
            <a:ext cx="1673225" cy="504825"/>
          </a:xfrm>
          <a:prstGeom prst="homePlate">
            <a:avLst>
              <a:gd name="adj" fmla="val 98636"/>
            </a:avLst>
          </a:prstGeom>
          <a:solidFill>
            <a:schemeClr val="tx1"/>
          </a:solidFill>
          <a:ln w="9525">
            <a:solidFill>
              <a:schemeClr val="tx1"/>
            </a:solidFill>
            <a:miter lim="800000"/>
            <a:headEnd/>
            <a:tailEnd/>
          </a:ln>
        </p:spPr>
        <p:txBody>
          <a:bodyPr wrap="none" anchor="ctr"/>
          <a:lstStyle/>
          <a:p>
            <a:r>
              <a:rPr lang="en-US" sz="1600" b="1" i="1" dirty="0">
                <a:solidFill>
                  <a:schemeClr val="bg1"/>
                </a:solidFill>
              </a:rPr>
              <a:t>Strategy </a:t>
            </a:r>
            <a:r>
              <a:rPr lang="en-US" sz="1600" b="1" i="1" dirty="0" smtClean="0">
                <a:solidFill>
                  <a:schemeClr val="bg1"/>
                </a:solidFill>
              </a:rPr>
              <a:t>5.1</a:t>
            </a:r>
            <a:endParaRPr lang="en-US" sz="1600" b="1" i="1" dirty="0">
              <a:solidFill>
                <a:schemeClr val="bg1"/>
              </a:solidFill>
            </a:endParaRPr>
          </a:p>
        </p:txBody>
      </p:sp>
      <p:sp>
        <p:nvSpPr>
          <p:cNvPr id="8" name="Text Box 8"/>
          <p:cNvSpPr txBox="1">
            <a:spLocks noChangeArrowheads="1"/>
          </p:cNvSpPr>
          <p:nvPr/>
        </p:nvSpPr>
        <p:spPr bwMode="auto">
          <a:xfrm>
            <a:off x="1838044" y="1348524"/>
            <a:ext cx="7158038" cy="830997"/>
          </a:xfrm>
          <a:prstGeom prst="rect">
            <a:avLst/>
          </a:prstGeom>
          <a:solidFill>
            <a:schemeClr val="bg2"/>
          </a:solidFill>
          <a:ln w="9525">
            <a:solidFill>
              <a:schemeClr val="tx1"/>
            </a:solidFill>
            <a:miter lim="800000"/>
            <a:headEnd/>
            <a:tailEnd/>
          </a:ln>
          <a:effectLst>
            <a:outerShdw blurRad="50800" dist="38100" dir="5400000" algn="t" rotWithShape="0">
              <a:prstClr val="black">
                <a:alpha val="40000"/>
              </a:prstClr>
            </a:outerShdw>
          </a:effectLst>
        </p:spPr>
        <p:txBody>
          <a:bodyPr>
            <a:spAutoFit/>
          </a:bodyPr>
          <a:lstStyle/>
          <a:p>
            <a:pPr algn="l"/>
            <a:r>
              <a:rPr lang="en-US" sz="1600" b="1" dirty="0"/>
              <a:t>Foster excellent relationships with our hospital partners so that the Department is viewed as the provider of choice for existing and new inpatient and outpatient services.</a:t>
            </a:r>
            <a:r>
              <a:rPr lang="en-US" sz="1600" b="1" dirty="0" smtClean="0">
                <a:solidFill>
                  <a:srgbClr val="FF0000"/>
                </a:solidFill>
              </a:rPr>
              <a:t> </a:t>
            </a:r>
            <a:r>
              <a:rPr lang="en-US" sz="1600" b="1" i="1" dirty="0" smtClean="0"/>
              <a:t>(cont’d)</a:t>
            </a:r>
            <a:endParaRPr lang="en-US" sz="1600" b="1" i="1" dirty="0"/>
          </a:p>
        </p:txBody>
      </p:sp>
      <p:sp>
        <p:nvSpPr>
          <p:cNvPr id="13" name="Text Box 11"/>
          <p:cNvSpPr txBox="1">
            <a:spLocks noChangeArrowheads="1"/>
          </p:cNvSpPr>
          <p:nvPr/>
        </p:nvSpPr>
        <p:spPr bwMode="auto">
          <a:xfrm>
            <a:off x="130636" y="633447"/>
            <a:ext cx="8865446" cy="584769"/>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square" lIns="91434" tIns="45717" rIns="91434" bIns="45717">
            <a:spAutoFit/>
          </a:bodyPr>
          <a:lstStyle/>
          <a:p>
            <a:pPr algn="l">
              <a:spcBef>
                <a:spcPct val="50000"/>
              </a:spcBef>
            </a:pPr>
            <a:r>
              <a:rPr lang="en-US" sz="1600" b="1" u="sng" dirty="0" smtClean="0">
                <a:solidFill>
                  <a:schemeClr val="bg1"/>
                </a:solidFill>
                <a:effectLst>
                  <a:outerShdw blurRad="38100" dist="38100" dir="2700000" algn="tl">
                    <a:srgbClr val="000000">
                      <a:alpha val="43137"/>
                    </a:srgbClr>
                  </a:outerShdw>
                </a:effectLst>
                <a:latin typeface="Arial" pitchFamily="34" charset="0"/>
                <a:cs typeface="Arial" pitchFamily="34" charset="0"/>
              </a:rPr>
              <a:t>Goal 5</a:t>
            </a:r>
            <a:r>
              <a:rPr lang="en-US" sz="16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  Forge </a:t>
            </a:r>
            <a:r>
              <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rPr>
              <a:t>a strong departmental identity founded on excellence, collaboration and innovation.  </a:t>
            </a:r>
          </a:p>
        </p:txBody>
      </p:sp>
      <p:sp>
        <p:nvSpPr>
          <p:cNvPr id="7" name="TextBox 6"/>
          <p:cNvSpPr txBox="1">
            <a:spLocks noChangeArrowheads="1"/>
          </p:cNvSpPr>
          <p:nvPr/>
        </p:nvSpPr>
        <p:spPr bwMode="auto">
          <a:xfrm>
            <a:off x="288871" y="2243637"/>
            <a:ext cx="8707211" cy="1631216"/>
          </a:xfrm>
          <a:prstGeom prst="rect">
            <a:avLst/>
          </a:prstGeom>
          <a:noFill/>
          <a:ln w="9525">
            <a:noFill/>
            <a:miter lim="800000"/>
            <a:headEnd/>
            <a:tailEnd/>
          </a:ln>
        </p:spPr>
        <p:txBody>
          <a:bodyPr wrap="square">
            <a:spAutoFit/>
          </a:bodyPr>
          <a:lstStyle/>
          <a:p>
            <a:pPr marL="342900" indent="-342900" algn="l">
              <a:spcBef>
                <a:spcPts val="600"/>
              </a:spcBef>
              <a:spcAft>
                <a:spcPts val="600"/>
              </a:spcAft>
            </a:pPr>
            <a:r>
              <a:rPr lang="en-US" sz="1400" b="1" u="sng" dirty="0" smtClean="0"/>
              <a:t>Preliminary Tactics</a:t>
            </a:r>
            <a:r>
              <a:rPr lang="en-US" sz="1400" dirty="0" smtClean="0"/>
              <a:t>:</a:t>
            </a:r>
          </a:p>
          <a:p>
            <a:pPr marL="400050" lvl="1" indent="-400050" algn="l">
              <a:spcBef>
                <a:spcPts val="600"/>
              </a:spcBef>
              <a:spcAft>
                <a:spcPts val="600"/>
              </a:spcAft>
              <a:buFont typeface="+mj-lt"/>
              <a:buAutoNum type="alphaLcPeriod" startAt="5"/>
            </a:pPr>
            <a:r>
              <a:rPr lang="en-US" sz="1400" b="1" dirty="0" smtClean="0"/>
              <a:t>Assess developing needs for hospitalist, critical care, general medicine, and subspecialty care at ECMC and position the department to be the provider of choice.</a:t>
            </a:r>
          </a:p>
          <a:p>
            <a:pPr marL="400050" lvl="1" indent="-400050" algn="l">
              <a:spcBef>
                <a:spcPts val="600"/>
              </a:spcBef>
              <a:spcAft>
                <a:spcPts val="600"/>
              </a:spcAft>
              <a:buFont typeface="+mj-lt"/>
              <a:buAutoNum type="alphaLcPeriod" startAt="5"/>
            </a:pPr>
            <a:r>
              <a:rPr lang="en-US" sz="1400" b="1" dirty="0" smtClean="0"/>
              <a:t>Pursue opportunities to become the </a:t>
            </a:r>
            <a:r>
              <a:rPr lang="en-US" sz="1400" b="1" dirty="0"/>
              <a:t>outpatient service provider for the Great Lakes system.  </a:t>
            </a:r>
          </a:p>
          <a:p>
            <a:pPr marL="400050" lvl="1" indent="-400050" algn="l">
              <a:spcBef>
                <a:spcPts val="600"/>
              </a:spcBef>
              <a:spcAft>
                <a:spcPts val="600"/>
              </a:spcAft>
              <a:buFont typeface="+mj-lt"/>
              <a:buAutoNum type="alphaLcPeriod" startAt="5"/>
            </a:pPr>
            <a:r>
              <a:rPr lang="en-US" sz="1400" b="1" dirty="0" smtClean="0"/>
              <a:t>Continue to cultivate partnership </a:t>
            </a:r>
            <a:r>
              <a:rPr lang="en-US" sz="1400" b="1" dirty="0"/>
              <a:t>with the VA that promotes research and education. </a:t>
            </a:r>
          </a:p>
        </p:txBody>
      </p:sp>
    </p:spTree>
    <p:extLst>
      <p:ext uri="{BB962C8B-B14F-4D97-AF65-F5344CB8AC3E}">
        <p14:creationId xmlns:p14="http://schemas.microsoft.com/office/powerpoint/2010/main" val="1858281619"/>
      </p:ext>
    </p:extLst>
  </p:cSld>
  <p:clrMapOvr>
    <a:masterClrMapping/>
  </p:clrMapOvr>
  <p:transition spd="slow"/>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5" name="AutoShape 6"/>
          <p:cNvSpPr>
            <a:spLocks noChangeArrowheads="1"/>
          </p:cNvSpPr>
          <p:nvPr/>
        </p:nvSpPr>
        <p:spPr bwMode="auto">
          <a:xfrm>
            <a:off x="95250" y="1377933"/>
            <a:ext cx="1673225" cy="504825"/>
          </a:xfrm>
          <a:prstGeom prst="homePlate">
            <a:avLst>
              <a:gd name="adj" fmla="val 98636"/>
            </a:avLst>
          </a:prstGeom>
          <a:solidFill>
            <a:schemeClr val="tx1"/>
          </a:solidFill>
          <a:ln w="9525">
            <a:solidFill>
              <a:schemeClr val="tx1"/>
            </a:solidFill>
            <a:miter lim="800000"/>
            <a:headEnd/>
            <a:tailEnd/>
          </a:ln>
        </p:spPr>
        <p:txBody>
          <a:bodyPr wrap="none" anchor="ctr"/>
          <a:lstStyle/>
          <a:p>
            <a:r>
              <a:rPr lang="en-US" sz="1600" b="1" i="1" dirty="0">
                <a:solidFill>
                  <a:schemeClr val="bg1"/>
                </a:solidFill>
              </a:rPr>
              <a:t>Strategy </a:t>
            </a:r>
            <a:r>
              <a:rPr lang="en-US" sz="1600" b="1" i="1" dirty="0" smtClean="0">
                <a:solidFill>
                  <a:schemeClr val="bg1"/>
                </a:solidFill>
              </a:rPr>
              <a:t>5.2</a:t>
            </a:r>
            <a:endParaRPr lang="en-US" sz="1600" b="1" i="1" dirty="0">
              <a:solidFill>
                <a:schemeClr val="bg1"/>
              </a:solidFill>
            </a:endParaRPr>
          </a:p>
        </p:txBody>
      </p:sp>
      <p:sp>
        <p:nvSpPr>
          <p:cNvPr id="8" name="Text Box 8"/>
          <p:cNvSpPr txBox="1">
            <a:spLocks noChangeArrowheads="1"/>
          </p:cNvSpPr>
          <p:nvPr/>
        </p:nvSpPr>
        <p:spPr bwMode="auto">
          <a:xfrm>
            <a:off x="1838044" y="1348524"/>
            <a:ext cx="7158038" cy="584775"/>
          </a:xfrm>
          <a:prstGeom prst="rect">
            <a:avLst/>
          </a:prstGeom>
          <a:solidFill>
            <a:schemeClr val="bg2"/>
          </a:solidFill>
          <a:ln w="9525">
            <a:solidFill>
              <a:schemeClr val="tx1"/>
            </a:solidFill>
            <a:miter lim="800000"/>
            <a:headEnd/>
            <a:tailEnd/>
          </a:ln>
          <a:effectLst>
            <a:outerShdw blurRad="50800" dist="38100" dir="5400000" algn="t" rotWithShape="0">
              <a:prstClr val="black">
                <a:alpha val="40000"/>
              </a:prstClr>
            </a:outerShdw>
          </a:effectLst>
        </p:spPr>
        <p:txBody>
          <a:bodyPr>
            <a:spAutoFit/>
          </a:bodyPr>
          <a:lstStyle/>
          <a:p>
            <a:pPr algn="l"/>
            <a:r>
              <a:rPr lang="en-US" sz="1600" b="1" dirty="0"/>
              <a:t>Develop a new organizational model for the department and the practice plan</a:t>
            </a:r>
            <a:r>
              <a:rPr lang="en-US" sz="1600" b="1" dirty="0" smtClean="0"/>
              <a:t>.</a:t>
            </a:r>
            <a:endParaRPr lang="en-US" sz="1600" b="1" i="1" dirty="0"/>
          </a:p>
        </p:txBody>
      </p:sp>
      <p:sp>
        <p:nvSpPr>
          <p:cNvPr id="13" name="Text Box 11"/>
          <p:cNvSpPr txBox="1">
            <a:spLocks noChangeArrowheads="1"/>
          </p:cNvSpPr>
          <p:nvPr/>
        </p:nvSpPr>
        <p:spPr bwMode="auto">
          <a:xfrm>
            <a:off x="130636" y="633447"/>
            <a:ext cx="8865446" cy="584769"/>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square" lIns="91434" tIns="45717" rIns="91434" bIns="45717">
            <a:spAutoFit/>
          </a:bodyPr>
          <a:lstStyle/>
          <a:p>
            <a:pPr algn="l">
              <a:spcBef>
                <a:spcPct val="50000"/>
              </a:spcBef>
            </a:pPr>
            <a:r>
              <a:rPr lang="en-US" sz="1600" b="1" u="sng" dirty="0" smtClean="0">
                <a:solidFill>
                  <a:schemeClr val="bg1"/>
                </a:solidFill>
                <a:effectLst>
                  <a:outerShdw blurRad="38100" dist="38100" dir="2700000" algn="tl">
                    <a:srgbClr val="000000">
                      <a:alpha val="43137"/>
                    </a:srgbClr>
                  </a:outerShdw>
                </a:effectLst>
                <a:latin typeface="Arial" pitchFamily="34" charset="0"/>
                <a:cs typeface="Arial" pitchFamily="34" charset="0"/>
              </a:rPr>
              <a:t>Goal 5</a:t>
            </a:r>
            <a:r>
              <a:rPr lang="en-US" sz="16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  Forge </a:t>
            </a:r>
            <a:r>
              <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rPr>
              <a:t>a strong departmental identity founded on excellence, collaboration and innovation.  </a:t>
            </a:r>
          </a:p>
        </p:txBody>
      </p:sp>
      <p:sp>
        <p:nvSpPr>
          <p:cNvPr id="7" name="TextBox 6"/>
          <p:cNvSpPr txBox="1">
            <a:spLocks noChangeArrowheads="1"/>
          </p:cNvSpPr>
          <p:nvPr/>
        </p:nvSpPr>
        <p:spPr bwMode="auto">
          <a:xfrm>
            <a:off x="288871" y="1958548"/>
            <a:ext cx="8707211" cy="2662267"/>
          </a:xfrm>
          <a:prstGeom prst="rect">
            <a:avLst/>
          </a:prstGeom>
          <a:noFill/>
          <a:ln w="9525">
            <a:noFill/>
            <a:miter lim="800000"/>
            <a:headEnd/>
            <a:tailEnd/>
          </a:ln>
        </p:spPr>
        <p:txBody>
          <a:bodyPr wrap="square">
            <a:spAutoFit/>
          </a:bodyPr>
          <a:lstStyle/>
          <a:p>
            <a:pPr marL="342900" indent="-342900" algn="l">
              <a:spcAft>
                <a:spcPts val="0"/>
              </a:spcAft>
            </a:pPr>
            <a:r>
              <a:rPr lang="en-US" sz="1400" b="1" u="sng" dirty="0" smtClean="0"/>
              <a:t>Preliminary Tactics</a:t>
            </a:r>
            <a:r>
              <a:rPr lang="en-US" sz="1400" dirty="0" smtClean="0"/>
              <a:t>:</a:t>
            </a:r>
          </a:p>
          <a:p>
            <a:pPr marL="342900" lvl="1" indent="-342900" algn="l">
              <a:spcBef>
                <a:spcPts val="600"/>
              </a:spcBef>
              <a:spcAft>
                <a:spcPts val="600"/>
              </a:spcAft>
              <a:buFont typeface="+mj-lt"/>
              <a:buAutoNum type="alphaLcPeriod"/>
            </a:pPr>
            <a:r>
              <a:rPr lang="en-US" sz="1400" b="1" dirty="0" smtClean="0"/>
              <a:t>Form </a:t>
            </a:r>
            <a:r>
              <a:rPr lang="en-US" sz="1400" b="1" dirty="0"/>
              <a:t>a strong and stable departmental leadership team within the department. </a:t>
            </a:r>
            <a:r>
              <a:rPr lang="en-US" sz="1400" b="1" dirty="0" smtClean="0"/>
              <a:t> </a:t>
            </a:r>
            <a:endParaRPr lang="en-US" sz="1400" dirty="0" smtClean="0"/>
          </a:p>
          <a:p>
            <a:pPr marL="857250" lvl="2" indent="-400050" algn="l">
              <a:spcBef>
                <a:spcPts val="600"/>
              </a:spcBef>
              <a:spcAft>
                <a:spcPts val="600"/>
              </a:spcAft>
              <a:buFont typeface="+mj-lt"/>
              <a:buAutoNum type="romanLcPeriod"/>
            </a:pPr>
            <a:r>
              <a:rPr lang="en-US" sz="1400" dirty="0" smtClean="0"/>
              <a:t>Appoint a departmental </a:t>
            </a:r>
            <a:r>
              <a:rPr lang="en-US" sz="1400" dirty="0"/>
              <a:t>E</a:t>
            </a:r>
            <a:r>
              <a:rPr lang="en-US" sz="1400" dirty="0" smtClean="0"/>
              <a:t>xecutive Council (see organization chart on the following slide).</a:t>
            </a:r>
          </a:p>
          <a:p>
            <a:pPr marL="857250" lvl="2" indent="-400050" algn="l">
              <a:spcBef>
                <a:spcPts val="600"/>
              </a:spcBef>
              <a:spcAft>
                <a:spcPts val="600"/>
              </a:spcAft>
              <a:buFont typeface="+mj-lt"/>
              <a:buAutoNum type="romanLcPeriod" startAt="2"/>
            </a:pPr>
            <a:r>
              <a:rPr lang="en-US" sz="1400" dirty="0"/>
              <a:t>Amend practice plan bylaws to designate departmental </a:t>
            </a:r>
            <a:r>
              <a:rPr lang="en-US" sz="1400" dirty="0" smtClean="0"/>
              <a:t>Vice Chair for </a:t>
            </a:r>
            <a:r>
              <a:rPr lang="en-US" sz="1400" dirty="0"/>
              <a:t>Clinical Affairs as a member of the UBMD Internal Medicine Board of Directors. </a:t>
            </a:r>
          </a:p>
          <a:p>
            <a:pPr marL="857250" lvl="2" indent="-400050" algn="l">
              <a:spcBef>
                <a:spcPts val="600"/>
              </a:spcBef>
              <a:spcAft>
                <a:spcPts val="600"/>
              </a:spcAft>
              <a:buFont typeface="+mj-lt"/>
              <a:buAutoNum type="romanLcPeriod" startAt="2"/>
            </a:pPr>
            <a:r>
              <a:rPr lang="en-US" sz="1400" dirty="0"/>
              <a:t>Build a skilled practice plan management team.</a:t>
            </a:r>
          </a:p>
          <a:p>
            <a:pPr marL="857250" lvl="2" indent="-400050" algn="l">
              <a:spcBef>
                <a:spcPts val="600"/>
              </a:spcBef>
              <a:spcAft>
                <a:spcPts val="600"/>
              </a:spcAft>
              <a:buFont typeface="+mj-lt"/>
              <a:buAutoNum type="romanLcPeriod"/>
            </a:pPr>
            <a:endParaRPr lang="en-US" sz="1400" dirty="0" smtClean="0"/>
          </a:p>
          <a:p>
            <a:pPr marL="342900" lvl="1" indent="-342900" algn="l">
              <a:spcBef>
                <a:spcPts val="600"/>
              </a:spcBef>
              <a:spcAft>
                <a:spcPts val="600"/>
              </a:spcAft>
              <a:buFont typeface="+mj-lt"/>
              <a:buAutoNum type="alphaLcPeriod"/>
            </a:pPr>
            <a:endParaRPr lang="en-US" sz="1400" b="1" dirty="0"/>
          </a:p>
        </p:txBody>
      </p:sp>
    </p:spTree>
    <p:extLst>
      <p:ext uri="{BB962C8B-B14F-4D97-AF65-F5344CB8AC3E}">
        <p14:creationId xmlns:p14="http://schemas.microsoft.com/office/powerpoint/2010/main" val="2163223302"/>
      </p:ext>
    </p:extLst>
  </p:cSld>
  <p:clrMapOvr>
    <a:masterClrMapping/>
  </p:clrMapOvr>
  <p:transition spd="slow"/>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5" name="Elbow Connector 14"/>
          <p:cNvCxnSpPr/>
          <p:nvPr/>
        </p:nvCxnSpPr>
        <p:spPr>
          <a:xfrm rot="5400000" flipH="1" flipV="1">
            <a:off x="6911377" y="3659884"/>
            <a:ext cx="327675" cy="198407"/>
          </a:xfrm>
          <a:prstGeom prst="bentConnector3">
            <a:avLst>
              <a:gd name="adj1" fmla="val 102323"/>
            </a:avLst>
          </a:prstGeom>
          <a:ln w="28575">
            <a:prstDash val="sysDash"/>
          </a:ln>
        </p:spPr>
        <p:style>
          <a:lnRef idx="1">
            <a:schemeClr val="accent1"/>
          </a:lnRef>
          <a:fillRef idx="0">
            <a:schemeClr val="accent1"/>
          </a:fillRef>
          <a:effectRef idx="0">
            <a:schemeClr val="accent1"/>
          </a:effectRef>
          <a:fontRef idx="minor">
            <a:schemeClr val="tx1"/>
          </a:fontRef>
        </p:style>
      </p:cxnSp>
      <p:grpSp>
        <p:nvGrpSpPr>
          <p:cNvPr id="2" name="Group 1"/>
          <p:cNvGrpSpPr/>
          <p:nvPr/>
        </p:nvGrpSpPr>
        <p:grpSpPr>
          <a:xfrm>
            <a:off x="1421503" y="2204208"/>
            <a:ext cx="6465250" cy="4241913"/>
            <a:chOff x="1421503" y="2204208"/>
            <a:chExt cx="6465250" cy="4241913"/>
          </a:xfrm>
        </p:grpSpPr>
        <p:sp>
          <p:nvSpPr>
            <p:cNvPr id="3" name="Freeform 2"/>
            <p:cNvSpPr/>
            <p:nvPr/>
          </p:nvSpPr>
          <p:spPr>
            <a:xfrm>
              <a:off x="4691780" y="2456086"/>
              <a:ext cx="91440" cy="238004"/>
            </a:xfrm>
            <a:custGeom>
              <a:avLst/>
              <a:gdLst/>
              <a:ahLst/>
              <a:cxnLst/>
              <a:rect l="0" t="0" r="0" b="0"/>
              <a:pathLst>
                <a:path>
                  <a:moveTo>
                    <a:pt x="96479" y="0"/>
                  </a:moveTo>
                  <a:lnTo>
                    <a:pt x="96479" y="238004"/>
                  </a:lnTo>
                  <a:lnTo>
                    <a:pt x="45720" y="238004"/>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4" name="Freeform 3"/>
            <p:cNvSpPr/>
            <p:nvPr/>
          </p:nvSpPr>
          <p:spPr>
            <a:xfrm>
              <a:off x="7115751" y="3165040"/>
              <a:ext cx="91440" cy="1518832"/>
            </a:xfrm>
            <a:custGeom>
              <a:avLst/>
              <a:gdLst/>
              <a:ahLst/>
              <a:cxnLst/>
              <a:rect l="0" t="0" r="0" b="0"/>
              <a:pathLst>
                <a:path>
                  <a:moveTo>
                    <a:pt x="45720" y="0"/>
                  </a:moveTo>
                  <a:lnTo>
                    <a:pt x="45720" y="1518832"/>
                  </a:lnTo>
                  <a:lnTo>
                    <a:pt x="99110" y="1518832"/>
                  </a:lnTo>
                </a:path>
              </a:pathLst>
            </a:custGeom>
            <a:noFill/>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5" name="Freeform 4"/>
            <p:cNvSpPr/>
            <p:nvPr/>
          </p:nvSpPr>
          <p:spPr>
            <a:xfrm>
              <a:off x="7115751" y="3165040"/>
              <a:ext cx="91440" cy="1105658"/>
            </a:xfrm>
            <a:custGeom>
              <a:avLst/>
              <a:gdLst/>
              <a:ahLst/>
              <a:cxnLst/>
              <a:rect l="0" t="0" r="0" b="0"/>
              <a:pathLst>
                <a:path>
                  <a:moveTo>
                    <a:pt x="45720" y="0"/>
                  </a:moveTo>
                  <a:lnTo>
                    <a:pt x="45720" y="1105658"/>
                  </a:lnTo>
                  <a:lnTo>
                    <a:pt x="99110" y="1105658"/>
                  </a:lnTo>
                </a:path>
              </a:pathLst>
            </a:custGeom>
            <a:noFill/>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7" name="Freeform 6"/>
            <p:cNvSpPr/>
            <p:nvPr/>
          </p:nvSpPr>
          <p:spPr>
            <a:xfrm>
              <a:off x="7115751" y="3165040"/>
              <a:ext cx="91440" cy="692485"/>
            </a:xfrm>
            <a:custGeom>
              <a:avLst/>
              <a:gdLst/>
              <a:ahLst/>
              <a:cxnLst/>
              <a:rect l="0" t="0" r="0" b="0"/>
              <a:pathLst>
                <a:path>
                  <a:moveTo>
                    <a:pt x="45720" y="0"/>
                  </a:moveTo>
                  <a:lnTo>
                    <a:pt x="45720" y="692485"/>
                  </a:lnTo>
                  <a:lnTo>
                    <a:pt x="99110" y="692485"/>
                  </a:lnTo>
                </a:path>
              </a:pathLst>
            </a:custGeom>
            <a:noFill/>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9" name="Freeform 8"/>
            <p:cNvSpPr/>
            <p:nvPr/>
          </p:nvSpPr>
          <p:spPr>
            <a:xfrm>
              <a:off x="7115751" y="3165040"/>
              <a:ext cx="91440" cy="279311"/>
            </a:xfrm>
            <a:custGeom>
              <a:avLst/>
              <a:gdLst/>
              <a:ahLst/>
              <a:cxnLst/>
              <a:rect l="0" t="0" r="0" b="0"/>
              <a:pathLst>
                <a:path>
                  <a:moveTo>
                    <a:pt x="45720" y="0"/>
                  </a:moveTo>
                  <a:lnTo>
                    <a:pt x="45720" y="279311"/>
                  </a:lnTo>
                  <a:lnTo>
                    <a:pt x="99110" y="279311"/>
                  </a:lnTo>
                </a:path>
              </a:pathLst>
            </a:custGeom>
            <a:noFill/>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0" name="Freeform 9"/>
            <p:cNvSpPr/>
            <p:nvPr/>
          </p:nvSpPr>
          <p:spPr>
            <a:xfrm>
              <a:off x="4788260" y="2456086"/>
              <a:ext cx="2666065" cy="453946"/>
            </a:xfrm>
            <a:custGeom>
              <a:avLst/>
              <a:gdLst/>
              <a:ahLst/>
              <a:cxnLst/>
              <a:rect l="0" t="0" r="0" b="0"/>
              <a:pathLst>
                <a:path>
                  <a:moveTo>
                    <a:pt x="0" y="0"/>
                  </a:moveTo>
                  <a:lnTo>
                    <a:pt x="0" y="403186"/>
                  </a:lnTo>
                  <a:lnTo>
                    <a:pt x="2666065" y="403186"/>
                  </a:lnTo>
                  <a:lnTo>
                    <a:pt x="2666065" y="453946"/>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1" name="Freeform 10"/>
            <p:cNvSpPr/>
            <p:nvPr/>
          </p:nvSpPr>
          <p:spPr>
            <a:xfrm>
              <a:off x="6294201" y="3685883"/>
              <a:ext cx="101871" cy="1189916"/>
            </a:xfrm>
            <a:custGeom>
              <a:avLst/>
              <a:gdLst/>
              <a:ahLst/>
              <a:cxnLst/>
              <a:rect l="0" t="0" r="0" b="0"/>
              <a:pathLst>
                <a:path>
                  <a:moveTo>
                    <a:pt x="0" y="0"/>
                  </a:moveTo>
                  <a:lnTo>
                    <a:pt x="0" y="1189916"/>
                  </a:lnTo>
                  <a:lnTo>
                    <a:pt x="101871" y="1189916"/>
                  </a:lnTo>
                </a:path>
              </a:pathLst>
            </a:custGeom>
            <a:noFill/>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2" name="Freeform 11"/>
            <p:cNvSpPr/>
            <p:nvPr/>
          </p:nvSpPr>
          <p:spPr>
            <a:xfrm>
              <a:off x="6294201" y="3685883"/>
              <a:ext cx="101871" cy="782213"/>
            </a:xfrm>
            <a:custGeom>
              <a:avLst/>
              <a:gdLst/>
              <a:ahLst/>
              <a:cxnLst/>
              <a:rect l="0" t="0" r="0" b="0"/>
              <a:pathLst>
                <a:path>
                  <a:moveTo>
                    <a:pt x="0" y="0"/>
                  </a:moveTo>
                  <a:lnTo>
                    <a:pt x="0" y="782213"/>
                  </a:lnTo>
                  <a:lnTo>
                    <a:pt x="101871" y="782213"/>
                  </a:lnTo>
                </a:path>
              </a:pathLst>
            </a:custGeom>
            <a:noFill/>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4" name="Freeform 13"/>
            <p:cNvSpPr/>
            <p:nvPr/>
          </p:nvSpPr>
          <p:spPr>
            <a:xfrm>
              <a:off x="6294201" y="3685883"/>
              <a:ext cx="122910" cy="369745"/>
            </a:xfrm>
            <a:custGeom>
              <a:avLst/>
              <a:gdLst/>
              <a:ahLst/>
              <a:cxnLst/>
              <a:rect l="0" t="0" r="0" b="0"/>
              <a:pathLst>
                <a:path>
                  <a:moveTo>
                    <a:pt x="0" y="0"/>
                  </a:moveTo>
                  <a:lnTo>
                    <a:pt x="0" y="369745"/>
                  </a:lnTo>
                  <a:lnTo>
                    <a:pt x="122910" y="369745"/>
                  </a:lnTo>
                </a:path>
              </a:pathLst>
            </a:custGeom>
            <a:noFill/>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6" name="Freeform 15"/>
            <p:cNvSpPr/>
            <p:nvPr/>
          </p:nvSpPr>
          <p:spPr>
            <a:xfrm>
              <a:off x="6520138" y="3258279"/>
              <a:ext cx="91440" cy="101420"/>
            </a:xfrm>
            <a:custGeom>
              <a:avLst/>
              <a:gdLst/>
              <a:ahLst/>
              <a:cxnLst/>
              <a:rect l="0" t="0" r="0" b="0"/>
              <a:pathLst>
                <a:path>
                  <a:moveTo>
                    <a:pt x="45720" y="0"/>
                  </a:moveTo>
                  <a:lnTo>
                    <a:pt x="45720" y="101420"/>
                  </a:lnTo>
                </a:path>
              </a:pathLst>
            </a:custGeom>
            <a:noFill/>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7" name="Freeform 16"/>
            <p:cNvSpPr/>
            <p:nvPr/>
          </p:nvSpPr>
          <p:spPr>
            <a:xfrm>
              <a:off x="4788260" y="2456086"/>
              <a:ext cx="1777597" cy="476009"/>
            </a:xfrm>
            <a:custGeom>
              <a:avLst/>
              <a:gdLst/>
              <a:ahLst/>
              <a:cxnLst/>
              <a:rect l="0" t="0" r="0" b="0"/>
              <a:pathLst>
                <a:path>
                  <a:moveTo>
                    <a:pt x="0" y="0"/>
                  </a:moveTo>
                  <a:lnTo>
                    <a:pt x="0" y="425249"/>
                  </a:lnTo>
                  <a:lnTo>
                    <a:pt x="1777597" y="425249"/>
                  </a:lnTo>
                  <a:lnTo>
                    <a:pt x="1777597" y="476009"/>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8" name="Freeform 17"/>
            <p:cNvSpPr/>
            <p:nvPr/>
          </p:nvSpPr>
          <p:spPr>
            <a:xfrm>
              <a:off x="4614199" y="3258279"/>
              <a:ext cx="1170995" cy="101420"/>
            </a:xfrm>
            <a:custGeom>
              <a:avLst/>
              <a:gdLst/>
              <a:ahLst/>
              <a:cxnLst/>
              <a:rect l="0" t="0" r="0" b="0"/>
              <a:pathLst>
                <a:path>
                  <a:moveTo>
                    <a:pt x="0" y="0"/>
                  </a:moveTo>
                  <a:lnTo>
                    <a:pt x="0" y="50710"/>
                  </a:lnTo>
                  <a:lnTo>
                    <a:pt x="1170995" y="50710"/>
                  </a:lnTo>
                  <a:lnTo>
                    <a:pt x="1170995" y="101420"/>
                  </a:lnTo>
                </a:path>
              </a:pathLst>
            </a:custGeom>
            <a:noFill/>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9" name="Freeform 18"/>
            <p:cNvSpPr/>
            <p:nvPr/>
          </p:nvSpPr>
          <p:spPr>
            <a:xfrm>
              <a:off x="4732873" y="3685883"/>
              <a:ext cx="101871" cy="1119918"/>
            </a:xfrm>
            <a:custGeom>
              <a:avLst/>
              <a:gdLst/>
              <a:ahLst/>
              <a:cxnLst/>
              <a:rect l="0" t="0" r="0" b="0"/>
              <a:pathLst>
                <a:path>
                  <a:moveTo>
                    <a:pt x="0" y="0"/>
                  </a:moveTo>
                  <a:lnTo>
                    <a:pt x="0" y="1119918"/>
                  </a:lnTo>
                  <a:lnTo>
                    <a:pt x="101871" y="1119918"/>
                  </a:lnTo>
                </a:path>
              </a:pathLst>
            </a:custGeom>
            <a:noFill/>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20" name="Freeform 19"/>
            <p:cNvSpPr/>
            <p:nvPr/>
          </p:nvSpPr>
          <p:spPr>
            <a:xfrm>
              <a:off x="4732873" y="3685883"/>
              <a:ext cx="101871" cy="692215"/>
            </a:xfrm>
            <a:custGeom>
              <a:avLst/>
              <a:gdLst/>
              <a:ahLst/>
              <a:cxnLst/>
              <a:rect l="0" t="0" r="0" b="0"/>
              <a:pathLst>
                <a:path>
                  <a:moveTo>
                    <a:pt x="0" y="0"/>
                  </a:moveTo>
                  <a:lnTo>
                    <a:pt x="0" y="692215"/>
                  </a:lnTo>
                  <a:lnTo>
                    <a:pt x="101871" y="692215"/>
                  </a:lnTo>
                </a:path>
              </a:pathLst>
            </a:custGeom>
            <a:noFill/>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21" name="Freeform 20"/>
            <p:cNvSpPr/>
            <p:nvPr/>
          </p:nvSpPr>
          <p:spPr>
            <a:xfrm>
              <a:off x="4732873" y="3685883"/>
              <a:ext cx="101871" cy="264512"/>
            </a:xfrm>
            <a:custGeom>
              <a:avLst/>
              <a:gdLst/>
              <a:ahLst/>
              <a:cxnLst/>
              <a:rect l="0" t="0" r="0" b="0"/>
              <a:pathLst>
                <a:path>
                  <a:moveTo>
                    <a:pt x="0" y="0"/>
                  </a:moveTo>
                  <a:lnTo>
                    <a:pt x="0" y="264512"/>
                  </a:lnTo>
                  <a:lnTo>
                    <a:pt x="101871" y="264512"/>
                  </a:lnTo>
                </a:path>
              </a:pathLst>
            </a:custGeom>
            <a:noFill/>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22" name="Freeform 21"/>
            <p:cNvSpPr/>
            <p:nvPr/>
          </p:nvSpPr>
          <p:spPr>
            <a:xfrm>
              <a:off x="4614199" y="3258279"/>
              <a:ext cx="390331" cy="101420"/>
            </a:xfrm>
            <a:custGeom>
              <a:avLst/>
              <a:gdLst/>
              <a:ahLst/>
              <a:cxnLst/>
              <a:rect l="0" t="0" r="0" b="0"/>
              <a:pathLst>
                <a:path>
                  <a:moveTo>
                    <a:pt x="0" y="0"/>
                  </a:moveTo>
                  <a:lnTo>
                    <a:pt x="0" y="50710"/>
                  </a:lnTo>
                  <a:lnTo>
                    <a:pt x="390331" y="50710"/>
                  </a:lnTo>
                  <a:lnTo>
                    <a:pt x="390331" y="101420"/>
                  </a:lnTo>
                </a:path>
              </a:pathLst>
            </a:custGeom>
            <a:noFill/>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23" name="Freeform 22"/>
            <p:cNvSpPr/>
            <p:nvPr/>
          </p:nvSpPr>
          <p:spPr>
            <a:xfrm>
              <a:off x="4223867" y="3258279"/>
              <a:ext cx="390331" cy="101420"/>
            </a:xfrm>
            <a:custGeom>
              <a:avLst/>
              <a:gdLst/>
              <a:ahLst/>
              <a:cxnLst/>
              <a:rect l="0" t="0" r="0" b="0"/>
              <a:pathLst>
                <a:path>
                  <a:moveTo>
                    <a:pt x="390331" y="0"/>
                  </a:moveTo>
                  <a:lnTo>
                    <a:pt x="390331" y="50710"/>
                  </a:lnTo>
                  <a:lnTo>
                    <a:pt x="0" y="50710"/>
                  </a:lnTo>
                  <a:lnTo>
                    <a:pt x="0" y="101420"/>
                  </a:lnTo>
                </a:path>
              </a:pathLst>
            </a:custGeom>
            <a:noFill/>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24" name="Freeform 23"/>
            <p:cNvSpPr/>
            <p:nvPr/>
          </p:nvSpPr>
          <p:spPr>
            <a:xfrm>
              <a:off x="3443204" y="3258279"/>
              <a:ext cx="1170995" cy="101420"/>
            </a:xfrm>
            <a:custGeom>
              <a:avLst/>
              <a:gdLst/>
              <a:ahLst/>
              <a:cxnLst/>
              <a:rect l="0" t="0" r="0" b="0"/>
              <a:pathLst>
                <a:path>
                  <a:moveTo>
                    <a:pt x="1170995" y="0"/>
                  </a:moveTo>
                  <a:lnTo>
                    <a:pt x="1170995" y="50710"/>
                  </a:lnTo>
                  <a:lnTo>
                    <a:pt x="0" y="50710"/>
                  </a:lnTo>
                  <a:lnTo>
                    <a:pt x="0" y="101420"/>
                  </a:lnTo>
                </a:path>
              </a:pathLst>
            </a:custGeom>
            <a:noFill/>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25" name="Freeform 24"/>
            <p:cNvSpPr/>
            <p:nvPr/>
          </p:nvSpPr>
          <p:spPr>
            <a:xfrm>
              <a:off x="4614199" y="2456086"/>
              <a:ext cx="174061" cy="476009"/>
            </a:xfrm>
            <a:custGeom>
              <a:avLst/>
              <a:gdLst/>
              <a:ahLst/>
              <a:cxnLst/>
              <a:rect l="0" t="0" r="0" b="0"/>
              <a:pathLst>
                <a:path>
                  <a:moveTo>
                    <a:pt x="174061" y="0"/>
                  </a:moveTo>
                  <a:lnTo>
                    <a:pt x="174061" y="425249"/>
                  </a:lnTo>
                  <a:lnTo>
                    <a:pt x="0" y="425249"/>
                  </a:lnTo>
                  <a:lnTo>
                    <a:pt x="0" y="476009"/>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26" name="Freeform 25"/>
            <p:cNvSpPr/>
            <p:nvPr/>
          </p:nvSpPr>
          <p:spPr>
            <a:xfrm>
              <a:off x="2166088" y="3231828"/>
              <a:ext cx="91440" cy="3035411"/>
            </a:xfrm>
            <a:custGeom>
              <a:avLst/>
              <a:gdLst/>
              <a:ahLst/>
              <a:cxnLst/>
              <a:rect l="0" t="0" r="0" b="0"/>
              <a:pathLst>
                <a:path>
                  <a:moveTo>
                    <a:pt x="45720" y="0"/>
                  </a:moveTo>
                  <a:lnTo>
                    <a:pt x="45720" y="3035411"/>
                  </a:lnTo>
                  <a:lnTo>
                    <a:pt x="96430" y="3035411"/>
                  </a:lnTo>
                </a:path>
              </a:pathLst>
            </a:custGeom>
            <a:noFill/>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27" name="Freeform 26"/>
            <p:cNvSpPr/>
            <p:nvPr/>
          </p:nvSpPr>
          <p:spPr>
            <a:xfrm>
              <a:off x="2115377" y="3231828"/>
              <a:ext cx="91440" cy="3035411"/>
            </a:xfrm>
            <a:custGeom>
              <a:avLst/>
              <a:gdLst/>
              <a:ahLst/>
              <a:cxnLst/>
              <a:rect l="0" t="0" r="0" b="0"/>
              <a:pathLst>
                <a:path>
                  <a:moveTo>
                    <a:pt x="96430" y="0"/>
                  </a:moveTo>
                  <a:lnTo>
                    <a:pt x="96430" y="3035411"/>
                  </a:lnTo>
                  <a:lnTo>
                    <a:pt x="45720" y="3035411"/>
                  </a:lnTo>
                </a:path>
              </a:pathLst>
            </a:custGeom>
            <a:noFill/>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28" name="Freeform 27"/>
            <p:cNvSpPr/>
            <p:nvPr/>
          </p:nvSpPr>
          <p:spPr>
            <a:xfrm>
              <a:off x="2166088" y="3231828"/>
              <a:ext cx="91440" cy="2576226"/>
            </a:xfrm>
            <a:custGeom>
              <a:avLst/>
              <a:gdLst/>
              <a:ahLst/>
              <a:cxnLst/>
              <a:rect l="0" t="0" r="0" b="0"/>
              <a:pathLst>
                <a:path>
                  <a:moveTo>
                    <a:pt x="45720" y="0"/>
                  </a:moveTo>
                  <a:lnTo>
                    <a:pt x="45720" y="2576226"/>
                  </a:lnTo>
                  <a:lnTo>
                    <a:pt x="96430" y="2576226"/>
                  </a:lnTo>
                </a:path>
              </a:pathLst>
            </a:custGeom>
            <a:noFill/>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29" name="Freeform 28"/>
            <p:cNvSpPr/>
            <p:nvPr/>
          </p:nvSpPr>
          <p:spPr>
            <a:xfrm>
              <a:off x="2115377" y="3231828"/>
              <a:ext cx="91440" cy="2576226"/>
            </a:xfrm>
            <a:custGeom>
              <a:avLst/>
              <a:gdLst/>
              <a:ahLst/>
              <a:cxnLst/>
              <a:rect l="0" t="0" r="0" b="0"/>
              <a:pathLst>
                <a:path>
                  <a:moveTo>
                    <a:pt x="96430" y="0"/>
                  </a:moveTo>
                  <a:lnTo>
                    <a:pt x="96430" y="2576226"/>
                  </a:lnTo>
                  <a:lnTo>
                    <a:pt x="45720" y="2576226"/>
                  </a:lnTo>
                </a:path>
              </a:pathLst>
            </a:custGeom>
            <a:noFill/>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30" name="Freeform 29"/>
            <p:cNvSpPr/>
            <p:nvPr/>
          </p:nvSpPr>
          <p:spPr>
            <a:xfrm>
              <a:off x="2166088" y="3231828"/>
              <a:ext cx="91440" cy="2117041"/>
            </a:xfrm>
            <a:custGeom>
              <a:avLst/>
              <a:gdLst/>
              <a:ahLst/>
              <a:cxnLst/>
              <a:rect l="0" t="0" r="0" b="0"/>
              <a:pathLst>
                <a:path>
                  <a:moveTo>
                    <a:pt x="45720" y="0"/>
                  </a:moveTo>
                  <a:lnTo>
                    <a:pt x="45720" y="2117041"/>
                  </a:lnTo>
                  <a:lnTo>
                    <a:pt x="96430" y="2117041"/>
                  </a:lnTo>
                </a:path>
              </a:pathLst>
            </a:custGeom>
            <a:noFill/>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31" name="Freeform 30"/>
            <p:cNvSpPr/>
            <p:nvPr/>
          </p:nvSpPr>
          <p:spPr>
            <a:xfrm>
              <a:off x="2115377" y="3231828"/>
              <a:ext cx="91440" cy="2117041"/>
            </a:xfrm>
            <a:custGeom>
              <a:avLst/>
              <a:gdLst/>
              <a:ahLst/>
              <a:cxnLst/>
              <a:rect l="0" t="0" r="0" b="0"/>
              <a:pathLst>
                <a:path>
                  <a:moveTo>
                    <a:pt x="96430" y="0"/>
                  </a:moveTo>
                  <a:lnTo>
                    <a:pt x="96430" y="2117041"/>
                  </a:lnTo>
                  <a:lnTo>
                    <a:pt x="45720" y="2117041"/>
                  </a:lnTo>
                </a:path>
              </a:pathLst>
            </a:custGeom>
            <a:noFill/>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40960" name="Freeform 40959"/>
            <p:cNvSpPr/>
            <p:nvPr/>
          </p:nvSpPr>
          <p:spPr>
            <a:xfrm>
              <a:off x="2166088" y="3231828"/>
              <a:ext cx="91440" cy="1667383"/>
            </a:xfrm>
            <a:custGeom>
              <a:avLst/>
              <a:gdLst/>
              <a:ahLst/>
              <a:cxnLst/>
              <a:rect l="0" t="0" r="0" b="0"/>
              <a:pathLst>
                <a:path>
                  <a:moveTo>
                    <a:pt x="45720" y="0"/>
                  </a:moveTo>
                  <a:lnTo>
                    <a:pt x="45720" y="1667383"/>
                  </a:lnTo>
                  <a:lnTo>
                    <a:pt x="114063" y="1667383"/>
                  </a:lnTo>
                </a:path>
              </a:pathLst>
            </a:custGeom>
            <a:noFill/>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40961" name="Freeform 40960"/>
            <p:cNvSpPr/>
            <p:nvPr/>
          </p:nvSpPr>
          <p:spPr>
            <a:xfrm>
              <a:off x="2115377" y="3231828"/>
              <a:ext cx="91440" cy="1657857"/>
            </a:xfrm>
            <a:custGeom>
              <a:avLst/>
              <a:gdLst/>
              <a:ahLst/>
              <a:cxnLst/>
              <a:rect l="0" t="0" r="0" b="0"/>
              <a:pathLst>
                <a:path>
                  <a:moveTo>
                    <a:pt x="96430" y="0"/>
                  </a:moveTo>
                  <a:lnTo>
                    <a:pt x="96430" y="1657857"/>
                  </a:lnTo>
                  <a:lnTo>
                    <a:pt x="45720" y="1657857"/>
                  </a:lnTo>
                </a:path>
              </a:pathLst>
            </a:custGeom>
            <a:noFill/>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40962" name="Freeform 40961"/>
            <p:cNvSpPr/>
            <p:nvPr/>
          </p:nvSpPr>
          <p:spPr>
            <a:xfrm>
              <a:off x="2166088" y="3231828"/>
              <a:ext cx="91440" cy="1198672"/>
            </a:xfrm>
            <a:custGeom>
              <a:avLst/>
              <a:gdLst/>
              <a:ahLst/>
              <a:cxnLst/>
              <a:rect l="0" t="0" r="0" b="0"/>
              <a:pathLst>
                <a:path>
                  <a:moveTo>
                    <a:pt x="45720" y="0"/>
                  </a:moveTo>
                  <a:lnTo>
                    <a:pt x="45720" y="1198672"/>
                  </a:lnTo>
                  <a:lnTo>
                    <a:pt x="96430" y="1198672"/>
                  </a:lnTo>
                </a:path>
              </a:pathLst>
            </a:custGeom>
            <a:noFill/>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40963" name="Freeform 40962"/>
            <p:cNvSpPr/>
            <p:nvPr/>
          </p:nvSpPr>
          <p:spPr>
            <a:xfrm>
              <a:off x="2115377" y="3231828"/>
              <a:ext cx="91440" cy="1198672"/>
            </a:xfrm>
            <a:custGeom>
              <a:avLst/>
              <a:gdLst/>
              <a:ahLst/>
              <a:cxnLst/>
              <a:rect l="0" t="0" r="0" b="0"/>
              <a:pathLst>
                <a:path>
                  <a:moveTo>
                    <a:pt x="96430" y="0"/>
                  </a:moveTo>
                  <a:lnTo>
                    <a:pt x="96430" y="1198672"/>
                  </a:lnTo>
                  <a:lnTo>
                    <a:pt x="45720" y="1198672"/>
                  </a:lnTo>
                </a:path>
              </a:pathLst>
            </a:custGeom>
            <a:noFill/>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40964" name="Freeform 40963"/>
            <p:cNvSpPr/>
            <p:nvPr/>
          </p:nvSpPr>
          <p:spPr>
            <a:xfrm>
              <a:off x="2166088" y="3231828"/>
              <a:ext cx="91440" cy="739487"/>
            </a:xfrm>
            <a:custGeom>
              <a:avLst/>
              <a:gdLst/>
              <a:ahLst/>
              <a:cxnLst/>
              <a:rect l="0" t="0" r="0" b="0"/>
              <a:pathLst>
                <a:path>
                  <a:moveTo>
                    <a:pt x="45720" y="0"/>
                  </a:moveTo>
                  <a:lnTo>
                    <a:pt x="45720" y="739487"/>
                  </a:lnTo>
                  <a:lnTo>
                    <a:pt x="96430" y="739487"/>
                  </a:lnTo>
                </a:path>
              </a:pathLst>
            </a:custGeom>
            <a:noFill/>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40966" name="Freeform 40965"/>
            <p:cNvSpPr/>
            <p:nvPr/>
          </p:nvSpPr>
          <p:spPr>
            <a:xfrm>
              <a:off x="2115377" y="3231828"/>
              <a:ext cx="91440" cy="739487"/>
            </a:xfrm>
            <a:custGeom>
              <a:avLst/>
              <a:gdLst/>
              <a:ahLst/>
              <a:cxnLst/>
              <a:rect l="0" t="0" r="0" b="0"/>
              <a:pathLst>
                <a:path>
                  <a:moveTo>
                    <a:pt x="96430" y="0"/>
                  </a:moveTo>
                  <a:lnTo>
                    <a:pt x="96430" y="739487"/>
                  </a:lnTo>
                  <a:lnTo>
                    <a:pt x="45720" y="739487"/>
                  </a:lnTo>
                </a:path>
              </a:pathLst>
            </a:custGeom>
            <a:noFill/>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40967" name="Freeform 40966"/>
            <p:cNvSpPr/>
            <p:nvPr/>
          </p:nvSpPr>
          <p:spPr>
            <a:xfrm>
              <a:off x="2166088" y="3231828"/>
              <a:ext cx="91440" cy="280302"/>
            </a:xfrm>
            <a:custGeom>
              <a:avLst/>
              <a:gdLst/>
              <a:ahLst/>
              <a:cxnLst/>
              <a:rect l="0" t="0" r="0" b="0"/>
              <a:pathLst>
                <a:path>
                  <a:moveTo>
                    <a:pt x="45720" y="0"/>
                  </a:moveTo>
                  <a:lnTo>
                    <a:pt x="45720" y="280302"/>
                  </a:lnTo>
                  <a:lnTo>
                    <a:pt x="96430" y="280302"/>
                  </a:lnTo>
                </a:path>
              </a:pathLst>
            </a:custGeom>
            <a:noFill/>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40968" name="Freeform 40967"/>
            <p:cNvSpPr/>
            <p:nvPr/>
          </p:nvSpPr>
          <p:spPr>
            <a:xfrm>
              <a:off x="2115377" y="3231828"/>
              <a:ext cx="91440" cy="280302"/>
            </a:xfrm>
            <a:custGeom>
              <a:avLst/>
              <a:gdLst/>
              <a:ahLst/>
              <a:cxnLst/>
              <a:rect l="0" t="0" r="0" b="0"/>
              <a:pathLst>
                <a:path>
                  <a:moveTo>
                    <a:pt x="96430" y="0"/>
                  </a:moveTo>
                  <a:lnTo>
                    <a:pt x="96430" y="280302"/>
                  </a:lnTo>
                  <a:lnTo>
                    <a:pt x="45720" y="280302"/>
                  </a:lnTo>
                </a:path>
              </a:pathLst>
            </a:custGeom>
            <a:noFill/>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40969" name="Freeform 40968"/>
            <p:cNvSpPr/>
            <p:nvPr/>
          </p:nvSpPr>
          <p:spPr>
            <a:xfrm>
              <a:off x="2211808" y="2456086"/>
              <a:ext cx="2576452" cy="476009"/>
            </a:xfrm>
            <a:custGeom>
              <a:avLst/>
              <a:gdLst/>
              <a:ahLst/>
              <a:cxnLst/>
              <a:rect l="0" t="0" r="0" b="0"/>
              <a:pathLst>
                <a:path>
                  <a:moveTo>
                    <a:pt x="2576452" y="0"/>
                  </a:moveTo>
                  <a:lnTo>
                    <a:pt x="2576452" y="425249"/>
                  </a:lnTo>
                  <a:lnTo>
                    <a:pt x="0" y="425249"/>
                  </a:lnTo>
                  <a:lnTo>
                    <a:pt x="0" y="476009"/>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40970" name="Freeform 40969"/>
            <p:cNvSpPr/>
            <p:nvPr/>
          </p:nvSpPr>
          <p:spPr>
            <a:xfrm>
              <a:off x="4413002" y="2204208"/>
              <a:ext cx="750517" cy="251878"/>
            </a:xfrm>
            <a:custGeom>
              <a:avLst/>
              <a:gdLst>
                <a:gd name="connsiteX0" fmla="*/ 0 w 750517"/>
                <a:gd name="connsiteY0" fmla="*/ 0 h 251878"/>
                <a:gd name="connsiteX1" fmla="*/ 750517 w 750517"/>
                <a:gd name="connsiteY1" fmla="*/ 0 h 251878"/>
                <a:gd name="connsiteX2" fmla="*/ 750517 w 750517"/>
                <a:gd name="connsiteY2" fmla="*/ 251878 h 251878"/>
                <a:gd name="connsiteX3" fmla="*/ 0 w 750517"/>
                <a:gd name="connsiteY3" fmla="*/ 251878 h 251878"/>
                <a:gd name="connsiteX4" fmla="*/ 0 w 750517"/>
                <a:gd name="connsiteY4" fmla="*/ 0 h 25187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50517" h="251878">
                  <a:moveTo>
                    <a:pt x="0" y="0"/>
                  </a:moveTo>
                  <a:lnTo>
                    <a:pt x="750517" y="0"/>
                  </a:lnTo>
                  <a:lnTo>
                    <a:pt x="750517" y="251878"/>
                  </a:lnTo>
                  <a:lnTo>
                    <a:pt x="0" y="251878"/>
                  </a:lnTo>
                  <a:lnTo>
                    <a:pt x="0" y="0"/>
                  </a:lnTo>
                  <a:close/>
                </a:path>
              </a:pathLst>
            </a:custGeom>
            <a:solidFill>
              <a:schemeClr val="accent2">
                <a:lumMod val="40000"/>
                <a:lumOff val="60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rgbClr r="0" g="0" b="0"/>
            </a:fillRef>
            <a:effectRef idx="1">
              <a:schemeClr val="accent1">
                <a:hueOff val="0"/>
                <a:satOff val="0"/>
                <a:lumOff val="0"/>
                <a:alphaOff val="0"/>
              </a:schemeClr>
            </a:effectRef>
            <a:fontRef idx="minor">
              <a:schemeClr val="dk1"/>
            </a:fontRef>
          </p:style>
          <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Chair</a:t>
              </a:r>
              <a:endParaRPr lang="en-US" sz="900" kern="1200" dirty="0"/>
            </a:p>
          </p:txBody>
        </p:sp>
        <p:sp>
          <p:nvSpPr>
            <p:cNvPr id="40971" name="Freeform 40970"/>
            <p:cNvSpPr/>
            <p:nvPr/>
          </p:nvSpPr>
          <p:spPr>
            <a:xfrm>
              <a:off x="1837434" y="2932095"/>
              <a:ext cx="748747" cy="299732"/>
            </a:xfrm>
            <a:custGeom>
              <a:avLst/>
              <a:gdLst>
                <a:gd name="connsiteX0" fmla="*/ 0 w 748747"/>
                <a:gd name="connsiteY0" fmla="*/ 0 h 299732"/>
                <a:gd name="connsiteX1" fmla="*/ 748747 w 748747"/>
                <a:gd name="connsiteY1" fmla="*/ 0 h 299732"/>
                <a:gd name="connsiteX2" fmla="*/ 748747 w 748747"/>
                <a:gd name="connsiteY2" fmla="*/ 299732 h 299732"/>
                <a:gd name="connsiteX3" fmla="*/ 0 w 748747"/>
                <a:gd name="connsiteY3" fmla="*/ 299732 h 299732"/>
                <a:gd name="connsiteX4" fmla="*/ 0 w 748747"/>
                <a:gd name="connsiteY4" fmla="*/ 0 h 2997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8747" h="299732">
                  <a:moveTo>
                    <a:pt x="0" y="0"/>
                  </a:moveTo>
                  <a:lnTo>
                    <a:pt x="748747" y="0"/>
                  </a:lnTo>
                  <a:lnTo>
                    <a:pt x="748747" y="299732"/>
                  </a:lnTo>
                  <a:lnTo>
                    <a:pt x="0" y="299732"/>
                  </a:lnTo>
                  <a:lnTo>
                    <a:pt x="0" y="0"/>
                  </a:lnTo>
                  <a:close/>
                </a:path>
              </a:pathLst>
            </a:custGeom>
            <a:solidFill>
              <a:schemeClr val="accent4">
                <a:lumMod val="40000"/>
                <a:lumOff val="60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rgbClr r="0" g="0" b="0"/>
            </a:fillRef>
            <a:effectRef idx="1">
              <a:schemeClr val="accent1">
                <a:hueOff val="0"/>
                <a:satOff val="0"/>
                <a:lumOff val="0"/>
                <a:alphaOff val="0"/>
              </a:schemeClr>
            </a:effectRef>
            <a:fontRef idx="minor">
              <a:schemeClr val="dk1"/>
            </a:fontRef>
          </p:style>
          <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Clinical Divisions</a:t>
              </a:r>
              <a:endParaRPr lang="en-US" sz="900" kern="1200" dirty="0"/>
            </a:p>
          </p:txBody>
        </p:sp>
        <p:sp>
          <p:nvSpPr>
            <p:cNvPr id="40972" name="Freeform 40971"/>
            <p:cNvSpPr/>
            <p:nvPr/>
          </p:nvSpPr>
          <p:spPr>
            <a:xfrm>
              <a:off x="1421503" y="3333249"/>
              <a:ext cx="739593" cy="357764"/>
            </a:xfrm>
            <a:custGeom>
              <a:avLst/>
              <a:gdLst>
                <a:gd name="connsiteX0" fmla="*/ 0 w 739593"/>
                <a:gd name="connsiteY0" fmla="*/ 0 h 357764"/>
                <a:gd name="connsiteX1" fmla="*/ 739593 w 739593"/>
                <a:gd name="connsiteY1" fmla="*/ 0 h 357764"/>
                <a:gd name="connsiteX2" fmla="*/ 739593 w 739593"/>
                <a:gd name="connsiteY2" fmla="*/ 357764 h 357764"/>
                <a:gd name="connsiteX3" fmla="*/ 0 w 739593"/>
                <a:gd name="connsiteY3" fmla="*/ 357764 h 357764"/>
                <a:gd name="connsiteX4" fmla="*/ 0 w 739593"/>
                <a:gd name="connsiteY4" fmla="*/ 0 h 3577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9593" h="357764">
                  <a:moveTo>
                    <a:pt x="0" y="0"/>
                  </a:moveTo>
                  <a:lnTo>
                    <a:pt x="739593" y="0"/>
                  </a:lnTo>
                  <a:lnTo>
                    <a:pt x="739593" y="357764"/>
                  </a:lnTo>
                  <a:lnTo>
                    <a:pt x="0" y="357764"/>
                  </a:lnTo>
                  <a:lnTo>
                    <a:pt x="0" y="0"/>
                  </a:lnTo>
                  <a:close/>
                </a:path>
              </a:pathLst>
            </a:custGeom>
            <a:solidFill>
              <a:schemeClr val="accent4">
                <a:lumMod val="40000"/>
                <a:lumOff val="60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rgbClr r="0" g="0" b="0"/>
            </a:fillRef>
            <a:effectRef idx="1">
              <a:schemeClr val="accent1">
                <a:hueOff val="0"/>
                <a:satOff val="0"/>
                <a:lumOff val="0"/>
                <a:alphaOff val="0"/>
              </a:schemeClr>
            </a:effectRef>
            <a:fontRef idx="minor">
              <a:schemeClr val="dk1"/>
            </a:fontRef>
          </p:style>
          <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Allergy, Immunology &amp; Rheumatology</a:t>
              </a:r>
              <a:endParaRPr lang="en-US" sz="900" kern="1200" dirty="0"/>
            </a:p>
          </p:txBody>
        </p:sp>
        <p:sp>
          <p:nvSpPr>
            <p:cNvPr id="40973" name="Freeform 40972"/>
            <p:cNvSpPr/>
            <p:nvPr/>
          </p:nvSpPr>
          <p:spPr>
            <a:xfrm>
              <a:off x="2262518" y="3333249"/>
              <a:ext cx="739593" cy="357764"/>
            </a:xfrm>
            <a:custGeom>
              <a:avLst/>
              <a:gdLst>
                <a:gd name="connsiteX0" fmla="*/ 0 w 739593"/>
                <a:gd name="connsiteY0" fmla="*/ 0 h 357764"/>
                <a:gd name="connsiteX1" fmla="*/ 739593 w 739593"/>
                <a:gd name="connsiteY1" fmla="*/ 0 h 357764"/>
                <a:gd name="connsiteX2" fmla="*/ 739593 w 739593"/>
                <a:gd name="connsiteY2" fmla="*/ 357764 h 357764"/>
                <a:gd name="connsiteX3" fmla="*/ 0 w 739593"/>
                <a:gd name="connsiteY3" fmla="*/ 357764 h 357764"/>
                <a:gd name="connsiteX4" fmla="*/ 0 w 739593"/>
                <a:gd name="connsiteY4" fmla="*/ 0 h 3577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9593" h="357764">
                  <a:moveTo>
                    <a:pt x="0" y="0"/>
                  </a:moveTo>
                  <a:lnTo>
                    <a:pt x="739593" y="0"/>
                  </a:lnTo>
                  <a:lnTo>
                    <a:pt x="739593" y="357764"/>
                  </a:lnTo>
                  <a:lnTo>
                    <a:pt x="0" y="357764"/>
                  </a:lnTo>
                  <a:lnTo>
                    <a:pt x="0" y="0"/>
                  </a:lnTo>
                  <a:close/>
                </a:path>
              </a:pathLst>
            </a:custGeom>
            <a:solidFill>
              <a:schemeClr val="accent4">
                <a:lumMod val="40000"/>
                <a:lumOff val="60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rgbClr r="0" g="0" b="0"/>
            </a:fillRef>
            <a:effectRef idx="1">
              <a:schemeClr val="accent1">
                <a:hueOff val="0"/>
                <a:satOff val="0"/>
                <a:lumOff val="0"/>
                <a:alphaOff val="0"/>
              </a:schemeClr>
            </a:effectRef>
            <a:fontRef idx="minor">
              <a:schemeClr val="dk1"/>
            </a:fontRef>
          </p:style>
          <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Clinical Pharmacology</a:t>
              </a:r>
              <a:endParaRPr lang="en-US" sz="900" kern="1200" dirty="0"/>
            </a:p>
          </p:txBody>
        </p:sp>
        <p:sp>
          <p:nvSpPr>
            <p:cNvPr id="40974" name="Freeform 40973"/>
            <p:cNvSpPr/>
            <p:nvPr/>
          </p:nvSpPr>
          <p:spPr>
            <a:xfrm>
              <a:off x="1421503" y="3792433"/>
              <a:ext cx="739593" cy="357764"/>
            </a:xfrm>
            <a:custGeom>
              <a:avLst/>
              <a:gdLst>
                <a:gd name="connsiteX0" fmla="*/ 0 w 739593"/>
                <a:gd name="connsiteY0" fmla="*/ 0 h 357764"/>
                <a:gd name="connsiteX1" fmla="*/ 739593 w 739593"/>
                <a:gd name="connsiteY1" fmla="*/ 0 h 357764"/>
                <a:gd name="connsiteX2" fmla="*/ 739593 w 739593"/>
                <a:gd name="connsiteY2" fmla="*/ 357764 h 357764"/>
                <a:gd name="connsiteX3" fmla="*/ 0 w 739593"/>
                <a:gd name="connsiteY3" fmla="*/ 357764 h 357764"/>
                <a:gd name="connsiteX4" fmla="*/ 0 w 739593"/>
                <a:gd name="connsiteY4" fmla="*/ 0 h 3577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9593" h="357764">
                  <a:moveTo>
                    <a:pt x="0" y="0"/>
                  </a:moveTo>
                  <a:lnTo>
                    <a:pt x="739593" y="0"/>
                  </a:lnTo>
                  <a:lnTo>
                    <a:pt x="739593" y="357764"/>
                  </a:lnTo>
                  <a:lnTo>
                    <a:pt x="0" y="357764"/>
                  </a:lnTo>
                  <a:lnTo>
                    <a:pt x="0" y="0"/>
                  </a:lnTo>
                  <a:close/>
                </a:path>
              </a:pathLst>
            </a:custGeom>
            <a:solidFill>
              <a:schemeClr val="accent4">
                <a:lumMod val="40000"/>
                <a:lumOff val="60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rgbClr r="0" g="0" b="0"/>
            </a:fillRef>
            <a:effectRef idx="1">
              <a:schemeClr val="accent1">
                <a:hueOff val="0"/>
                <a:satOff val="0"/>
                <a:lumOff val="0"/>
                <a:alphaOff val="0"/>
              </a:schemeClr>
            </a:effectRef>
            <a:fontRef idx="minor">
              <a:schemeClr val="dk1"/>
            </a:fontRef>
          </p:style>
          <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General Internal Med</a:t>
              </a:r>
              <a:endParaRPr lang="en-US" sz="900" kern="1200" dirty="0"/>
            </a:p>
          </p:txBody>
        </p:sp>
        <p:sp>
          <p:nvSpPr>
            <p:cNvPr id="40975" name="Freeform 40974"/>
            <p:cNvSpPr/>
            <p:nvPr/>
          </p:nvSpPr>
          <p:spPr>
            <a:xfrm>
              <a:off x="2262518" y="3792433"/>
              <a:ext cx="739593" cy="357764"/>
            </a:xfrm>
            <a:custGeom>
              <a:avLst/>
              <a:gdLst>
                <a:gd name="connsiteX0" fmla="*/ 0 w 739593"/>
                <a:gd name="connsiteY0" fmla="*/ 0 h 357764"/>
                <a:gd name="connsiteX1" fmla="*/ 739593 w 739593"/>
                <a:gd name="connsiteY1" fmla="*/ 0 h 357764"/>
                <a:gd name="connsiteX2" fmla="*/ 739593 w 739593"/>
                <a:gd name="connsiteY2" fmla="*/ 357764 h 357764"/>
                <a:gd name="connsiteX3" fmla="*/ 0 w 739593"/>
                <a:gd name="connsiteY3" fmla="*/ 357764 h 357764"/>
                <a:gd name="connsiteX4" fmla="*/ 0 w 739593"/>
                <a:gd name="connsiteY4" fmla="*/ 0 h 3577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9593" h="357764">
                  <a:moveTo>
                    <a:pt x="0" y="0"/>
                  </a:moveTo>
                  <a:lnTo>
                    <a:pt x="739593" y="0"/>
                  </a:lnTo>
                  <a:lnTo>
                    <a:pt x="739593" y="357764"/>
                  </a:lnTo>
                  <a:lnTo>
                    <a:pt x="0" y="357764"/>
                  </a:lnTo>
                  <a:lnTo>
                    <a:pt x="0" y="0"/>
                  </a:lnTo>
                  <a:close/>
                </a:path>
              </a:pathLst>
            </a:custGeom>
            <a:solidFill>
              <a:schemeClr val="accent4">
                <a:lumMod val="40000"/>
                <a:lumOff val="60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rgbClr r="0" g="0" b="0"/>
            </a:fillRef>
            <a:effectRef idx="1">
              <a:schemeClr val="accent1">
                <a:hueOff val="0"/>
                <a:satOff val="0"/>
                <a:lumOff val="0"/>
                <a:alphaOff val="0"/>
              </a:schemeClr>
            </a:effectRef>
            <a:fontRef idx="minor">
              <a:schemeClr val="dk1"/>
            </a:fontRef>
          </p:style>
          <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Hematology</a:t>
              </a:r>
              <a:endParaRPr lang="en-US" sz="900" kern="1200" dirty="0"/>
            </a:p>
          </p:txBody>
        </p:sp>
        <p:sp>
          <p:nvSpPr>
            <p:cNvPr id="40976" name="Freeform 40975"/>
            <p:cNvSpPr/>
            <p:nvPr/>
          </p:nvSpPr>
          <p:spPr>
            <a:xfrm>
              <a:off x="1421503" y="4251618"/>
              <a:ext cx="739593" cy="357764"/>
            </a:xfrm>
            <a:custGeom>
              <a:avLst/>
              <a:gdLst>
                <a:gd name="connsiteX0" fmla="*/ 0 w 739593"/>
                <a:gd name="connsiteY0" fmla="*/ 0 h 357764"/>
                <a:gd name="connsiteX1" fmla="*/ 739593 w 739593"/>
                <a:gd name="connsiteY1" fmla="*/ 0 h 357764"/>
                <a:gd name="connsiteX2" fmla="*/ 739593 w 739593"/>
                <a:gd name="connsiteY2" fmla="*/ 357764 h 357764"/>
                <a:gd name="connsiteX3" fmla="*/ 0 w 739593"/>
                <a:gd name="connsiteY3" fmla="*/ 357764 h 357764"/>
                <a:gd name="connsiteX4" fmla="*/ 0 w 739593"/>
                <a:gd name="connsiteY4" fmla="*/ 0 h 3577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9593" h="357764">
                  <a:moveTo>
                    <a:pt x="0" y="0"/>
                  </a:moveTo>
                  <a:lnTo>
                    <a:pt x="739593" y="0"/>
                  </a:lnTo>
                  <a:lnTo>
                    <a:pt x="739593" y="357764"/>
                  </a:lnTo>
                  <a:lnTo>
                    <a:pt x="0" y="357764"/>
                  </a:lnTo>
                  <a:lnTo>
                    <a:pt x="0" y="0"/>
                  </a:lnTo>
                  <a:close/>
                </a:path>
              </a:pathLst>
            </a:custGeom>
            <a:solidFill>
              <a:schemeClr val="accent4">
                <a:lumMod val="40000"/>
                <a:lumOff val="60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rgbClr r="0" g="0" b="0"/>
            </a:fillRef>
            <a:effectRef idx="1">
              <a:schemeClr val="accent1">
                <a:hueOff val="0"/>
                <a:satOff val="0"/>
                <a:lumOff val="0"/>
                <a:alphaOff val="0"/>
              </a:schemeClr>
            </a:effectRef>
            <a:fontRef idx="minor">
              <a:schemeClr val="dk1"/>
            </a:fontRef>
          </p:style>
          <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Med/</a:t>
              </a:r>
              <a:r>
                <a:rPr lang="en-US" sz="900" kern="1200" dirty="0" err="1" smtClean="0"/>
                <a:t>Peds</a:t>
              </a:r>
              <a:endParaRPr lang="en-US" sz="900" kern="1200" dirty="0"/>
            </a:p>
          </p:txBody>
        </p:sp>
        <p:sp>
          <p:nvSpPr>
            <p:cNvPr id="40977" name="Freeform 40976"/>
            <p:cNvSpPr/>
            <p:nvPr/>
          </p:nvSpPr>
          <p:spPr>
            <a:xfrm>
              <a:off x="2262518" y="4251618"/>
              <a:ext cx="739593" cy="357764"/>
            </a:xfrm>
            <a:custGeom>
              <a:avLst/>
              <a:gdLst>
                <a:gd name="connsiteX0" fmla="*/ 0 w 739593"/>
                <a:gd name="connsiteY0" fmla="*/ 0 h 357764"/>
                <a:gd name="connsiteX1" fmla="*/ 739593 w 739593"/>
                <a:gd name="connsiteY1" fmla="*/ 0 h 357764"/>
                <a:gd name="connsiteX2" fmla="*/ 739593 w 739593"/>
                <a:gd name="connsiteY2" fmla="*/ 357764 h 357764"/>
                <a:gd name="connsiteX3" fmla="*/ 0 w 739593"/>
                <a:gd name="connsiteY3" fmla="*/ 357764 h 357764"/>
                <a:gd name="connsiteX4" fmla="*/ 0 w 739593"/>
                <a:gd name="connsiteY4" fmla="*/ 0 h 3577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9593" h="357764">
                  <a:moveTo>
                    <a:pt x="0" y="0"/>
                  </a:moveTo>
                  <a:lnTo>
                    <a:pt x="739593" y="0"/>
                  </a:lnTo>
                  <a:lnTo>
                    <a:pt x="739593" y="357764"/>
                  </a:lnTo>
                  <a:lnTo>
                    <a:pt x="0" y="357764"/>
                  </a:lnTo>
                  <a:lnTo>
                    <a:pt x="0" y="0"/>
                  </a:lnTo>
                  <a:close/>
                </a:path>
              </a:pathLst>
            </a:custGeom>
            <a:solidFill>
              <a:schemeClr val="accent4">
                <a:lumMod val="40000"/>
                <a:lumOff val="60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rgbClr r="0" g="0" b="0"/>
            </a:fillRef>
            <a:effectRef idx="1">
              <a:schemeClr val="accent1">
                <a:hueOff val="0"/>
                <a:satOff val="0"/>
                <a:lumOff val="0"/>
                <a:alphaOff val="0"/>
              </a:schemeClr>
            </a:effectRef>
            <a:fontRef idx="minor">
              <a:schemeClr val="dk1"/>
            </a:fontRef>
          </p:style>
          <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Nephrology</a:t>
              </a:r>
              <a:endParaRPr lang="en-US" sz="900" kern="1200" dirty="0"/>
            </a:p>
          </p:txBody>
        </p:sp>
        <p:sp>
          <p:nvSpPr>
            <p:cNvPr id="40978" name="Freeform 40977"/>
            <p:cNvSpPr/>
            <p:nvPr/>
          </p:nvSpPr>
          <p:spPr>
            <a:xfrm>
              <a:off x="1421503" y="4710803"/>
              <a:ext cx="739593" cy="357764"/>
            </a:xfrm>
            <a:custGeom>
              <a:avLst/>
              <a:gdLst>
                <a:gd name="connsiteX0" fmla="*/ 0 w 739593"/>
                <a:gd name="connsiteY0" fmla="*/ 0 h 357764"/>
                <a:gd name="connsiteX1" fmla="*/ 739593 w 739593"/>
                <a:gd name="connsiteY1" fmla="*/ 0 h 357764"/>
                <a:gd name="connsiteX2" fmla="*/ 739593 w 739593"/>
                <a:gd name="connsiteY2" fmla="*/ 357764 h 357764"/>
                <a:gd name="connsiteX3" fmla="*/ 0 w 739593"/>
                <a:gd name="connsiteY3" fmla="*/ 357764 h 357764"/>
                <a:gd name="connsiteX4" fmla="*/ 0 w 739593"/>
                <a:gd name="connsiteY4" fmla="*/ 0 h 3577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9593" h="357764">
                  <a:moveTo>
                    <a:pt x="0" y="0"/>
                  </a:moveTo>
                  <a:lnTo>
                    <a:pt x="739593" y="0"/>
                  </a:lnTo>
                  <a:lnTo>
                    <a:pt x="739593" y="357764"/>
                  </a:lnTo>
                  <a:lnTo>
                    <a:pt x="0" y="357764"/>
                  </a:lnTo>
                  <a:lnTo>
                    <a:pt x="0" y="0"/>
                  </a:lnTo>
                  <a:close/>
                </a:path>
              </a:pathLst>
            </a:custGeom>
            <a:solidFill>
              <a:schemeClr val="accent4">
                <a:lumMod val="40000"/>
                <a:lumOff val="60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rgbClr r="0" g="0" b="0"/>
            </a:fillRef>
            <a:effectRef idx="1">
              <a:schemeClr val="accent1">
                <a:hueOff val="0"/>
                <a:satOff val="0"/>
                <a:lumOff val="0"/>
                <a:alphaOff val="0"/>
              </a:schemeClr>
            </a:effectRef>
            <a:fontRef idx="minor">
              <a:schemeClr val="dk1"/>
            </a:fontRef>
          </p:style>
          <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Palliative Care</a:t>
              </a:r>
              <a:endParaRPr lang="en-US" sz="900" kern="1200" dirty="0"/>
            </a:p>
          </p:txBody>
        </p:sp>
        <p:sp>
          <p:nvSpPr>
            <p:cNvPr id="40979" name="Freeform 40978"/>
            <p:cNvSpPr/>
            <p:nvPr/>
          </p:nvSpPr>
          <p:spPr>
            <a:xfrm>
              <a:off x="2280151" y="4720329"/>
              <a:ext cx="739593" cy="357764"/>
            </a:xfrm>
            <a:custGeom>
              <a:avLst/>
              <a:gdLst>
                <a:gd name="connsiteX0" fmla="*/ 0 w 739593"/>
                <a:gd name="connsiteY0" fmla="*/ 0 h 357764"/>
                <a:gd name="connsiteX1" fmla="*/ 739593 w 739593"/>
                <a:gd name="connsiteY1" fmla="*/ 0 h 357764"/>
                <a:gd name="connsiteX2" fmla="*/ 739593 w 739593"/>
                <a:gd name="connsiteY2" fmla="*/ 357764 h 357764"/>
                <a:gd name="connsiteX3" fmla="*/ 0 w 739593"/>
                <a:gd name="connsiteY3" fmla="*/ 357764 h 357764"/>
                <a:gd name="connsiteX4" fmla="*/ 0 w 739593"/>
                <a:gd name="connsiteY4" fmla="*/ 0 h 3577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9593" h="357764">
                  <a:moveTo>
                    <a:pt x="0" y="0"/>
                  </a:moveTo>
                  <a:lnTo>
                    <a:pt x="739593" y="0"/>
                  </a:lnTo>
                  <a:lnTo>
                    <a:pt x="739593" y="357764"/>
                  </a:lnTo>
                  <a:lnTo>
                    <a:pt x="0" y="357764"/>
                  </a:lnTo>
                  <a:lnTo>
                    <a:pt x="0" y="0"/>
                  </a:lnTo>
                  <a:close/>
                </a:path>
              </a:pathLst>
            </a:custGeom>
            <a:solidFill>
              <a:schemeClr val="accent4">
                <a:lumMod val="40000"/>
                <a:lumOff val="60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rgbClr r="0" g="0" b="0"/>
            </a:fillRef>
            <a:effectRef idx="1">
              <a:schemeClr val="accent1">
                <a:hueOff val="0"/>
                <a:satOff val="0"/>
                <a:lumOff val="0"/>
                <a:alphaOff val="0"/>
              </a:schemeClr>
            </a:effectRef>
            <a:fontRef idx="minor">
              <a:schemeClr val="dk1"/>
            </a:fontRef>
          </p:style>
          <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Cardiology</a:t>
              </a:r>
              <a:endParaRPr lang="en-US" sz="900" kern="1200" dirty="0"/>
            </a:p>
          </p:txBody>
        </p:sp>
        <p:sp>
          <p:nvSpPr>
            <p:cNvPr id="40980" name="Freeform 40979"/>
            <p:cNvSpPr/>
            <p:nvPr/>
          </p:nvSpPr>
          <p:spPr>
            <a:xfrm>
              <a:off x="1421503" y="5169988"/>
              <a:ext cx="739593" cy="357764"/>
            </a:xfrm>
            <a:custGeom>
              <a:avLst/>
              <a:gdLst>
                <a:gd name="connsiteX0" fmla="*/ 0 w 739593"/>
                <a:gd name="connsiteY0" fmla="*/ 0 h 357764"/>
                <a:gd name="connsiteX1" fmla="*/ 739593 w 739593"/>
                <a:gd name="connsiteY1" fmla="*/ 0 h 357764"/>
                <a:gd name="connsiteX2" fmla="*/ 739593 w 739593"/>
                <a:gd name="connsiteY2" fmla="*/ 357764 h 357764"/>
                <a:gd name="connsiteX3" fmla="*/ 0 w 739593"/>
                <a:gd name="connsiteY3" fmla="*/ 357764 h 357764"/>
                <a:gd name="connsiteX4" fmla="*/ 0 w 739593"/>
                <a:gd name="connsiteY4" fmla="*/ 0 h 3577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9593" h="357764">
                  <a:moveTo>
                    <a:pt x="0" y="0"/>
                  </a:moveTo>
                  <a:lnTo>
                    <a:pt x="739593" y="0"/>
                  </a:lnTo>
                  <a:lnTo>
                    <a:pt x="739593" y="357764"/>
                  </a:lnTo>
                  <a:lnTo>
                    <a:pt x="0" y="357764"/>
                  </a:lnTo>
                  <a:lnTo>
                    <a:pt x="0" y="0"/>
                  </a:lnTo>
                  <a:close/>
                </a:path>
              </a:pathLst>
            </a:custGeom>
            <a:solidFill>
              <a:schemeClr val="accent4">
                <a:lumMod val="40000"/>
                <a:lumOff val="60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rgbClr r="0" g="0" b="0"/>
            </a:fillRef>
            <a:effectRef idx="1">
              <a:schemeClr val="accent1">
                <a:hueOff val="0"/>
                <a:satOff val="0"/>
                <a:lumOff val="0"/>
                <a:alphaOff val="0"/>
              </a:schemeClr>
            </a:effectRef>
            <a:fontRef idx="minor">
              <a:schemeClr val="dk1"/>
            </a:fontRef>
          </p:style>
          <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Endocrinology</a:t>
              </a:r>
              <a:endParaRPr lang="en-US" sz="900" kern="1200" dirty="0"/>
            </a:p>
          </p:txBody>
        </p:sp>
        <p:sp>
          <p:nvSpPr>
            <p:cNvPr id="40981" name="Freeform 40980"/>
            <p:cNvSpPr/>
            <p:nvPr/>
          </p:nvSpPr>
          <p:spPr>
            <a:xfrm>
              <a:off x="2262518" y="5169988"/>
              <a:ext cx="739593" cy="357764"/>
            </a:xfrm>
            <a:custGeom>
              <a:avLst/>
              <a:gdLst>
                <a:gd name="connsiteX0" fmla="*/ 0 w 739593"/>
                <a:gd name="connsiteY0" fmla="*/ 0 h 357764"/>
                <a:gd name="connsiteX1" fmla="*/ 739593 w 739593"/>
                <a:gd name="connsiteY1" fmla="*/ 0 h 357764"/>
                <a:gd name="connsiteX2" fmla="*/ 739593 w 739593"/>
                <a:gd name="connsiteY2" fmla="*/ 357764 h 357764"/>
                <a:gd name="connsiteX3" fmla="*/ 0 w 739593"/>
                <a:gd name="connsiteY3" fmla="*/ 357764 h 357764"/>
                <a:gd name="connsiteX4" fmla="*/ 0 w 739593"/>
                <a:gd name="connsiteY4" fmla="*/ 0 h 3577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9593" h="357764">
                  <a:moveTo>
                    <a:pt x="0" y="0"/>
                  </a:moveTo>
                  <a:lnTo>
                    <a:pt x="739593" y="0"/>
                  </a:lnTo>
                  <a:lnTo>
                    <a:pt x="739593" y="357764"/>
                  </a:lnTo>
                  <a:lnTo>
                    <a:pt x="0" y="357764"/>
                  </a:lnTo>
                  <a:lnTo>
                    <a:pt x="0" y="0"/>
                  </a:lnTo>
                  <a:close/>
                </a:path>
              </a:pathLst>
            </a:custGeom>
            <a:solidFill>
              <a:schemeClr val="accent4">
                <a:lumMod val="40000"/>
                <a:lumOff val="60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rgbClr r="0" g="0" b="0"/>
            </a:fillRef>
            <a:effectRef idx="1">
              <a:schemeClr val="accent1">
                <a:hueOff val="0"/>
                <a:satOff val="0"/>
                <a:lumOff val="0"/>
                <a:alphaOff val="0"/>
              </a:schemeClr>
            </a:effectRef>
            <a:fontRef idx="minor">
              <a:schemeClr val="dk1"/>
            </a:fontRef>
          </p:style>
          <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Geriatrics</a:t>
              </a:r>
              <a:endParaRPr lang="en-US" sz="900" kern="1200" dirty="0"/>
            </a:p>
          </p:txBody>
        </p:sp>
        <p:sp>
          <p:nvSpPr>
            <p:cNvPr id="40982" name="Freeform 40981"/>
            <p:cNvSpPr/>
            <p:nvPr/>
          </p:nvSpPr>
          <p:spPr>
            <a:xfrm>
              <a:off x="1421503" y="5629173"/>
              <a:ext cx="739593" cy="357764"/>
            </a:xfrm>
            <a:custGeom>
              <a:avLst/>
              <a:gdLst>
                <a:gd name="connsiteX0" fmla="*/ 0 w 739593"/>
                <a:gd name="connsiteY0" fmla="*/ 0 h 357764"/>
                <a:gd name="connsiteX1" fmla="*/ 739593 w 739593"/>
                <a:gd name="connsiteY1" fmla="*/ 0 h 357764"/>
                <a:gd name="connsiteX2" fmla="*/ 739593 w 739593"/>
                <a:gd name="connsiteY2" fmla="*/ 357764 h 357764"/>
                <a:gd name="connsiteX3" fmla="*/ 0 w 739593"/>
                <a:gd name="connsiteY3" fmla="*/ 357764 h 357764"/>
                <a:gd name="connsiteX4" fmla="*/ 0 w 739593"/>
                <a:gd name="connsiteY4" fmla="*/ 0 h 3577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9593" h="357764">
                  <a:moveTo>
                    <a:pt x="0" y="0"/>
                  </a:moveTo>
                  <a:lnTo>
                    <a:pt x="739593" y="0"/>
                  </a:lnTo>
                  <a:lnTo>
                    <a:pt x="739593" y="357764"/>
                  </a:lnTo>
                  <a:lnTo>
                    <a:pt x="0" y="357764"/>
                  </a:lnTo>
                  <a:lnTo>
                    <a:pt x="0" y="0"/>
                  </a:lnTo>
                  <a:close/>
                </a:path>
              </a:pathLst>
            </a:custGeom>
            <a:solidFill>
              <a:schemeClr val="accent4">
                <a:lumMod val="40000"/>
                <a:lumOff val="60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rgbClr r="0" g="0" b="0"/>
            </a:fillRef>
            <a:effectRef idx="1">
              <a:schemeClr val="accent1">
                <a:hueOff val="0"/>
                <a:satOff val="0"/>
                <a:lumOff val="0"/>
                <a:alphaOff val="0"/>
              </a:schemeClr>
            </a:effectRef>
            <a:fontRef idx="minor">
              <a:schemeClr val="dk1"/>
            </a:fontRef>
          </p:style>
          <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Infectious Disease</a:t>
              </a:r>
              <a:endParaRPr lang="en-US" sz="900" kern="1200" dirty="0"/>
            </a:p>
          </p:txBody>
        </p:sp>
        <p:sp>
          <p:nvSpPr>
            <p:cNvPr id="40983" name="Freeform 40982"/>
            <p:cNvSpPr/>
            <p:nvPr/>
          </p:nvSpPr>
          <p:spPr>
            <a:xfrm>
              <a:off x="2262518" y="5629173"/>
              <a:ext cx="739593" cy="357764"/>
            </a:xfrm>
            <a:custGeom>
              <a:avLst/>
              <a:gdLst>
                <a:gd name="connsiteX0" fmla="*/ 0 w 739593"/>
                <a:gd name="connsiteY0" fmla="*/ 0 h 357764"/>
                <a:gd name="connsiteX1" fmla="*/ 739593 w 739593"/>
                <a:gd name="connsiteY1" fmla="*/ 0 h 357764"/>
                <a:gd name="connsiteX2" fmla="*/ 739593 w 739593"/>
                <a:gd name="connsiteY2" fmla="*/ 357764 h 357764"/>
                <a:gd name="connsiteX3" fmla="*/ 0 w 739593"/>
                <a:gd name="connsiteY3" fmla="*/ 357764 h 357764"/>
                <a:gd name="connsiteX4" fmla="*/ 0 w 739593"/>
                <a:gd name="connsiteY4" fmla="*/ 0 h 3577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9593" h="357764">
                  <a:moveTo>
                    <a:pt x="0" y="0"/>
                  </a:moveTo>
                  <a:lnTo>
                    <a:pt x="739593" y="0"/>
                  </a:lnTo>
                  <a:lnTo>
                    <a:pt x="739593" y="357764"/>
                  </a:lnTo>
                  <a:lnTo>
                    <a:pt x="0" y="357764"/>
                  </a:lnTo>
                  <a:lnTo>
                    <a:pt x="0" y="0"/>
                  </a:lnTo>
                  <a:close/>
                </a:path>
              </a:pathLst>
            </a:custGeom>
            <a:solidFill>
              <a:schemeClr val="accent4">
                <a:lumMod val="40000"/>
                <a:lumOff val="60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rgbClr r="0" g="0" b="0"/>
            </a:fillRef>
            <a:effectRef idx="1">
              <a:schemeClr val="accent1">
                <a:hueOff val="0"/>
                <a:satOff val="0"/>
                <a:lumOff val="0"/>
                <a:alphaOff val="0"/>
              </a:schemeClr>
            </a:effectRef>
            <a:fontRef idx="minor">
              <a:schemeClr val="dk1"/>
            </a:fontRef>
          </p:style>
          <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Gastro-</a:t>
              </a:r>
              <a:r>
                <a:rPr lang="en-US" sz="900" kern="1200" dirty="0" err="1" smtClean="0"/>
                <a:t>enterology</a:t>
              </a:r>
              <a:endParaRPr lang="en-US" sz="900" kern="1200" dirty="0"/>
            </a:p>
          </p:txBody>
        </p:sp>
        <p:sp>
          <p:nvSpPr>
            <p:cNvPr id="40984" name="Freeform 40983"/>
            <p:cNvSpPr/>
            <p:nvPr/>
          </p:nvSpPr>
          <p:spPr>
            <a:xfrm>
              <a:off x="1421503" y="6088357"/>
              <a:ext cx="739593" cy="357764"/>
            </a:xfrm>
            <a:custGeom>
              <a:avLst/>
              <a:gdLst>
                <a:gd name="connsiteX0" fmla="*/ 0 w 739593"/>
                <a:gd name="connsiteY0" fmla="*/ 0 h 357764"/>
                <a:gd name="connsiteX1" fmla="*/ 739593 w 739593"/>
                <a:gd name="connsiteY1" fmla="*/ 0 h 357764"/>
                <a:gd name="connsiteX2" fmla="*/ 739593 w 739593"/>
                <a:gd name="connsiteY2" fmla="*/ 357764 h 357764"/>
                <a:gd name="connsiteX3" fmla="*/ 0 w 739593"/>
                <a:gd name="connsiteY3" fmla="*/ 357764 h 357764"/>
                <a:gd name="connsiteX4" fmla="*/ 0 w 739593"/>
                <a:gd name="connsiteY4" fmla="*/ 0 h 3577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9593" h="357764">
                  <a:moveTo>
                    <a:pt x="0" y="0"/>
                  </a:moveTo>
                  <a:lnTo>
                    <a:pt x="739593" y="0"/>
                  </a:lnTo>
                  <a:lnTo>
                    <a:pt x="739593" y="357764"/>
                  </a:lnTo>
                  <a:lnTo>
                    <a:pt x="0" y="357764"/>
                  </a:lnTo>
                  <a:lnTo>
                    <a:pt x="0" y="0"/>
                  </a:lnTo>
                  <a:close/>
                </a:path>
              </a:pathLst>
            </a:custGeom>
            <a:solidFill>
              <a:schemeClr val="accent4">
                <a:lumMod val="40000"/>
                <a:lumOff val="60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rgbClr r="0" g="0" b="0"/>
            </a:fillRef>
            <a:effectRef idx="1">
              <a:schemeClr val="accent1">
                <a:hueOff val="0"/>
                <a:satOff val="0"/>
                <a:lumOff val="0"/>
                <a:alphaOff val="0"/>
              </a:schemeClr>
            </a:effectRef>
            <a:fontRef idx="minor">
              <a:schemeClr val="dk1"/>
            </a:fontRef>
          </p:style>
          <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Oncology</a:t>
              </a:r>
              <a:endParaRPr lang="en-US" sz="900" kern="1200" dirty="0"/>
            </a:p>
          </p:txBody>
        </p:sp>
        <p:sp>
          <p:nvSpPr>
            <p:cNvPr id="40985" name="Freeform 40984"/>
            <p:cNvSpPr/>
            <p:nvPr/>
          </p:nvSpPr>
          <p:spPr>
            <a:xfrm>
              <a:off x="2262518" y="6088357"/>
              <a:ext cx="739593" cy="357764"/>
            </a:xfrm>
            <a:custGeom>
              <a:avLst/>
              <a:gdLst>
                <a:gd name="connsiteX0" fmla="*/ 0 w 739593"/>
                <a:gd name="connsiteY0" fmla="*/ 0 h 357764"/>
                <a:gd name="connsiteX1" fmla="*/ 739593 w 739593"/>
                <a:gd name="connsiteY1" fmla="*/ 0 h 357764"/>
                <a:gd name="connsiteX2" fmla="*/ 739593 w 739593"/>
                <a:gd name="connsiteY2" fmla="*/ 357764 h 357764"/>
                <a:gd name="connsiteX3" fmla="*/ 0 w 739593"/>
                <a:gd name="connsiteY3" fmla="*/ 357764 h 357764"/>
                <a:gd name="connsiteX4" fmla="*/ 0 w 739593"/>
                <a:gd name="connsiteY4" fmla="*/ 0 h 3577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9593" h="357764">
                  <a:moveTo>
                    <a:pt x="0" y="0"/>
                  </a:moveTo>
                  <a:lnTo>
                    <a:pt x="739593" y="0"/>
                  </a:lnTo>
                  <a:lnTo>
                    <a:pt x="739593" y="357764"/>
                  </a:lnTo>
                  <a:lnTo>
                    <a:pt x="0" y="357764"/>
                  </a:lnTo>
                  <a:lnTo>
                    <a:pt x="0" y="0"/>
                  </a:lnTo>
                  <a:close/>
                </a:path>
              </a:pathLst>
            </a:custGeom>
            <a:solidFill>
              <a:schemeClr val="accent4">
                <a:lumMod val="40000"/>
                <a:lumOff val="60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rgbClr r="0" g="0" b="0"/>
            </a:fillRef>
            <a:effectRef idx="1">
              <a:schemeClr val="accent1">
                <a:hueOff val="0"/>
                <a:satOff val="0"/>
                <a:lumOff val="0"/>
                <a:alphaOff val="0"/>
              </a:schemeClr>
            </a:effectRef>
            <a:fontRef idx="minor">
              <a:schemeClr val="dk1"/>
            </a:fontRef>
          </p:style>
          <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Pulmonary/ Critical Care  </a:t>
              </a:r>
              <a:endParaRPr lang="en-US" sz="900" kern="1200" dirty="0"/>
            </a:p>
          </p:txBody>
        </p:sp>
        <p:sp>
          <p:nvSpPr>
            <p:cNvPr id="40986" name="Freeform 40985"/>
            <p:cNvSpPr/>
            <p:nvPr/>
          </p:nvSpPr>
          <p:spPr>
            <a:xfrm>
              <a:off x="4274627" y="2932095"/>
              <a:ext cx="679143" cy="326183"/>
            </a:xfrm>
            <a:custGeom>
              <a:avLst/>
              <a:gdLst>
                <a:gd name="connsiteX0" fmla="*/ 0 w 679143"/>
                <a:gd name="connsiteY0" fmla="*/ 0 h 326183"/>
                <a:gd name="connsiteX1" fmla="*/ 679143 w 679143"/>
                <a:gd name="connsiteY1" fmla="*/ 0 h 326183"/>
                <a:gd name="connsiteX2" fmla="*/ 679143 w 679143"/>
                <a:gd name="connsiteY2" fmla="*/ 326183 h 326183"/>
                <a:gd name="connsiteX3" fmla="*/ 0 w 679143"/>
                <a:gd name="connsiteY3" fmla="*/ 326183 h 326183"/>
                <a:gd name="connsiteX4" fmla="*/ 0 w 679143"/>
                <a:gd name="connsiteY4" fmla="*/ 0 h 3261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143" h="326183">
                  <a:moveTo>
                    <a:pt x="0" y="0"/>
                  </a:moveTo>
                  <a:lnTo>
                    <a:pt x="679143" y="0"/>
                  </a:lnTo>
                  <a:lnTo>
                    <a:pt x="679143" y="326183"/>
                  </a:lnTo>
                  <a:lnTo>
                    <a:pt x="0" y="326183"/>
                  </a:lnTo>
                  <a:lnTo>
                    <a:pt x="0" y="0"/>
                  </a:lnTo>
                  <a:close/>
                </a:path>
              </a:pathLst>
            </a:custGeom>
            <a:solidFill>
              <a:schemeClr val="tx2">
                <a:lumMod val="40000"/>
                <a:lumOff val="60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rgbClr r="0" g="0" b="0"/>
            </a:fillRef>
            <a:effectRef idx="1">
              <a:schemeClr val="accent1">
                <a:hueOff val="0"/>
                <a:satOff val="0"/>
                <a:lumOff val="0"/>
                <a:alphaOff val="0"/>
              </a:schemeClr>
            </a:effectRef>
            <a:fontRef idx="minor">
              <a:schemeClr val="dk1"/>
            </a:fontRef>
          </p:style>
          <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Executive Council</a:t>
              </a:r>
              <a:endParaRPr lang="en-US" sz="900" kern="1200" dirty="0"/>
            </a:p>
          </p:txBody>
        </p:sp>
        <p:sp>
          <p:nvSpPr>
            <p:cNvPr id="40987" name="Freeform 40986"/>
            <p:cNvSpPr/>
            <p:nvPr/>
          </p:nvSpPr>
          <p:spPr>
            <a:xfrm>
              <a:off x="3103632" y="3359699"/>
              <a:ext cx="679143" cy="326183"/>
            </a:xfrm>
            <a:custGeom>
              <a:avLst/>
              <a:gdLst>
                <a:gd name="connsiteX0" fmla="*/ 0 w 679143"/>
                <a:gd name="connsiteY0" fmla="*/ 0 h 326183"/>
                <a:gd name="connsiteX1" fmla="*/ 679143 w 679143"/>
                <a:gd name="connsiteY1" fmla="*/ 0 h 326183"/>
                <a:gd name="connsiteX2" fmla="*/ 679143 w 679143"/>
                <a:gd name="connsiteY2" fmla="*/ 326183 h 326183"/>
                <a:gd name="connsiteX3" fmla="*/ 0 w 679143"/>
                <a:gd name="connsiteY3" fmla="*/ 326183 h 326183"/>
                <a:gd name="connsiteX4" fmla="*/ 0 w 679143"/>
                <a:gd name="connsiteY4" fmla="*/ 0 h 3261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143" h="326183">
                  <a:moveTo>
                    <a:pt x="0" y="0"/>
                  </a:moveTo>
                  <a:lnTo>
                    <a:pt x="679143" y="0"/>
                  </a:lnTo>
                  <a:lnTo>
                    <a:pt x="679143" y="326183"/>
                  </a:lnTo>
                  <a:lnTo>
                    <a:pt x="0" y="326183"/>
                  </a:lnTo>
                  <a:lnTo>
                    <a:pt x="0" y="0"/>
                  </a:lnTo>
                  <a:close/>
                </a:path>
              </a:pathLst>
            </a:custGeom>
            <a:solidFill>
              <a:schemeClr val="accent1">
                <a:lumMod val="60000"/>
                <a:lumOff val="40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rgbClr r="0" g="0" b="0"/>
            </a:fillRef>
            <a:effectRef idx="1">
              <a:schemeClr val="accent1">
                <a:hueOff val="0"/>
                <a:satOff val="0"/>
                <a:lumOff val="0"/>
                <a:alphaOff val="0"/>
              </a:schemeClr>
            </a:effectRef>
            <a:fontRef idx="minor">
              <a:schemeClr val="dk1"/>
            </a:fontRef>
          </p:style>
          <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VC Research</a:t>
              </a:r>
              <a:endParaRPr lang="en-US" sz="900" kern="1200" dirty="0"/>
            </a:p>
          </p:txBody>
        </p:sp>
        <p:sp>
          <p:nvSpPr>
            <p:cNvPr id="40988" name="Freeform 40987"/>
            <p:cNvSpPr/>
            <p:nvPr/>
          </p:nvSpPr>
          <p:spPr>
            <a:xfrm>
              <a:off x="3884295" y="3359699"/>
              <a:ext cx="679143" cy="326183"/>
            </a:xfrm>
            <a:custGeom>
              <a:avLst/>
              <a:gdLst>
                <a:gd name="connsiteX0" fmla="*/ 0 w 679143"/>
                <a:gd name="connsiteY0" fmla="*/ 0 h 326183"/>
                <a:gd name="connsiteX1" fmla="*/ 679143 w 679143"/>
                <a:gd name="connsiteY1" fmla="*/ 0 h 326183"/>
                <a:gd name="connsiteX2" fmla="*/ 679143 w 679143"/>
                <a:gd name="connsiteY2" fmla="*/ 326183 h 326183"/>
                <a:gd name="connsiteX3" fmla="*/ 0 w 679143"/>
                <a:gd name="connsiteY3" fmla="*/ 326183 h 326183"/>
                <a:gd name="connsiteX4" fmla="*/ 0 w 679143"/>
                <a:gd name="connsiteY4" fmla="*/ 0 h 3261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143" h="326183">
                  <a:moveTo>
                    <a:pt x="0" y="0"/>
                  </a:moveTo>
                  <a:lnTo>
                    <a:pt x="679143" y="0"/>
                  </a:lnTo>
                  <a:lnTo>
                    <a:pt x="679143" y="326183"/>
                  </a:lnTo>
                  <a:lnTo>
                    <a:pt x="0" y="326183"/>
                  </a:lnTo>
                  <a:lnTo>
                    <a:pt x="0" y="0"/>
                  </a:lnTo>
                  <a:close/>
                </a:path>
              </a:pathLst>
            </a:custGeom>
            <a:solidFill>
              <a:schemeClr val="accent1">
                <a:lumMod val="60000"/>
                <a:lumOff val="40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rgbClr r="0" g="0" b="0"/>
            </a:fillRef>
            <a:effectRef idx="1">
              <a:schemeClr val="accent1">
                <a:hueOff val="0"/>
                <a:satOff val="0"/>
                <a:lumOff val="0"/>
                <a:alphaOff val="0"/>
              </a:schemeClr>
            </a:effectRef>
            <a:fontRef idx="minor">
              <a:schemeClr val="dk1"/>
            </a:fontRef>
          </p:style>
          <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VC Faculty Development</a:t>
              </a:r>
              <a:endParaRPr lang="en-US" sz="900" kern="1200" dirty="0"/>
            </a:p>
          </p:txBody>
        </p:sp>
        <p:sp>
          <p:nvSpPr>
            <p:cNvPr id="40989" name="Freeform 40988"/>
            <p:cNvSpPr/>
            <p:nvPr/>
          </p:nvSpPr>
          <p:spPr>
            <a:xfrm>
              <a:off x="4664959" y="3359699"/>
              <a:ext cx="679143" cy="326183"/>
            </a:xfrm>
            <a:custGeom>
              <a:avLst/>
              <a:gdLst>
                <a:gd name="connsiteX0" fmla="*/ 0 w 679143"/>
                <a:gd name="connsiteY0" fmla="*/ 0 h 326183"/>
                <a:gd name="connsiteX1" fmla="*/ 679143 w 679143"/>
                <a:gd name="connsiteY1" fmla="*/ 0 h 326183"/>
                <a:gd name="connsiteX2" fmla="*/ 679143 w 679143"/>
                <a:gd name="connsiteY2" fmla="*/ 326183 h 326183"/>
                <a:gd name="connsiteX3" fmla="*/ 0 w 679143"/>
                <a:gd name="connsiteY3" fmla="*/ 326183 h 326183"/>
                <a:gd name="connsiteX4" fmla="*/ 0 w 679143"/>
                <a:gd name="connsiteY4" fmla="*/ 0 h 3261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143" h="326183">
                  <a:moveTo>
                    <a:pt x="0" y="0"/>
                  </a:moveTo>
                  <a:lnTo>
                    <a:pt x="679143" y="0"/>
                  </a:lnTo>
                  <a:lnTo>
                    <a:pt x="679143" y="326183"/>
                  </a:lnTo>
                  <a:lnTo>
                    <a:pt x="0" y="326183"/>
                  </a:lnTo>
                  <a:lnTo>
                    <a:pt x="0" y="0"/>
                  </a:lnTo>
                  <a:close/>
                </a:path>
              </a:pathLst>
            </a:custGeom>
            <a:solidFill>
              <a:schemeClr val="accent1">
                <a:lumMod val="60000"/>
                <a:lumOff val="40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rgbClr r="0" g="0" b="0"/>
            </a:fillRef>
            <a:effectRef idx="1">
              <a:schemeClr val="accent1">
                <a:hueOff val="0"/>
                <a:satOff val="0"/>
                <a:lumOff val="0"/>
                <a:alphaOff val="0"/>
              </a:schemeClr>
            </a:effectRef>
            <a:fontRef idx="minor">
              <a:schemeClr val="dk1"/>
            </a:fontRef>
          </p:style>
          <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VC Education</a:t>
              </a:r>
              <a:endParaRPr lang="en-US" sz="900" kern="1200" dirty="0"/>
            </a:p>
          </p:txBody>
        </p:sp>
        <p:sp>
          <p:nvSpPr>
            <p:cNvPr id="40990" name="Freeform 40989"/>
            <p:cNvSpPr/>
            <p:nvPr/>
          </p:nvSpPr>
          <p:spPr>
            <a:xfrm>
              <a:off x="4834745" y="3787304"/>
              <a:ext cx="679143" cy="326183"/>
            </a:xfrm>
            <a:custGeom>
              <a:avLst/>
              <a:gdLst>
                <a:gd name="connsiteX0" fmla="*/ 0 w 679143"/>
                <a:gd name="connsiteY0" fmla="*/ 0 h 326183"/>
                <a:gd name="connsiteX1" fmla="*/ 679143 w 679143"/>
                <a:gd name="connsiteY1" fmla="*/ 0 h 326183"/>
                <a:gd name="connsiteX2" fmla="*/ 679143 w 679143"/>
                <a:gd name="connsiteY2" fmla="*/ 326183 h 326183"/>
                <a:gd name="connsiteX3" fmla="*/ 0 w 679143"/>
                <a:gd name="connsiteY3" fmla="*/ 326183 h 326183"/>
                <a:gd name="connsiteX4" fmla="*/ 0 w 679143"/>
                <a:gd name="connsiteY4" fmla="*/ 0 h 3261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143" h="326183">
                  <a:moveTo>
                    <a:pt x="0" y="0"/>
                  </a:moveTo>
                  <a:lnTo>
                    <a:pt x="679143" y="0"/>
                  </a:lnTo>
                  <a:lnTo>
                    <a:pt x="679143" y="326183"/>
                  </a:lnTo>
                  <a:lnTo>
                    <a:pt x="0" y="326183"/>
                  </a:lnTo>
                  <a:lnTo>
                    <a:pt x="0" y="0"/>
                  </a:lnTo>
                  <a:close/>
                </a:path>
              </a:pathLst>
            </a:custGeom>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CPM2 Director</a:t>
              </a:r>
              <a:endParaRPr lang="en-US" sz="900" kern="1200" dirty="0"/>
            </a:p>
          </p:txBody>
        </p:sp>
        <p:sp>
          <p:nvSpPr>
            <p:cNvPr id="40991" name="Freeform 40990"/>
            <p:cNvSpPr/>
            <p:nvPr/>
          </p:nvSpPr>
          <p:spPr>
            <a:xfrm>
              <a:off x="4834745" y="4215007"/>
              <a:ext cx="679143" cy="326183"/>
            </a:xfrm>
            <a:custGeom>
              <a:avLst/>
              <a:gdLst>
                <a:gd name="connsiteX0" fmla="*/ 0 w 679143"/>
                <a:gd name="connsiteY0" fmla="*/ 0 h 326183"/>
                <a:gd name="connsiteX1" fmla="*/ 679143 w 679143"/>
                <a:gd name="connsiteY1" fmla="*/ 0 h 326183"/>
                <a:gd name="connsiteX2" fmla="*/ 679143 w 679143"/>
                <a:gd name="connsiteY2" fmla="*/ 326183 h 326183"/>
                <a:gd name="connsiteX3" fmla="*/ 0 w 679143"/>
                <a:gd name="connsiteY3" fmla="*/ 326183 h 326183"/>
                <a:gd name="connsiteX4" fmla="*/ 0 w 679143"/>
                <a:gd name="connsiteY4" fmla="*/ 0 h 3261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143" h="326183">
                  <a:moveTo>
                    <a:pt x="0" y="0"/>
                  </a:moveTo>
                  <a:lnTo>
                    <a:pt x="679143" y="0"/>
                  </a:lnTo>
                  <a:lnTo>
                    <a:pt x="679143" y="326183"/>
                  </a:lnTo>
                  <a:lnTo>
                    <a:pt x="0" y="326183"/>
                  </a:lnTo>
                  <a:lnTo>
                    <a:pt x="0" y="0"/>
                  </a:lnTo>
                  <a:close/>
                </a:path>
              </a:pathLst>
            </a:custGeom>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Clerkship Director</a:t>
              </a:r>
              <a:endParaRPr lang="en-US" sz="900" kern="1200" dirty="0"/>
            </a:p>
          </p:txBody>
        </p:sp>
        <p:sp>
          <p:nvSpPr>
            <p:cNvPr id="40992" name="Freeform 40991"/>
            <p:cNvSpPr/>
            <p:nvPr/>
          </p:nvSpPr>
          <p:spPr>
            <a:xfrm>
              <a:off x="4834745" y="4642710"/>
              <a:ext cx="679143" cy="326183"/>
            </a:xfrm>
            <a:custGeom>
              <a:avLst/>
              <a:gdLst>
                <a:gd name="connsiteX0" fmla="*/ 0 w 679143"/>
                <a:gd name="connsiteY0" fmla="*/ 0 h 326183"/>
                <a:gd name="connsiteX1" fmla="*/ 679143 w 679143"/>
                <a:gd name="connsiteY1" fmla="*/ 0 h 326183"/>
                <a:gd name="connsiteX2" fmla="*/ 679143 w 679143"/>
                <a:gd name="connsiteY2" fmla="*/ 326183 h 326183"/>
                <a:gd name="connsiteX3" fmla="*/ 0 w 679143"/>
                <a:gd name="connsiteY3" fmla="*/ 326183 h 326183"/>
                <a:gd name="connsiteX4" fmla="*/ 0 w 679143"/>
                <a:gd name="connsiteY4" fmla="*/ 0 h 3261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143" h="326183">
                  <a:moveTo>
                    <a:pt x="0" y="0"/>
                  </a:moveTo>
                  <a:lnTo>
                    <a:pt x="679143" y="0"/>
                  </a:lnTo>
                  <a:lnTo>
                    <a:pt x="679143" y="326183"/>
                  </a:lnTo>
                  <a:lnTo>
                    <a:pt x="0" y="326183"/>
                  </a:lnTo>
                  <a:lnTo>
                    <a:pt x="0" y="0"/>
                  </a:lnTo>
                  <a:close/>
                </a:path>
              </a:pathLst>
            </a:custGeom>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IM Resident Director</a:t>
              </a:r>
              <a:endParaRPr lang="en-US" sz="900" kern="1200" dirty="0"/>
            </a:p>
          </p:txBody>
        </p:sp>
        <p:sp>
          <p:nvSpPr>
            <p:cNvPr id="40993" name="Freeform 40992"/>
            <p:cNvSpPr/>
            <p:nvPr/>
          </p:nvSpPr>
          <p:spPr>
            <a:xfrm>
              <a:off x="5445623" y="3359699"/>
              <a:ext cx="679143" cy="326183"/>
            </a:xfrm>
            <a:custGeom>
              <a:avLst/>
              <a:gdLst>
                <a:gd name="connsiteX0" fmla="*/ 0 w 679143"/>
                <a:gd name="connsiteY0" fmla="*/ 0 h 326183"/>
                <a:gd name="connsiteX1" fmla="*/ 679143 w 679143"/>
                <a:gd name="connsiteY1" fmla="*/ 0 h 326183"/>
                <a:gd name="connsiteX2" fmla="*/ 679143 w 679143"/>
                <a:gd name="connsiteY2" fmla="*/ 326183 h 326183"/>
                <a:gd name="connsiteX3" fmla="*/ 0 w 679143"/>
                <a:gd name="connsiteY3" fmla="*/ 326183 h 326183"/>
                <a:gd name="connsiteX4" fmla="*/ 0 w 679143"/>
                <a:gd name="connsiteY4" fmla="*/ 0 h 3261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143" h="326183">
                  <a:moveTo>
                    <a:pt x="0" y="0"/>
                  </a:moveTo>
                  <a:lnTo>
                    <a:pt x="679143" y="0"/>
                  </a:lnTo>
                  <a:lnTo>
                    <a:pt x="679143" y="326183"/>
                  </a:lnTo>
                  <a:lnTo>
                    <a:pt x="0" y="326183"/>
                  </a:lnTo>
                  <a:lnTo>
                    <a:pt x="0" y="0"/>
                  </a:lnTo>
                  <a:close/>
                </a:path>
              </a:pathLst>
            </a:custGeom>
            <a:solidFill>
              <a:schemeClr val="accent1">
                <a:lumMod val="60000"/>
                <a:lumOff val="40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rgbClr r="0" g="0" b="0"/>
            </a:fillRef>
            <a:effectRef idx="1">
              <a:schemeClr val="accent1">
                <a:hueOff val="0"/>
                <a:satOff val="0"/>
                <a:lumOff val="0"/>
                <a:alphaOff val="0"/>
              </a:schemeClr>
            </a:effectRef>
            <a:fontRef idx="minor">
              <a:schemeClr val="dk1"/>
            </a:fontRef>
          </p:style>
          <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VC Clinical Affairs</a:t>
              </a:r>
              <a:endParaRPr lang="en-US" sz="900" kern="1200" dirty="0"/>
            </a:p>
          </p:txBody>
        </p:sp>
        <p:sp>
          <p:nvSpPr>
            <p:cNvPr id="40994" name="Freeform 40993"/>
            <p:cNvSpPr/>
            <p:nvPr/>
          </p:nvSpPr>
          <p:spPr>
            <a:xfrm>
              <a:off x="6226286" y="2932095"/>
              <a:ext cx="679143" cy="326183"/>
            </a:xfrm>
            <a:custGeom>
              <a:avLst/>
              <a:gdLst>
                <a:gd name="connsiteX0" fmla="*/ 0 w 679143"/>
                <a:gd name="connsiteY0" fmla="*/ 0 h 326183"/>
                <a:gd name="connsiteX1" fmla="*/ 679143 w 679143"/>
                <a:gd name="connsiteY1" fmla="*/ 0 h 326183"/>
                <a:gd name="connsiteX2" fmla="*/ 679143 w 679143"/>
                <a:gd name="connsiteY2" fmla="*/ 326183 h 326183"/>
                <a:gd name="connsiteX3" fmla="*/ 0 w 679143"/>
                <a:gd name="connsiteY3" fmla="*/ 326183 h 326183"/>
                <a:gd name="connsiteX4" fmla="*/ 0 w 679143"/>
                <a:gd name="connsiteY4" fmla="*/ 0 h 3261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143" h="326183">
                  <a:moveTo>
                    <a:pt x="0" y="0"/>
                  </a:moveTo>
                  <a:lnTo>
                    <a:pt x="679143" y="0"/>
                  </a:lnTo>
                  <a:lnTo>
                    <a:pt x="679143" y="326183"/>
                  </a:lnTo>
                  <a:lnTo>
                    <a:pt x="0" y="326183"/>
                  </a:lnTo>
                  <a:lnTo>
                    <a:pt x="0" y="0"/>
                  </a:lnTo>
                  <a:close/>
                </a:path>
              </a:pathLst>
            </a:custGeom>
            <a:solidFill>
              <a:schemeClr val="accent6">
                <a:lumMod val="60000"/>
                <a:lumOff val="40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rgbClr r="0" g="0" b="0"/>
            </a:fillRef>
            <a:effectRef idx="1">
              <a:schemeClr val="accent1">
                <a:hueOff val="0"/>
                <a:satOff val="0"/>
                <a:lumOff val="0"/>
                <a:alphaOff val="0"/>
              </a:schemeClr>
            </a:effectRef>
            <a:fontRef idx="minor">
              <a:schemeClr val="dk1"/>
            </a:fontRef>
          </p:style>
          <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UB/MD Practice Plan</a:t>
              </a:r>
              <a:endParaRPr lang="en-US" sz="900" kern="1200" dirty="0"/>
            </a:p>
          </p:txBody>
        </p:sp>
        <p:sp>
          <p:nvSpPr>
            <p:cNvPr id="40995" name="Freeform 40994"/>
            <p:cNvSpPr/>
            <p:nvPr/>
          </p:nvSpPr>
          <p:spPr>
            <a:xfrm>
              <a:off x="6226286" y="3359699"/>
              <a:ext cx="679143" cy="326183"/>
            </a:xfrm>
            <a:custGeom>
              <a:avLst/>
              <a:gdLst>
                <a:gd name="connsiteX0" fmla="*/ 0 w 679143"/>
                <a:gd name="connsiteY0" fmla="*/ 0 h 326183"/>
                <a:gd name="connsiteX1" fmla="*/ 679143 w 679143"/>
                <a:gd name="connsiteY1" fmla="*/ 0 h 326183"/>
                <a:gd name="connsiteX2" fmla="*/ 679143 w 679143"/>
                <a:gd name="connsiteY2" fmla="*/ 326183 h 326183"/>
                <a:gd name="connsiteX3" fmla="*/ 0 w 679143"/>
                <a:gd name="connsiteY3" fmla="*/ 326183 h 326183"/>
                <a:gd name="connsiteX4" fmla="*/ 0 w 679143"/>
                <a:gd name="connsiteY4" fmla="*/ 0 h 3261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143" h="326183">
                  <a:moveTo>
                    <a:pt x="0" y="0"/>
                  </a:moveTo>
                  <a:lnTo>
                    <a:pt x="679143" y="0"/>
                  </a:lnTo>
                  <a:lnTo>
                    <a:pt x="679143" y="326183"/>
                  </a:lnTo>
                  <a:lnTo>
                    <a:pt x="0" y="326183"/>
                  </a:lnTo>
                  <a:lnTo>
                    <a:pt x="0" y="0"/>
                  </a:lnTo>
                  <a:close/>
                </a:path>
              </a:pathLst>
            </a:custGeom>
            <a:solidFill>
              <a:schemeClr val="accent6">
                <a:lumMod val="60000"/>
                <a:lumOff val="40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rgbClr r="0" g="0" b="0"/>
            </a:fillRef>
            <a:effectRef idx="1">
              <a:schemeClr val="accent1">
                <a:hueOff val="0"/>
                <a:satOff val="0"/>
                <a:lumOff val="0"/>
                <a:alphaOff val="0"/>
              </a:schemeClr>
            </a:effectRef>
            <a:fontRef idx="minor">
              <a:schemeClr val="dk1"/>
            </a:fontRef>
          </p:style>
          <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CFO</a:t>
              </a:r>
              <a:endParaRPr lang="en-US" sz="900" kern="1200" dirty="0"/>
            </a:p>
          </p:txBody>
        </p:sp>
        <p:sp>
          <p:nvSpPr>
            <p:cNvPr id="40996" name="Freeform 40995"/>
            <p:cNvSpPr/>
            <p:nvPr/>
          </p:nvSpPr>
          <p:spPr>
            <a:xfrm>
              <a:off x="6417111" y="3892536"/>
              <a:ext cx="679143" cy="326183"/>
            </a:xfrm>
            <a:custGeom>
              <a:avLst/>
              <a:gdLst>
                <a:gd name="connsiteX0" fmla="*/ 0 w 679143"/>
                <a:gd name="connsiteY0" fmla="*/ 0 h 326183"/>
                <a:gd name="connsiteX1" fmla="*/ 679143 w 679143"/>
                <a:gd name="connsiteY1" fmla="*/ 0 h 326183"/>
                <a:gd name="connsiteX2" fmla="*/ 679143 w 679143"/>
                <a:gd name="connsiteY2" fmla="*/ 326183 h 326183"/>
                <a:gd name="connsiteX3" fmla="*/ 0 w 679143"/>
                <a:gd name="connsiteY3" fmla="*/ 326183 h 326183"/>
                <a:gd name="connsiteX4" fmla="*/ 0 w 679143"/>
                <a:gd name="connsiteY4" fmla="*/ 0 h 3261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143" h="326183">
                  <a:moveTo>
                    <a:pt x="0" y="0"/>
                  </a:moveTo>
                  <a:lnTo>
                    <a:pt x="679143" y="0"/>
                  </a:lnTo>
                  <a:lnTo>
                    <a:pt x="679143" y="326183"/>
                  </a:lnTo>
                  <a:lnTo>
                    <a:pt x="0" y="326183"/>
                  </a:lnTo>
                  <a:lnTo>
                    <a:pt x="0" y="0"/>
                  </a:lnTo>
                  <a:close/>
                </a:path>
              </a:pathLst>
            </a:custGeom>
            <a:solidFill>
              <a:schemeClr val="accent6">
                <a:lumMod val="60000"/>
                <a:lumOff val="40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rgbClr r="0" g="0" b="0"/>
            </a:fillRef>
            <a:effectRef idx="1">
              <a:schemeClr val="accent1">
                <a:hueOff val="0"/>
                <a:satOff val="0"/>
                <a:lumOff val="0"/>
                <a:alphaOff val="0"/>
              </a:schemeClr>
            </a:effectRef>
            <a:fontRef idx="minor">
              <a:schemeClr val="dk1"/>
            </a:fontRef>
          </p:style>
          <p:txBody>
            <a:bodyPr spcFirstLastPara="0" vert="horz" wrap="square" lIns="5715" tIns="5715" rIns="5715" bIns="5715" numCol="1" spcCol="1270" anchor="ctr" anchorCtr="0">
              <a:noAutofit/>
            </a:bodyPr>
            <a:lstStyle/>
            <a:p>
              <a:pPr lvl="0" algn="ctr" defTabSz="400050">
                <a:lnSpc>
                  <a:spcPct val="70000"/>
                </a:lnSpc>
                <a:spcBef>
                  <a:spcPct val="0"/>
                </a:spcBef>
                <a:spcAft>
                  <a:spcPts val="0"/>
                </a:spcAft>
              </a:pPr>
              <a:r>
                <a:rPr lang="en-US" sz="900" kern="1200" dirty="0" smtClean="0"/>
                <a:t>Human Resources Manager</a:t>
              </a:r>
              <a:endParaRPr lang="en-US" sz="900" kern="1200" dirty="0"/>
            </a:p>
          </p:txBody>
        </p:sp>
        <p:sp>
          <p:nvSpPr>
            <p:cNvPr id="40997" name="Freeform 40996"/>
            <p:cNvSpPr/>
            <p:nvPr/>
          </p:nvSpPr>
          <p:spPr>
            <a:xfrm>
              <a:off x="6396072" y="4305004"/>
              <a:ext cx="679143" cy="326183"/>
            </a:xfrm>
            <a:custGeom>
              <a:avLst/>
              <a:gdLst>
                <a:gd name="connsiteX0" fmla="*/ 0 w 679143"/>
                <a:gd name="connsiteY0" fmla="*/ 0 h 326183"/>
                <a:gd name="connsiteX1" fmla="*/ 679143 w 679143"/>
                <a:gd name="connsiteY1" fmla="*/ 0 h 326183"/>
                <a:gd name="connsiteX2" fmla="*/ 679143 w 679143"/>
                <a:gd name="connsiteY2" fmla="*/ 326183 h 326183"/>
                <a:gd name="connsiteX3" fmla="*/ 0 w 679143"/>
                <a:gd name="connsiteY3" fmla="*/ 326183 h 326183"/>
                <a:gd name="connsiteX4" fmla="*/ 0 w 679143"/>
                <a:gd name="connsiteY4" fmla="*/ 0 h 3261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143" h="326183">
                  <a:moveTo>
                    <a:pt x="0" y="0"/>
                  </a:moveTo>
                  <a:lnTo>
                    <a:pt x="679143" y="0"/>
                  </a:lnTo>
                  <a:lnTo>
                    <a:pt x="679143" y="326183"/>
                  </a:lnTo>
                  <a:lnTo>
                    <a:pt x="0" y="326183"/>
                  </a:lnTo>
                  <a:lnTo>
                    <a:pt x="0" y="0"/>
                  </a:lnTo>
                  <a:close/>
                </a:path>
              </a:pathLst>
            </a:custGeom>
            <a:solidFill>
              <a:schemeClr val="accent6">
                <a:lumMod val="60000"/>
                <a:lumOff val="40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rgbClr r="0" g="0" b="0"/>
            </a:fillRef>
            <a:effectRef idx="1">
              <a:schemeClr val="accent1">
                <a:hueOff val="0"/>
                <a:satOff val="0"/>
                <a:lumOff val="0"/>
                <a:alphaOff val="0"/>
              </a:schemeClr>
            </a:effectRef>
            <a:fontRef idx="minor">
              <a:schemeClr val="dk1"/>
            </a:fontRef>
          </p:style>
          <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Comptroller</a:t>
              </a:r>
              <a:endParaRPr lang="en-US" sz="900" kern="1200" dirty="0"/>
            </a:p>
          </p:txBody>
        </p:sp>
        <p:sp>
          <p:nvSpPr>
            <p:cNvPr id="40998" name="Freeform 40997"/>
            <p:cNvSpPr/>
            <p:nvPr/>
          </p:nvSpPr>
          <p:spPr>
            <a:xfrm>
              <a:off x="6396072" y="4712708"/>
              <a:ext cx="679143" cy="326183"/>
            </a:xfrm>
            <a:custGeom>
              <a:avLst/>
              <a:gdLst>
                <a:gd name="connsiteX0" fmla="*/ 0 w 679143"/>
                <a:gd name="connsiteY0" fmla="*/ 0 h 326183"/>
                <a:gd name="connsiteX1" fmla="*/ 679143 w 679143"/>
                <a:gd name="connsiteY1" fmla="*/ 0 h 326183"/>
                <a:gd name="connsiteX2" fmla="*/ 679143 w 679143"/>
                <a:gd name="connsiteY2" fmla="*/ 326183 h 326183"/>
                <a:gd name="connsiteX3" fmla="*/ 0 w 679143"/>
                <a:gd name="connsiteY3" fmla="*/ 326183 h 326183"/>
                <a:gd name="connsiteX4" fmla="*/ 0 w 679143"/>
                <a:gd name="connsiteY4" fmla="*/ 0 h 3261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143" h="326183">
                  <a:moveTo>
                    <a:pt x="0" y="0"/>
                  </a:moveTo>
                  <a:lnTo>
                    <a:pt x="679143" y="0"/>
                  </a:lnTo>
                  <a:lnTo>
                    <a:pt x="679143" y="326183"/>
                  </a:lnTo>
                  <a:lnTo>
                    <a:pt x="0" y="326183"/>
                  </a:lnTo>
                  <a:lnTo>
                    <a:pt x="0" y="0"/>
                  </a:lnTo>
                  <a:close/>
                </a:path>
              </a:pathLst>
            </a:custGeom>
            <a:solidFill>
              <a:schemeClr val="accent6">
                <a:lumMod val="60000"/>
                <a:lumOff val="40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rgbClr r="0" g="0" b="0"/>
            </a:fillRef>
            <a:effectRef idx="1">
              <a:schemeClr val="accent1">
                <a:hueOff val="0"/>
                <a:satOff val="0"/>
                <a:lumOff val="0"/>
                <a:alphaOff val="0"/>
              </a:schemeClr>
            </a:effectRef>
            <a:fontRef idx="minor">
              <a:schemeClr val="dk1"/>
            </a:fontRef>
          </p:style>
          <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Practice Plan Admin.</a:t>
              </a:r>
              <a:endParaRPr lang="en-US" sz="900" kern="1200" dirty="0"/>
            </a:p>
          </p:txBody>
        </p:sp>
        <p:sp>
          <p:nvSpPr>
            <p:cNvPr id="40999" name="Freeform 40998"/>
            <p:cNvSpPr/>
            <p:nvPr/>
          </p:nvSpPr>
          <p:spPr>
            <a:xfrm>
              <a:off x="7088258" y="2910032"/>
              <a:ext cx="732137" cy="255008"/>
            </a:xfrm>
            <a:custGeom>
              <a:avLst/>
              <a:gdLst>
                <a:gd name="connsiteX0" fmla="*/ 0 w 732137"/>
                <a:gd name="connsiteY0" fmla="*/ 0 h 255008"/>
                <a:gd name="connsiteX1" fmla="*/ 732137 w 732137"/>
                <a:gd name="connsiteY1" fmla="*/ 0 h 255008"/>
                <a:gd name="connsiteX2" fmla="*/ 732137 w 732137"/>
                <a:gd name="connsiteY2" fmla="*/ 255008 h 255008"/>
                <a:gd name="connsiteX3" fmla="*/ 0 w 732137"/>
                <a:gd name="connsiteY3" fmla="*/ 255008 h 255008"/>
                <a:gd name="connsiteX4" fmla="*/ 0 w 732137"/>
                <a:gd name="connsiteY4" fmla="*/ 0 h 2550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2137" h="255008">
                  <a:moveTo>
                    <a:pt x="0" y="0"/>
                  </a:moveTo>
                  <a:lnTo>
                    <a:pt x="732137" y="0"/>
                  </a:lnTo>
                  <a:lnTo>
                    <a:pt x="732137" y="255008"/>
                  </a:lnTo>
                  <a:lnTo>
                    <a:pt x="0" y="255008"/>
                  </a:lnTo>
                  <a:lnTo>
                    <a:pt x="0" y="0"/>
                  </a:lnTo>
                  <a:close/>
                </a:path>
              </a:pathLst>
            </a:custGeom>
            <a:solidFill>
              <a:schemeClr val="accent3">
                <a:lumMod val="60000"/>
                <a:lumOff val="40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rgbClr r="0" g="0" b="0"/>
            </a:fillRef>
            <a:effectRef idx="1">
              <a:schemeClr val="accent1">
                <a:hueOff val="0"/>
                <a:satOff val="0"/>
                <a:lumOff val="0"/>
                <a:alphaOff val="0"/>
              </a:schemeClr>
            </a:effectRef>
            <a:fontRef idx="minor">
              <a:schemeClr val="dk1"/>
            </a:fontRef>
          </p:style>
          <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University Administration</a:t>
              </a:r>
              <a:endParaRPr lang="en-US" sz="900" kern="1200" dirty="0"/>
            </a:p>
          </p:txBody>
        </p:sp>
        <p:sp>
          <p:nvSpPr>
            <p:cNvPr id="41000" name="Freeform 40999"/>
            <p:cNvSpPr/>
            <p:nvPr/>
          </p:nvSpPr>
          <p:spPr>
            <a:xfrm>
              <a:off x="7214861" y="3288524"/>
              <a:ext cx="671892" cy="311653"/>
            </a:xfrm>
            <a:custGeom>
              <a:avLst/>
              <a:gdLst>
                <a:gd name="connsiteX0" fmla="*/ 0 w 671892"/>
                <a:gd name="connsiteY0" fmla="*/ 0 h 311653"/>
                <a:gd name="connsiteX1" fmla="*/ 671892 w 671892"/>
                <a:gd name="connsiteY1" fmla="*/ 0 h 311653"/>
                <a:gd name="connsiteX2" fmla="*/ 671892 w 671892"/>
                <a:gd name="connsiteY2" fmla="*/ 311653 h 311653"/>
                <a:gd name="connsiteX3" fmla="*/ 0 w 671892"/>
                <a:gd name="connsiteY3" fmla="*/ 311653 h 311653"/>
                <a:gd name="connsiteX4" fmla="*/ 0 w 671892"/>
                <a:gd name="connsiteY4" fmla="*/ 0 h 3116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1892" h="311653">
                  <a:moveTo>
                    <a:pt x="0" y="0"/>
                  </a:moveTo>
                  <a:lnTo>
                    <a:pt x="671892" y="0"/>
                  </a:lnTo>
                  <a:lnTo>
                    <a:pt x="671892" y="311653"/>
                  </a:lnTo>
                  <a:lnTo>
                    <a:pt x="0" y="311653"/>
                  </a:lnTo>
                  <a:lnTo>
                    <a:pt x="0" y="0"/>
                  </a:lnTo>
                  <a:close/>
                </a:path>
              </a:pathLst>
            </a:custGeom>
            <a:solidFill>
              <a:schemeClr val="accent3">
                <a:lumMod val="60000"/>
                <a:lumOff val="40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rgbClr r="0" g="0" b="0"/>
            </a:fillRef>
            <a:effectRef idx="1">
              <a:schemeClr val="accent1">
                <a:hueOff val="0"/>
                <a:satOff val="0"/>
                <a:lumOff val="0"/>
                <a:alphaOff val="0"/>
              </a:schemeClr>
            </a:effectRef>
            <a:fontRef idx="minor">
              <a:schemeClr val="dk1"/>
            </a:fontRef>
          </p:style>
          <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Executive Director </a:t>
              </a:r>
              <a:endParaRPr lang="en-US" sz="900" kern="1200" dirty="0"/>
            </a:p>
          </p:txBody>
        </p:sp>
        <p:sp>
          <p:nvSpPr>
            <p:cNvPr id="41001" name="Freeform 41000"/>
            <p:cNvSpPr/>
            <p:nvPr/>
          </p:nvSpPr>
          <p:spPr>
            <a:xfrm>
              <a:off x="7214861" y="3701698"/>
              <a:ext cx="671892" cy="311653"/>
            </a:xfrm>
            <a:custGeom>
              <a:avLst/>
              <a:gdLst>
                <a:gd name="connsiteX0" fmla="*/ 0 w 671892"/>
                <a:gd name="connsiteY0" fmla="*/ 0 h 311653"/>
                <a:gd name="connsiteX1" fmla="*/ 671892 w 671892"/>
                <a:gd name="connsiteY1" fmla="*/ 0 h 311653"/>
                <a:gd name="connsiteX2" fmla="*/ 671892 w 671892"/>
                <a:gd name="connsiteY2" fmla="*/ 311653 h 311653"/>
                <a:gd name="connsiteX3" fmla="*/ 0 w 671892"/>
                <a:gd name="connsiteY3" fmla="*/ 311653 h 311653"/>
                <a:gd name="connsiteX4" fmla="*/ 0 w 671892"/>
                <a:gd name="connsiteY4" fmla="*/ 0 h 3116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1892" h="311653">
                  <a:moveTo>
                    <a:pt x="0" y="0"/>
                  </a:moveTo>
                  <a:lnTo>
                    <a:pt x="671892" y="0"/>
                  </a:lnTo>
                  <a:lnTo>
                    <a:pt x="671892" y="311653"/>
                  </a:lnTo>
                  <a:lnTo>
                    <a:pt x="0" y="311653"/>
                  </a:lnTo>
                  <a:lnTo>
                    <a:pt x="0" y="0"/>
                  </a:lnTo>
                  <a:close/>
                </a:path>
              </a:pathLst>
            </a:custGeom>
            <a:solidFill>
              <a:schemeClr val="accent3">
                <a:lumMod val="60000"/>
                <a:lumOff val="40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rgbClr r="0" g="0" b="0"/>
            </a:fillRef>
            <a:effectRef idx="1">
              <a:schemeClr val="accent1">
                <a:hueOff val="0"/>
                <a:satOff val="0"/>
                <a:lumOff val="0"/>
                <a:alphaOff val="0"/>
              </a:schemeClr>
            </a:effectRef>
            <a:fontRef idx="minor">
              <a:schemeClr val="dk1"/>
            </a:fontRef>
          </p:style>
          <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Staff  Assistant</a:t>
              </a:r>
              <a:endParaRPr lang="en-US" sz="900" kern="1200" dirty="0"/>
            </a:p>
          </p:txBody>
        </p:sp>
        <p:sp>
          <p:nvSpPr>
            <p:cNvPr id="41002" name="Freeform 41001"/>
            <p:cNvSpPr/>
            <p:nvPr/>
          </p:nvSpPr>
          <p:spPr>
            <a:xfrm>
              <a:off x="7214861" y="4114872"/>
              <a:ext cx="671892" cy="311653"/>
            </a:xfrm>
            <a:custGeom>
              <a:avLst/>
              <a:gdLst>
                <a:gd name="connsiteX0" fmla="*/ 0 w 671892"/>
                <a:gd name="connsiteY0" fmla="*/ 0 h 311653"/>
                <a:gd name="connsiteX1" fmla="*/ 671892 w 671892"/>
                <a:gd name="connsiteY1" fmla="*/ 0 h 311653"/>
                <a:gd name="connsiteX2" fmla="*/ 671892 w 671892"/>
                <a:gd name="connsiteY2" fmla="*/ 311653 h 311653"/>
                <a:gd name="connsiteX3" fmla="*/ 0 w 671892"/>
                <a:gd name="connsiteY3" fmla="*/ 311653 h 311653"/>
                <a:gd name="connsiteX4" fmla="*/ 0 w 671892"/>
                <a:gd name="connsiteY4" fmla="*/ 0 h 3116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1892" h="311653">
                  <a:moveTo>
                    <a:pt x="0" y="0"/>
                  </a:moveTo>
                  <a:lnTo>
                    <a:pt x="671892" y="0"/>
                  </a:lnTo>
                  <a:lnTo>
                    <a:pt x="671892" y="311653"/>
                  </a:lnTo>
                  <a:lnTo>
                    <a:pt x="0" y="311653"/>
                  </a:lnTo>
                  <a:lnTo>
                    <a:pt x="0" y="0"/>
                  </a:lnTo>
                  <a:close/>
                </a:path>
              </a:pathLst>
            </a:custGeom>
            <a:solidFill>
              <a:schemeClr val="accent3">
                <a:lumMod val="60000"/>
                <a:lumOff val="40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rgbClr r="0" g="0" b="0"/>
            </a:fillRef>
            <a:effectRef idx="1">
              <a:schemeClr val="accent1">
                <a:hueOff val="0"/>
                <a:satOff val="0"/>
                <a:lumOff val="0"/>
                <a:alphaOff val="0"/>
              </a:schemeClr>
            </a:effectRef>
            <a:fontRef idx="minor">
              <a:schemeClr val="dk1"/>
            </a:fontRef>
          </p:style>
          <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Admin Assistant</a:t>
              </a:r>
              <a:endParaRPr lang="en-US" sz="900" kern="1200" dirty="0"/>
            </a:p>
          </p:txBody>
        </p:sp>
        <p:sp>
          <p:nvSpPr>
            <p:cNvPr id="41003" name="Freeform 41002"/>
            <p:cNvSpPr/>
            <p:nvPr/>
          </p:nvSpPr>
          <p:spPr>
            <a:xfrm>
              <a:off x="7214861" y="4528046"/>
              <a:ext cx="671892" cy="311653"/>
            </a:xfrm>
            <a:custGeom>
              <a:avLst/>
              <a:gdLst>
                <a:gd name="connsiteX0" fmla="*/ 0 w 671892"/>
                <a:gd name="connsiteY0" fmla="*/ 0 h 311653"/>
                <a:gd name="connsiteX1" fmla="*/ 671892 w 671892"/>
                <a:gd name="connsiteY1" fmla="*/ 0 h 311653"/>
                <a:gd name="connsiteX2" fmla="*/ 671892 w 671892"/>
                <a:gd name="connsiteY2" fmla="*/ 311653 h 311653"/>
                <a:gd name="connsiteX3" fmla="*/ 0 w 671892"/>
                <a:gd name="connsiteY3" fmla="*/ 311653 h 311653"/>
                <a:gd name="connsiteX4" fmla="*/ 0 w 671892"/>
                <a:gd name="connsiteY4" fmla="*/ 0 h 3116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1892" h="311653">
                  <a:moveTo>
                    <a:pt x="0" y="0"/>
                  </a:moveTo>
                  <a:lnTo>
                    <a:pt x="671892" y="0"/>
                  </a:lnTo>
                  <a:lnTo>
                    <a:pt x="671892" y="311653"/>
                  </a:lnTo>
                  <a:lnTo>
                    <a:pt x="0" y="311653"/>
                  </a:lnTo>
                  <a:lnTo>
                    <a:pt x="0" y="0"/>
                  </a:lnTo>
                  <a:close/>
                </a:path>
              </a:pathLst>
            </a:custGeom>
            <a:solidFill>
              <a:schemeClr val="accent3">
                <a:lumMod val="60000"/>
                <a:lumOff val="40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rgbClr r="0" g="0" b="0"/>
            </a:fillRef>
            <a:effectRef idx="1">
              <a:schemeClr val="accent1">
                <a:hueOff val="0"/>
                <a:satOff val="0"/>
                <a:lumOff val="0"/>
                <a:alphaOff val="0"/>
              </a:schemeClr>
            </a:effectRef>
            <a:fontRef idx="minor">
              <a:schemeClr val="dk1"/>
            </a:fontRef>
          </p:style>
          <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Admin Assistant</a:t>
              </a:r>
              <a:endParaRPr lang="en-US" sz="900" kern="1200" dirty="0"/>
            </a:p>
          </p:txBody>
        </p:sp>
        <p:sp>
          <p:nvSpPr>
            <p:cNvPr id="41004" name="Freeform 41003"/>
            <p:cNvSpPr/>
            <p:nvPr/>
          </p:nvSpPr>
          <p:spPr>
            <a:xfrm>
              <a:off x="4044560" y="2557506"/>
              <a:ext cx="692940" cy="273168"/>
            </a:xfrm>
            <a:custGeom>
              <a:avLst/>
              <a:gdLst>
                <a:gd name="connsiteX0" fmla="*/ 0 w 692940"/>
                <a:gd name="connsiteY0" fmla="*/ 0 h 273168"/>
                <a:gd name="connsiteX1" fmla="*/ 692940 w 692940"/>
                <a:gd name="connsiteY1" fmla="*/ 0 h 273168"/>
                <a:gd name="connsiteX2" fmla="*/ 692940 w 692940"/>
                <a:gd name="connsiteY2" fmla="*/ 273168 h 273168"/>
                <a:gd name="connsiteX3" fmla="*/ 0 w 692940"/>
                <a:gd name="connsiteY3" fmla="*/ 273168 h 273168"/>
                <a:gd name="connsiteX4" fmla="*/ 0 w 692940"/>
                <a:gd name="connsiteY4" fmla="*/ 0 h 2731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2940" h="273168">
                  <a:moveTo>
                    <a:pt x="0" y="0"/>
                  </a:moveTo>
                  <a:lnTo>
                    <a:pt x="692940" y="0"/>
                  </a:lnTo>
                  <a:lnTo>
                    <a:pt x="692940" y="273168"/>
                  </a:lnTo>
                  <a:lnTo>
                    <a:pt x="0" y="273168"/>
                  </a:lnTo>
                  <a:lnTo>
                    <a:pt x="0" y="0"/>
                  </a:lnTo>
                  <a:close/>
                </a:path>
              </a:pathLst>
            </a:custGeom>
            <a:solidFill>
              <a:schemeClr val="accent2">
                <a:lumMod val="40000"/>
                <a:lumOff val="60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rgbClr r="0" g="0" b="0"/>
            </a:fillRef>
            <a:effectRef idx="1">
              <a:schemeClr val="accent1">
                <a:hueOff val="0"/>
                <a:satOff val="0"/>
                <a:lumOff val="0"/>
                <a:alphaOff val="0"/>
              </a:schemeClr>
            </a:effectRef>
            <a:fontRef idx="minor">
              <a:schemeClr val="dk1"/>
            </a:fontRef>
          </p:style>
          <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en-US" sz="900" kern="1200" dirty="0" smtClean="0"/>
                <a:t>Executive Assistant</a:t>
              </a:r>
              <a:endParaRPr lang="en-US" sz="900" kern="1200" dirty="0"/>
            </a:p>
          </p:txBody>
        </p:sp>
      </p:grpSp>
      <p:sp>
        <p:nvSpPr>
          <p:cNvPr id="40965" name="AutoShape 6"/>
          <p:cNvSpPr>
            <a:spLocks noChangeArrowheads="1"/>
          </p:cNvSpPr>
          <p:nvPr/>
        </p:nvSpPr>
        <p:spPr bwMode="auto">
          <a:xfrm>
            <a:off x="95250" y="1377933"/>
            <a:ext cx="1673225" cy="504825"/>
          </a:xfrm>
          <a:prstGeom prst="homePlate">
            <a:avLst>
              <a:gd name="adj" fmla="val 98636"/>
            </a:avLst>
          </a:prstGeom>
          <a:solidFill>
            <a:schemeClr val="tx1"/>
          </a:solidFill>
          <a:ln w="9525">
            <a:solidFill>
              <a:schemeClr val="tx1"/>
            </a:solidFill>
            <a:miter lim="800000"/>
            <a:headEnd/>
            <a:tailEnd/>
          </a:ln>
        </p:spPr>
        <p:txBody>
          <a:bodyPr wrap="none" anchor="ctr"/>
          <a:lstStyle/>
          <a:p>
            <a:r>
              <a:rPr lang="en-US" sz="1600" b="1" i="1" dirty="0">
                <a:solidFill>
                  <a:schemeClr val="bg1"/>
                </a:solidFill>
              </a:rPr>
              <a:t>Strategy </a:t>
            </a:r>
            <a:r>
              <a:rPr lang="en-US" sz="1600" b="1" i="1" dirty="0" smtClean="0">
                <a:solidFill>
                  <a:schemeClr val="bg1"/>
                </a:solidFill>
              </a:rPr>
              <a:t>5.2</a:t>
            </a:r>
            <a:endParaRPr lang="en-US" sz="1600" b="1" i="1" dirty="0">
              <a:solidFill>
                <a:schemeClr val="bg1"/>
              </a:solidFill>
            </a:endParaRPr>
          </a:p>
        </p:txBody>
      </p:sp>
      <p:sp>
        <p:nvSpPr>
          <p:cNvPr id="8" name="Text Box 8"/>
          <p:cNvSpPr txBox="1">
            <a:spLocks noChangeArrowheads="1"/>
          </p:cNvSpPr>
          <p:nvPr/>
        </p:nvSpPr>
        <p:spPr bwMode="auto">
          <a:xfrm>
            <a:off x="1838044" y="1348524"/>
            <a:ext cx="7158038" cy="584775"/>
          </a:xfrm>
          <a:prstGeom prst="rect">
            <a:avLst/>
          </a:prstGeom>
          <a:solidFill>
            <a:schemeClr val="bg2"/>
          </a:solidFill>
          <a:ln w="9525">
            <a:solidFill>
              <a:schemeClr val="tx1"/>
            </a:solidFill>
            <a:miter lim="800000"/>
            <a:headEnd/>
            <a:tailEnd/>
          </a:ln>
          <a:effectLst>
            <a:outerShdw blurRad="50800" dist="38100" dir="5400000" algn="t" rotWithShape="0">
              <a:prstClr val="black">
                <a:alpha val="40000"/>
              </a:prstClr>
            </a:outerShdw>
          </a:effectLst>
        </p:spPr>
        <p:txBody>
          <a:bodyPr>
            <a:spAutoFit/>
          </a:bodyPr>
          <a:lstStyle/>
          <a:p>
            <a:pPr algn="l"/>
            <a:r>
              <a:rPr lang="en-US" sz="1600" b="1" dirty="0"/>
              <a:t>Develop a new organizational model for the department and the practice plan</a:t>
            </a:r>
            <a:r>
              <a:rPr lang="en-US" sz="1600" b="1" dirty="0" smtClean="0"/>
              <a:t>.</a:t>
            </a:r>
            <a:r>
              <a:rPr lang="en-US" sz="1600" b="1" i="1" dirty="0"/>
              <a:t> (cont’d</a:t>
            </a:r>
            <a:r>
              <a:rPr lang="en-US" sz="1600" b="1" i="1" dirty="0" smtClean="0"/>
              <a:t>)</a:t>
            </a:r>
            <a:endParaRPr lang="en-US" sz="1600" b="1" i="1" dirty="0"/>
          </a:p>
        </p:txBody>
      </p:sp>
      <p:sp>
        <p:nvSpPr>
          <p:cNvPr id="13" name="Text Box 11"/>
          <p:cNvSpPr txBox="1">
            <a:spLocks noChangeArrowheads="1"/>
          </p:cNvSpPr>
          <p:nvPr/>
        </p:nvSpPr>
        <p:spPr bwMode="auto">
          <a:xfrm>
            <a:off x="130636" y="633447"/>
            <a:ext cx="8865446" cy="584769"/>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square" lIns="91434" tIns="45717" rIns="91434" bIns="45717">
            <a:spAutoFit/>
          </a:bodyPr>
          <a:lstStyle/>
          <a:p>
            <a:pPr algn="l">
              <a:spcBef>
                <a:spcPct val="50000"/>
              </a:spcBef>
            </a:pPr>
            <a:r>
              <a:rPr lang="en-US" sz="1600" b="1" u="sng" dirty="0" smtClean="0">
                <a:solidFill>
                  <a:schemeClr val="bg1"/>
                </a:solidFill>
                <a:effectLst>
                  <a:outerShdw blurRad="38100" dist="38100" dir="2700000" algn="tl">
                    <a:srgbClr val="000000">
                      <a:alpha val="43137"/>
                    </a:srgbClr>
                  </a:outerShdw>
                </a:effectLst>
                <a:latin typeface="Arial" pitchFamily="34" charset="0"/>
                <a:cs typeface="Arial" pitchFamily="34" charset="0"/>
              </a:rPr>
              <a:t>Goal 5</a:t>
            </a:r>
            <a:r>
              <a:rPr lang="en-US" sz="16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  Forge </a:t>
            </a:r>
            <a:r>
              <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rPr>
              <a:t>a strong departmental identity founded on excellence, collaboration and innovation.  </a:t>
            </a:r>
          </a:p>
        </p:txBody>
      </p:sp>
    </p:spTree>
    <p:extLst>
      <p:ext uri="{BB962C8B-B14F-4D97-AF65-F5344CB8AC3E}">
        <p14:creationId xmlns:p14="http://schemas.microsoft.com/office/powerpoint/2010/main" val="2200905525"/>
      </p:ext>
    </p:extLst>
  </p:cSld>
  <p:clrMapOvr>
    <a:masterClrMapping/>
  </p:clrMapOvr>
  <p:transition spd="slow"/>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5" name="AutoShape 6"/>
          <p:cNvSpPr>
            <a:spLocks noChangeArrowheads="1"/>
          </p:cNvSpPr>
          <p:nvPr/>
        </p:nvSpPr>
        <p:spPr bwMode="auto">
          <a:xfrm>
            <a:off x="95250" y="1377933"/>
            <a:ext cx="1673225" cy="504825"/>
          </a:xfrm>
          <a:prstGeom prst="homePlate">
            <a:avLst>
              <a:gd name="adj" fmla="val 98636"/>
            </a:avLst>
          </a:prstGeom>
          <a:solidFill>
            <a:schemeClr val="tx1"/>
          </a:solidFill>
          <a:ln w="9525">
            <a:solidFill>
              <a:schemeClr val="tx1"/>
            </a:solidFill>
            <a:miter lim="800000"/>
            <a:headEnd/>
            <a:tailEnd/>
          </a:ln>
        </p:spPr>
        <p:txBody>
          <a:bodyPr wrap="none" anchor="ctr"/>
          <a:lstStyle/>
          <a:p>
            <a:r>
              <a:rPr lang="en-US" sz="1600" b="1" i="1" dirty="0">
                <a:solidFill>
                  <a:schemeClr val="bg1"/>
                </a:solidFill>
              </a:rPr>
              <a:t>Strategy </a:t>
            </a:r>
            <a:r>
              <a:rPr lang="en-US" sz="1600" b="1" i="1" dirty="0" smtClean="0">
                <a:solidFill>
                  <a:schemeClr val="bg1"/>
                </a:solidFill>
              </a:rPr>
              <a:t>5.3</a:t>
            </a:r>
            <a:endParaRPr lang="en-US" sz="1600" b="1" i="1" dirty="0">
              <a:solidFill>
                <a:schemeClr val="bg1"/>
              </a:solidFill>
            </a:endParaRPr>
          </a:p>
        </p:txBody>
      </p:sp>
      <p:sp>
        <p:nvSpPr>
          <p:cNvPr id="8" name="Text Box 8"/>
          <p:cNvSpPr txBox="1">
            <a:spLocks noChangeArrowheads="1"/>
          </p:cNvSpPr>
          <p:nvPr/>
        </p:nvSpPr>
        <p:spPr bwMode="auto">
          <a:xfrm>
            <a:off x="1838044" y="1461068"/>
            <a:ext cx="7158038" cy="338554"/>
          </a:xfrm>
          <a:prstGeom prst="rect">
            <a:avLst/>
          </a:prstGeom>
          <a:solidFill>
            <a:schemeClr val="bg2"/>
          </a:solidFill>
          <a:ln w="9525">
            <a:solidFill>
              <a:schemeClr val="tx1"/>
            </a:solidFill>
            <a:miter lim="800000"/>
            <a:headEnd/>
            <a:tailEnd/>
          </a:ln>
          <a:effectLst>
            <a:outerShdw blurRad="50800" dist="38100" dir="5400000" algn="t" rotWithShape="0">
              <a:prstClr val="black">
                <a:alpha val="40000"/>
              </a:prstClr>
            </a:outerShdw>
          </a:effectLst>
        </p:spPr>
        <p:txBody>
          <a:bodyPr>
            <a:spAutoFit/>
          </a:bodyPr>
          <a:lstStyle/>
          <a:p>
            <a:pPr algn="l"/>
            <a:r>
              <a:rPr lang="en-US" sz="1600" b="1" dirty="0"/>
              <a:t>Increase local, national and international visibility.</a:t>
            </a:r>
          </a:p>
        </p:txBody>
      </p:sp>
      <p:sp>
        <p:nvSpPr>
          <p:cNvPr id="13" name="Text Box 11"/>
          <p:cNvSpPr txBox="1">
            <a:spLocks noChangeArrowheads="1"/>
          </p:cNvSpPr>
          <p:nvPr/>
        </p:nvSpPr>
        <p:spPr bwMode="auto">
          <a:xfrm>
            <a:off x="130636" y="633447"/>
            <a:ext cx="8865446" cy="584769"/>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square" lIns="91434" tIns="45717" rIns="91434" bIns="45717">
            <a:spAutoFit/>
          </a:bodyPr>
          <a:lstStyle/>
          <a:p>
            <a:pPr algn="l">
              <a:spcBef>
                <a:spcPct val="50000"/>
              </a:spcBef>
            </a:pPr>
            <a:r>
              <a:rPr lang="en-US" sz="1600" b="1" u="sng" dirty="0" smtClean="0">
                <a:solidFill>
                  <a:schemeClr val="bg1"/>
                </a:solidFill>
                <a:effectLst>
                  <a:outerShdw blurRad="38100" dist="38100" dir="2700000" algn="tl">
                    <a:srgbClr val="000000">
                      <a:alpha val="43137"/>
                    </a:srgbClr>
                  </a:outerShdw>
                </a:effectLst>
                <a:latin typeface="Arial" pitchFamily="34" charset="0"/>
                <a:cs typeface="Arial" pitchFamily="34" charset="0"/>
              </a:rPr>
              <a:t>Goal 5</a:t>
            </a:r>
            <a:r>
              <a:rPr lang="en-US" sz="16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  Forge </a:t>
            </a:r>
            <a:r>
              <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rPr>
              <a:t>a strong departmental identity founded on excellence, collaboration and innovation.  </a:t>
            </a:r>
          </a:p>
        </p:txBody>
      </p:sp>
      <p:sp>
        <p:nvSpPr>
          <p:cNvPr id="7" name="TextBox 6"/>
          <p:cNvSpPr txBox="1">
            <a:spLocks noChangeArrowheads="1"/>
          </p:cNvSpPr>
          <p:nvPr/>
        </p:nvSpPr>
        <p:spPr bwMode="auto">
          <a:xfrm>
            <a:off x="288871" y="1979217"/>
            <a:ext cx="8707211" cy="3447610"/>
          </a:xfrm>
          <a:prstGeom prst="rect">
            <a:avLst/>
          </a:prstGeom>
          <a:noFill/>
          <a:ln w="9525">
            <a:noFill/>
            <a:miter lim="800000"/>
            <a:headEnd/>
            <a:tailEnd/>
          </a:ln>
        </p:spPr>
        <p:txBody>
          <a:bodyPr wrap="square">
            <a:spAutoFit/>
          </a:bodyPr>
          <a:lstStyle/>
          <a:p>
            <a:pPr marL="342900" indent="-342900" algn="l">
              <a:spcAft>
                <a:spcPts val="0"/>
              </a:spcAft>
            </a:pPr>
            <a:r>
              <a:rPr lang="en-US" sz="1400" b="1" u="sng" dirty="0" smtClean="0"/>
              <a:t>Preliminary Tactics</a:t>
            </a:r>
            <a:r>
              <a:rPr lang="en-US" sz="1400" dirty="0" smtClean="0"/>
              <a:t>:</a:t>
            </a:r>
          </a:p>
          <a:p>
            <a:pPr marL="342900" lvl="1" indent="-342900" algn="l">
              <a:spcBef>
                <a:spcPts val="600"/>
              </a:spcBef>
              <a:spcAft>
                <a:spcPts val="600"/>
              </a:spcAft>
              <a:buFont typeface="+mj-lt"/>
              <a:buAutoNum type="alphaLcPeriod"/>
            </a:pPr>
            <a:r>
              <a:rPr lang="en-US" sz="1400" b="1" dirty="0"/>
              <a:t>Re-brand the department as “UBMD Internal Medicine” and phase out </a:t>
            </a:r>
            <a:r>
              <a:rPr lang="en-US" sz="1400" b="1" dirty="0" smtClean="0"/>
              <a:t>AMS.</a:t>
            </a:r>
          </a:p>
          <a:p>
            <a:pPr marL="342900" lvl="1" indent="-342900" algn="l">
              <a:spcBef>
                <a:spcPts val="600"/>
              </a:spcBef>
              <a:spcAft>
                <a:spcPts val="600"/>
              </a:spcAft>
              <a:buFont typeface="+mj-lt"/>
              <a:buAutoNum type="alphaLcPeriod"/>
            </a:pPr>
            <a:r>
              <a:rPr lang="en-US" sz="1400" b="1" dirty="0" smtClean="0"/>
              <a:t>Develop </a:t>
            </a:r>
            <a:r>
              <a:rPr lang="en-US" sz="1400" b="1" dirty="0"/>
              <a:t>a marketing plan </a:t>
            </a:r>
            <a:r>
              <a:rPr lang="en-US" sz="1400" b="1" dirty="0" smtClean="0"/>
              <a:t>to communicate new </a:t>
            </a:r>
            <a:r>
              <a:rPr lang="en-US" sz="1400" b="1" dirty="0"/>
              <a:t>departmental brand identity. </a:t>
            </a:r>
          </a:p>
          <a:p>
            <a:pPr marL="857250" lvl="2" indent="-400050" algn="l">
              <a:lnSpc>
                <a:spcPct val="115000"/>
              </a:lnSpc>
              <a:spcBef>
                <a:spcPts val="400"/>
              </a:spcBef>
              <a:spcAft>
                <a:spcPts val="400"/>
              </a:spcAft>
              <a:buFont typeface="+mj-lt"/>
              <a:buAutoNum type="romanLcPeriod"/>
            </a:pPr>
            <a:r>
              <a:rPr lang="en-US" sz="1400" dirty="0"/>
              <a:t>Capitalize on being Buffalo’s only academic health center.</a:t>
            </a:r>
          </a:p>
          <a:p>
            <a:pPr marL="1314450" lvl="3" indent="-400050" algn="l">
              <a:lnSpc>
                <a:spcPct val="115000"/>
              </a:lnSpc>
              <a:spcBef>
                <a:spcPts val="400"/>
              </a:spcBef>
              <a:spcAft>
                <a:spcPts val="400"/>
              </a:spcAft>
              <a:buFont typeface="Arial" pitchFamily="34" charset="0"/>
              <a:buChar char="•"/>
            </a:pPr>
            <a:r>
              <a:rPr lang="en-US" sz="1400" dirty="0"/>
              <a:t>Use clinical trials to differentiate UB Medicine from community providers.</a:t>
            </a:r>
          </a:p>
          <a:p>
            <a:pPr marL="857250" lvl="2" indent="-400050" algn="l">
              <a:lnSpc>
                <a:spcPct val="115000"/>
              </a:lnSpc>
              <a:spcBef>
                <a:spcPts val="400"/>
              </a:spcBef>
              <a:spcAft>
                <a:spcPts val="400"/>
              </a:spcAft>
              <a:buFont typeface="+mj-lt"/>
              <a:buAutoNum type="romanLcPeriod"/>
            </a:pPr>
            <a:r>
              <a:rPr lang="en-US" sz="1400" dirty="0" smtClean="0"/>
              <a:t>Promote </a:t>
            </a:r>
            <a:r>
              <a:rPr lang="en-US" sz="1400" dirty="0"/>
              <a:t>the departmental vision and strategic plan.</a:t>
            </a:r>
          </a:p>
          <a:p>
            <a:pPr marL="857250" lvl="2" indent="-400050" algn="l">
              <a:lnSpc>
                <a:spcPct val="115000"/>
              </a:lnSpc>
              <a:spcBef>
                <a:spcPts val="400"/>
              </a:spcBef>
              <a:spcAft>
                <a:spcPts val="400"/>
              </a:spcAft>
              <a:buFont typeface="+mj-lt"/>
              <a:buAutoNum type="romanLcPeriod"/>
            </a:pPr>
            <a:r>
              <a:rPr lang="en-US" sz="1400" dirty="0" smtClean="0"/>
              <a:t>Become </a:t>
            </a:r>
            <a:r>
              <a:rPr lang="en-US" sz="1400" dirty="0"/>
              <a:t>the public expert for health topics. </a:t>
            </a:r>
            <a:endParaRPr lang="en-US" sz="1400" dirty="0" smtClean="0"/>
          </a:p>
          <a:p>
            <a:pPr marL="857250" lvl="2" indent="-400050" algn="l">
              <a:lnSpc>
                <a:spcPct val="115000"/>
              </a:lnSpc>
              <a:spcBef>
                <a:spcPts val="400"/>
              </a:spcBef>
              <a:spcAft>
                <a:spcPts val="400"/>
              </a:spcAft>
              <a:buFont typeface="+mj-lt"/>
              <a:buAutoNum type="romanLcPeriod"/>
            </a:pPr>
            <a:r>
              <a:rPr lang="en-US" sz="1400" dirty="0"/>
              <a:t>Nominate faculty for Buffalo’s “Best Doctor </a:t>
            </a:r>
            <a:r>
              <a:rPr lang="en-US" sz="1400" dirty="0" smtClean="0"/>
              <a:t>Listing.”</a:t>
            </a:r>
            <a:endParaRPr lang="en-US" sz="1400" dirty="0"/>
          </a:p>
          <a:p>
            <a:pPr marL="857250" lvl="2" indent="-400050" algn="l">
              <a:lnSpc>
                <a:spcPct val="115000"/>
              </a:lnSpc>
              <a:spcBef>
                <a:spcPts val="400"/>
              </a:spcBef>
              <a:spcAft>
                <a:spcPts val="400"/>
              </a:spcAft>
              <a:buFont typeface="+mj-lt"/>
              <a:buAutoNum type="romanLcPeriod"/>
            </a:pPr>
            <a:r>
              <a:rPr lang="en-US" sz="1400" dirty="0" smtClean="0"/>
              <a:t>Invest </a:t>
            </a:r>
            <a:r>
              <a:rPr lang="en-US" sz="1400" dirty="0"/>
              <a:t>in media training for faculty and staff.</a:t>
            </a:r>
          </a:p>
          <a:p>
            <a:pPr marL="857250" lvl="2" indent="-400050" algn="l">
              <a:lnSpc>
                <a:spcPct val="115000"/>
              </a:lnSpc>
              <a:spcBef>
                <a:spcPts val="400"/>
              </a:spcBef>
              <a:spcAft>
                <a:spcPts val="400"/>
              </a:spcAft>
              <a:buFont typeface="+mj-lt"/>
              <a:buAutoNum type="romanLcPeriod"/>
            </a:pPr>
            <a:r>
              <a:rPr lang="en-US" sz="1400" dirty="0" smtClean="0"/>
              <a:t>Collaborate </a:t>
            </a:r>
            <a:r>
              <a:rPr lang="en-US" sz="1400" dirty="0"/>
              <a:t>with hospital and university PR programs</a:t>
            </a:r>
            <a:r>
              <a:rPr lang="en-US" sz="1400" dirty="0" smtClean="0"/>
              <a:t>.</a:t>
            </a:r>
            <a:endParaRPr lang="en-US" sz="1400" dirty="0"/>
          </a:p>
        </p:txBody>
      </p:sp>
    </p:spTree>
    <p:extLst>
      <p:ext uri="{BB962C8B-B14F-4D97-AF65-F5344CB8AC3E}">
        <p14:creationId xmlns:p14="http://schemas.microsoft.com/office/powerpoint/2010/main" val="1425554864"/>
      </p:ext>
    </p:extLst>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a:spLocks noChangeArrowheads="1"/>
          </p:cNvSpPr>
          <p:nvPr/>
        </p:nvSpPr>
        <p:spPr bwMode="auto">
          <a:xfrm>
            <a:off x="1130300" y="2882900"/>
            <a:ext cx="6845300" cy="1079500"/>
          </a:xfrm>
          <a:prstGeom prst="rect">
            <a:avLst/>
          </a:prstGeom>
          <a:ln>
            <a:headEnd/>
            <a:tailEnd/>
          </a:ln>
          <a:effectLst>
            <a:outerShdw blurRad="50800" dist="38100" dir="2700000" algn="tl" rotWithShape="0">
              <a:prstClr val="black">
                <a:alpha val="40000"/>
              </a:prstClr>
            </a:outerShdw>
          </a:effectLst>
          <a:scene3d>
            <a:camera prst="orthographicFront">
              <a:rot lat="0" lon="0" rev="0"/>
            </a:camera>
            <a:lightRig rig="threePt" dir="t">
              <a:rot lat="0" lon="0" rev="1200000"/>
            </a:lightRig>
          </a:scene3d>
          <a:sp3d/>
        </p:spPr>
        <p:style>
          <a:lnRef idx="0">
            <a:schemeClr val="dk1"/>
          </a:lnRef>
          <a:fillRef idx="3">
            <a:schemeClr val="dk1"/>
          </a:fillRef>
          <a:effectRef idx="3">
            <a:schemeClr val="dk1"/>
          </a:effectRef>
          <a:fontRef idx="minor">
            <a:schemeClr val="lt1"/>
          </a:fontRef>
        </p:style>
        <p:txBody>
          <a:bodyPr wrap="none" anchor="ctr"/>
          <a:lstStyle/>
          <a:p>
            <a:r>
              <a:rPr lang="en-US" sz="24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Arial" pitchFamily="34" charset="0"/>
                <a:cs typeface="Arial" pitchFamily="34" charset="0"/>
              </a:rPr>
              <a:t>II. MISSION, VISION &amp; GOALS</a:t>
            </a:r>
            <a:endParaRPr lang="en-US" sz="2400" b="1" i="0"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Arial" pitchFamily="34" charset="0"/>
              <a:cs typeface="Arial" pitchFamily="34" charset="0"/>
            </a:endParaRPr>
          </a:p>
        </p:txBody>
      </p:sp>
    </p:spTree>
    <p:extLst>
      <p:ext uri="{BB962C8B-B14F-4D97-AF65-F5344CB8AC3E}">
        <p14:creationId xmlns:p14="http://schemas.microsoft.com/office/powerpoint/2010/main" val="653866728"/>
      </p:ext>
    </p:extLst>
  </p:cSld>
  <p:clrMapOvr>
    <a:masterClrMapping/>
  </p:clrMapOvr>
  <p:transition spd="slow">
    <p:dissolve/>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5" name="AutoShape 6"/>
          <p:cNvSpPr>
            <a:spLocks noChangeArrowheads="1"/>
          </p:cNvSpPr>
          <p:nvPr/>
        </p:nvSpPr>
        <p:spPr bwMode="auto">
          <a:xfrm>
            <a:off x="95250" y="1377933"/>
            <a:ext cx="1673225" cy="504825"/>
          </a:xfrm>
          <a:prstGeom prst="homePlate">
            <a:avLst>
              <a:gd name="adj" fmla="val 98636"/>
            </a:avLst>
          </a:prstGeom>
          <a:solidFill>
            <a:schemeClr val="tx1"/>
          </a:solidFill>
          <a:ln w="9525">
            <a:solidFill>
              <a:schemeClr val="tx1"/>
            </a:solidFill>
            <a:miter lim="800000"/>
            <a:headEnd/>
            <a:tailEnd/>
          </a:ln>
        </p:spPr>
        <p:txBody>
          <a:bodyPr wrap="none" anchor="ctr"/>
          <a:lstStyle/>
          <a:p>
            <a:r>
              <a:rPr lang="en-US" sz="1600" b="1" i="1" dirty="0">
                <a:solidFill>
                  <a:schemeClr val="bg1"/>
                </a:solidFill>
              </a:rPr>
              <a:t>Strategy </a:t>
            </a:r>
            <a:r>
              <a:rPr lang="en-US" sz="1600" b="1" i="1" dirty="0" smtClean="0">
                <a:solidFill>
                  <a:schemeClr val="bg1"/>
                </a:solidFill>
              </a:rPr>
              <a:t>5.3</a:t>
            </a:r>
            <a:endParaRPr lang="en-US" sz="1600" b="1" i="1" dirty="0">
              <a:solidFill>
                <a:schemeClr val="bg1"/>
              </a:solidFill>
            </a:endParaRPr>
          </a:p>
        </p:txBody>
      </p:sp>
      <p:sp>
        <p:nvSpPr>
          <p:cNvPr id="8" name="Text Box 8"/>
          <p:cNvSpPr txBox="1">
            <a:spLocks noChangeArrowheads="1"/>
          </p:cNvSpPr>
          <p:nvPr/>
        </p:nvSpPr>
        <p:spPr bwMode="auto">
          <a:xfrm>
            <a:off x="1838044" y="1461068"/>
            <a:ext cx="7158038" cy="338554"/>
          </a:xfrm>
          <a:prstGeom prst="rect">
            <a:avLst/>
          </a:prstGeom>
          <a:solidFill>
            <a:schemeClr val="bg2"/>
          </a:solidFill>
          <a:ln w="9525">
            <a:solidFill>
              <a:schemeClr val="tx1"/>
            </a:solidFill>
            <a:miter lim="800000"/>
            <a:headEnd/>
            <a:tailEnd/>
          </a:ln>
          <a:effectLst>
            <a:outerShdw blurRad="50800" dist="38100" dir="5400000" algn="t" rotWithShape="0">
              <a:prstClr val="black">
                <a:alpha val="40000"/>
              </a:prstClr>
            </a:outerShdw>
          </a:effectLst>
        </p:spPr>
        <p:txBody>
          <a:bodyPr>
            <a:spAutoFit/>
          </a:bodyPr>
          <a:lstStyle/>
          <a:p>
            <a:pPr algn="l"/>
            <a:r>
              <a:rPr lang="en-US" sz="1600" b="1" dirty="0"/>
              <a:t>Increase local, national and international visibility</a:t>
            </a:r>
            <a:r>
              <a:rPr lang="en-US" sz="1600" b="1" dirty="0" smtClean="0"/>
              <a:t>. </a:t>
            </a:r>
            <a:r>
              <a:rPr lang="en-US" sz="1600" b="1" i="1" dirty="0" smtClean="0"/>
              <a:t>(cont’d)</a:t>
            </a:r>
            <a:endParaRPr lang="en-US" sz="1600" b="1" i="1" dirty="0"/>
          </a:p>
        </p:txBody>
      </p:sp>
      <p:sp>
        <p:nvSpPr>
          <p:cNvPr id="13" name="Text Box 11"/>
          <p:cNvSpPr txBox="1">
            <a:spLocks noChangeArrowheads="1"/>
          </p:cNvSpPr>
          <p:nvPr/>
        </p:nvSpPr>
        <p:spPr bwMode="auto">
          <a:xfrm>
            <a:off x="130636" y="633447"/>
            <a:ext cx="8865446" cy="584769"/>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square" lIns="91434" tIns="45717" rIns="91434" bIns="45717">
            <a:spAutoFit/>
          </a:bodyPr>
          <a:lstStyle/>
          <a:p>
            <a:pPr algn="l">
              <a:spcBef>
                <a:spcPct val="50000"/>
              </a:spcBef>
            </a:pPr>
            <a:r>
              <a:rPr lang="en-US" sz="1600" b="1" u="sng" dirty="0" smtClean="0">
                <a:solidFill>
                  <a:schemeClr val="bg1"/>
                </a:solidFill>
                <a:effectLst>
                  <a:outerShdw blurRad="38100" dist="38100" dir="2700000" algn="tl">
                    <a:srgbClr val="000000">
                      <a:alpha val="43137"/>
                    </a:srgbClr>
                  </a:outerShdw>
                </a:effectLst>
                <a:latin typeface="Arial" pitchFamily="34" charset="0"/>
                <a:cs typeface="Arial" pitchFamily="34" charset="0"/>
              </a:rPr>
              <a:t>Goal 5</a:t>
            </a:r>
            <a:r>
              <a:rPr lang="en-US" sz="16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  Forge </a:t>
            </a:r>
            <a:r>
              <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rPr>
              <a:t>a strong departmental identity founded on excellence, collaboration and innovation.  </a:t>
            </a:r>
          </a:p>
        </p:txBody>
      </p:sp>
      <p:sp>
        <p:nvSpPr>
          <p:cNvPr id="7" name="TextBox 6"/>
          <p:cNvSpPr txBox="1">
            <a:spLocks noChangeArrowheads="1"/>
          </p:cNvSpPr>
          <p:nvPr/>
        </p:nvSpPr>
        <p:spPr bwMode="auto">
          <a:xfrm>
            <a:off x="288871" y="1979217"/>
            <a:ext cx="8707211" cy="2389885"/>
          </a:xfrm>
          <a:prstGeom prst="rect">
            <a:avLst/>
          </a:prstGeom>
          <a:noFill/>
          <a:ln w="9525">
            <a:noFill/>
            <a:miter lim="800000"/>
            <a:headEnd/>
            <a:tailEnd/>
          </a:ln>
        </p:spPr>
        <p:txBody>
          <a:bodyPr wrap="square">
            <a:spAutoFit/>
          </a:bodyPr>
          <a:lstStyle/>
          <a:p>
            <a:pPr marL="342900" indent="-342900" algn="l">
              <a:spcAft>
                <a:spcPts val="0"/>
              </a:spcAft>
            </a:pPr>
            <a:r>
              <a:rPr lang="en-US" sz="1400" b="1" u="sng" dirty="0" smtClean="0"/>
              <a:t>Preliminary Tactics</a:t>
            </a:r>
            <a:r>
              <a:rPr lang="en-US" sz="1400" dirty="0" smtClean="0"/>
              <a:t>:</a:t>
            </a:r>
          </a:p>
          <a:p>
            <a:pPr marL="342900" lvl="1" indent="-342900" algn="l">
              <a:spcBef>
                <a:spcPts val="600"/>
              </a:spcBef>
              <a:spcAft>
                <a:spcPts val="600"/>
              </a:spcAft>
              <a:buFont typeface="+mj-lt"/>
              <a:buAutoNum type="alphaLcPeriod" startAt="3"/>
            </a:pPr>
            <a:r>
              <a:rPr lang="en-US" sz="1400" b="1" dirty="0" smtClean="0"/>
              <a:t>Promote </a:t>
            </a:r>
            <a:r>
              <a:rPr lang="en-US" sz="1400" b="1" dirty="0"/>
              <a:t>faculty achievements.</a:t>
            </a:r>
          </a:p>
          <a:p>
            <a:pPr marL="857250" lvl="2" indent="-400050" algn="l">
              <a:lnSpc>
                <a:spcPct val="115000"/>
              </a:lnSpc>
              <a:spcBef>
                <a:spcPts val="400"/>
              </a:spcBef>
              <a:spcAft>
                <a:spcPts val="400"/>
              </a:spcAft>
              <a:buFont typeface="+mj-lt"/>
              <a:buAutoNum type="romanLcPeriod"/>
            </a:pPr>
            <a:r>
              <a:rPr lang="en-US" sz="1400" dirty="0"/>
              <a:t>Nominate </a:t>
            </a:r>
            <a:r>
              <a:rPr lang="en-US" sz="1400" dirty="0" smtClean="0"/>
              <a:t>faculty </a:t>
            </a:r>
            <a:r>
              <a:rPr lang="en-US" sz="1400" dirty="0"/>
              <a:t>for awards and honors throughout their careers.</a:t>
            </a:r>
          </a:p>
          <a:p>
            <a:pPr marL="1314450" lvl="3" indent="-400050" algn="l">
              <a:lnSpc>
                <a:spcPct val="115000"/>
              </a:lnSpc>
              <a:spcBef>
                <a:spcPts val="400"/>
              </a:spcBef>
              <a:spcAft>
                <a:spcPts val="400"/>
              </a:spcAft>
              <a:buFont typeface="Arial" pitchFamily="34" charset="0"/>
              <a:buChar char="•"/>
            </a:pPr>
            <a:r>
              <a:rPr lang="en-US" sz="1400" dirty="0"/>
              <a:t>Identify and nominate faculty to the Institute of Medicine.</a:t>
            </a:r>
          </a:p>
          <a:p>
            <a:pPr marL="857250" lvl="2" indent="-400050" algn="l">
              <a:lnSpc>
                <a:spcPct val="115000"/>
              </a:lnSpc>
              <a:spcBef>
                <a:spcPts val="400"/>
              </a:spcBef>
              <a:spcAft>
                <a:spcPts val="400"/>
              </a:spcAft>
              <a:buFont typeface="+mj-lt"/>
              <a:buAutoNum type="romanLcPeriod"/>
            </a:pPr>
            <a:r>
              <a:rPr lang="en-US" sz="1400" dirty="0"/>
              <a:t>Increase the number of faculty that </a:t>
            </a:r>
            <a:r>
              <a:rPr lang="en-US" sz="1400" dirty="0" smtClean="0"/>
              <a:t>participate </a:t>
            </a:r>
            <a:r>
              <a:rPr lang="en-US" sz="1400" dirty="0"/>
              <a:t>on national </a:t>
            </a:r>
            <a:r>
              <a:rPr lang="en-US" sz="1400" dirty="0" smtClean="0"/>
              <a:t>committees.</a:t>
            </a:r>
            <a:endParaRPr lang="en-US" sz="1400" dirty="0"/>
          </a:p>
          <a:p>
            <a:pPr marL="342900" lvl="1" indent="-342900" algn="l">
              <a:spcBef>
                <a:spcPts val="600"/>
              </a:spcBef>
              <a:spcAft>
                <a:spcPts val="600"/>
              </a:spcAft>
              <a:buFont typeface="+mj-lt"/>
              <a:buAutoNum type="alphaLcPeriod" startAt="3"/>
            </a:pPr>
            <a:r>
              <a:rPr lang="en-US" sz="1400" b="1" dirty="0" smtClean="0"/>
              <a:t>Promote </a:t>
            </a:r>
            <a:r>
              <a:rPr lang="en-US" sz="1400" b="1" dirty="0"/>
              <a:t>continuing education courses </a:t>
            </a:r>
            <a:r>
              <a:rPr lang="en-US" sz="1400" b="1" dirty="0" smtClean="0"/>
              <a:t>to </a:t>
            </a:r>
            <a:r>
              <a:rPr lang="en-US" sz="1400" b="1" dirty="0"/>
              <a:t>the community</a:t>
            </a:r>
            <a:r>
              <a:rPr lang="en-US" sz="1400" b="1" dirty="0" smtClean="0"/>
              <a:t>.</a:t>
            </a:r>
          </a:p>
          <a:p>
            <a:pPr marL="342900" lvl="1" indent="-342900" algn="l">
              <a:spcBef>
                <a:spcPts val="600"/>
              </a:spcBef>
              <a:spcAft>
                <a:spcPts val="600"/>
              </a:spcAft>
              <a:buFont typeface="+mj-lt"/>
              <a:buAutoNum type="alphaLcPeriod" startAt="3"/>
            </a:pPr>
            <a:endParaRPr lang="en-US" sz="1400" dirty="0" smtClean="0"/>
          </a:p>
        </p:txBody>
      </p:sp>
    </p:spTree>
    <p:extLst>
      <p:ext uri="{BB962C8B-B14F-4D97-AF65-F5344CB8AC3E}">
        <p14:creationId xmlns:p14="http://schemas.microsoft.com/office/powerpoint/2010/main" val="45254131"/>
      </p:ext>
    </p:extLst>
  </p:cSld>
  <p:clrMapOvr>
    <a:masterClrMapping/>
  </p:clrMapOvr>
  <p:transition spd="slow"/>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1"/>
          <p:cNvSpPr txBox="1">
            <a:spLocks noChangeArrowheads="1"/>
          </p:cNvSpPr>
          <p:nvPr/>
        </p:nvSpPr>
        <p:spPr bwMode="auto">
          <a:xfrm>
            <a:off x="0" y="493595"/>
            <a:ext cx="8865446" cy="400103"/>
          </a:xfrm>
          <a:prstGeom prst="rect">
            <a:avLst/>
          </a:prstGeom>
          <a:noFill/>
          <a:ln w="9525">
            <a:noFill/>
            <a:miter lim="800000"/>
            <a:headEnd/>
            <a:tailEnd/>
          </a:ln>
          <a:scene3d>
            <a:camera prst="orthographicFront"/>
            <a:lightRig rig="threePt" dir="t"/>
          </a:scene3d>
          <a:sp3d>
            <a:bevelT/>
          </a:sp3d>
        </p:spPr>
        <p:txBody>
          <a:bodyPr wrap="square" lIns="91434" tIns="45717" rIns="91434" bIns="45717">
            <a:spAutoFit/>
          </a:bodyPr>
          <a:lstStyle/>
          <a:p>
            <a:pPr algn="l">
              <a:spcBef>
                <a:spcPct val="50000"/>
              </a:spcBef>
            </a:pPr>
            <a:r>
              <a:rPr lang="en-US" sz="2000" b="1" dirty="0" smtClean="0">
                <a:solidFill>
                  <a:srgbClr val="0070C0"/>
                </a:solidFill>
              </a:rPr>
              <a:t>Goal 6.</a:t>
            </a:r>
            <a:r>
              <a:rPr lang="en-US" sz="2000" b="1" dirty="0" smtClean="0"/>
              <a:t>  Detailed Strategies and Tactics</a:t>
            </a:r>
            <a:endParaRPr lang="en-US" sz="2000" b="1" dirty="0">
              <a:solidFill>
                <a:srgbClr val="FF0000"/>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1758086570"/>
              </p:ext>
            </p:extLst>
          </p:nvPr>
        </p:nvGraphicFramePr>
        <p:xfrm>
          <a:off x="189472" y="1873074"/>
          <a:ext cx="8675974" cy="2698926"/>
        </p:xfrm>
        <a:graphic>
          <a:graphicData uri="http://schemas.openxmlformats.org/drawingml/2006/table">
            <a:tbl>
              <a:tblPr/>
              <a:tblGrid>
                <a:gridCol w="2893483"/>
                <a:gridCol w="5782491"/>
              </a:tblGrid>
              <a:tr h="274115">
                <a:tc>
                  <a:txBody>
                    <a:bodyPr/>
                    <a:lstStyle/>
                    <a:p>
                      <a:pPr algn="ctr" fontAlgn="ctr"/>
                      <a:r>
                        <a:rPr lang="en-US" sz="1800" b="1" i="0" u="none" strike="noStrike" dirty="0">
                          <a:solidFill>
                            <a:srgbClr val="FFFFFF"/>
                          </a:solidFill>
                          <a:effectLst/>
                          <a:latin typeface="Arial" pitchFamily="34" charset="0"/>
                          <a:cs typeface="Arial" pitchFamily="34" charset="0"/>
                        </a:rPr>
                        <a:t>Goals</a:t>
                      </a:r>
                    </a:p>
                  </a:txBody>
                  <a:tcPr marL="6288" marR="6288" marT="6288" marB="0" anchor="ctr">
                    <a:lnL w="19050" cap="flat" cmpd="sng" algn="ctr">
                      <a:solidFill>
                        <a:srgbClr val="000000"/>
                      </a:solidFill>
                      <a:prstDash val="solid"/>
                      <a:round/>
                      <a:headEnd type="none" w="med" len="med"/>
                      <a:tailEnd type="none" w="med" len="med"/>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4F81BD"/>
                    </a:solidFill>
                  </a:tcPr>
                </a:tc>
                <a:tc>
                  <a:txBody>
                    <a:bodyPr/>
                    <a:lstStyle/>
                    <a:p>
                      <a:pPr algn="ctr" fontAlgn="ctr"/>
                      <a:r>
                        <a:rPr lang="en-US" sz="1800" b="1" i="0" u="none" strike="noStrike" dirty="0">
                          <a:solidFill>
                            <a:srgbClr val="FFFFFF"/>
                          </a:solidFill>
                          <a:effectLst/>
                          <a:latin typeface="Arial" pitchFamily="34" charset="0"/>
                          <a:cs typeface="Arial" pitchFamily="34" charset="0"/>
                        </a:rPr>
                        <a:t>Strategies</a:t>
                      </a:r>
                    </a:p>
                  </a:txBody>
                  <a:tcPr marL="6288" marR="6288" marT="6288" marB="0" anchor="ctr">
                    <a:lnL>
                      <a:noFill/>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4F81BD"/>
                    </a:solidFill>
                  </a:tcPr>
                </a:tc>
              </a:tr>
              <a:tr h="806106">
                <a:tc rowSpan="3">
                  <a:txBody>
                    <a:bodyPr/>
                    <a:lstStyle/>
                    <a:p>
                      <a:pPr marL="231775" indent="-231775" algn="l" fontAlgn="ctr">
                        <a:tabLst/>
                      </a:pPr>
                      <a:r>
                        <a:rPr lang="en-US" sz="1400" b="1" i="0" u="none" strike="noStrike" dirty="0" smtClean="0">
                          <a:solidFill>
                            <a:schemeClr val="bg1"/>
                          </a:solidFill>
                          <a:effectLst/>
                          <a:latin typeface="Arial" pitchFamily="34" charset="0"/>
                          <a:cs typeface="Arial" pitchFamily="34" charset="0"/>
                        </a:rPr>
                        <a:t>6. Develop a sound business model to provide sustainable resources to achieve our vision for the future. </a:t>
                      </a:r>
                    </a:p>
                  </a:txBody>
                  <a:tcPr marL="150907" marR="6288" marT="6288" marB="0" anchor="ctr">
                    <a:lnL w="19050" cap="flat" cmpd="sng" algn="ctr">
                      <a:solidFill>
                        <a:srgbClr val="000000"/>
                      </a:solidFill>
                      <a:prstDash val="solid"/>
                      <a:round/>
                      <a:headEnd type="none" w="med" len="med"/>
                      <a:tailEnd type="none" w="med" len="med"/>
                    </a:lnL>
                    <a:lnR>
                      <a:noFill/>
                    </a:lnR>
                    <a:lnT w="190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4F81BD"/>
                    </a:solidFill>
                  </a:tcPr>
                </a:tc>
                <a:tc>
                  <a:txBody>
                    <a:bodyPr/>
                    <a:lstStyle/>
                    <a:p>
                      <a:pPr marL="396875" marR="0" lvl="0" indent="-396875" algn="l" defTabSz="914400" rtl="0" eaLnBrk="1" fontAlgn="auto" latinLnBrk="0" hangingPunct="1">
                        <a:lnSpc>
                          <a:spcPct val="100000"/>
                        </a:lnSpc>
                        <a:spcBef>
                          <a:spcPts val="600"/>
                        </a:spcBef>
                        <a:spcAft>
                          <a:spcPts val="600"/>
                        </a:spcAft>
                        <a:buClrTx/>
                        <a:buSzTx/>
                        <a:buFontTx/>
                        <a:buNone/>
                        <a:tabLst/>
                        <a:defRPr/>
                      </a:pPr>
                      <a:r>
                        <a:rPr kumimoji="0" lang="en-US" sz="14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6.1:  Develop and implement a straightforward productivity-based faculty compensation plan.</a:t>
                      </a:r>
                    </a:p>
                  </a:txBody>
                  <a:tcPr marL="63305" marR="63305" marT="0" marB="0" anchor="ctr">
                    <a:lnL>
                      <a:noFill/>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rgbClr val="D8D8D8"/>
                    </a:solidFill>
                  </a:tcPr>
                </a:tc>
              </a:tr>
              <a:tr h="806106">
                <a:tc vMerge="1">
                  <a:txBody>
                    <a:bodyPr/>
                    <a:lstStyle/>
                    <a:p>
                      <a:endParaRPr lang="en-US"/>
                    </a:p>
                  </a:txBody>
                  <a:tcPr/>
                </a:tc>
                <a:tc>
                  <a:txBody>
                    <a:bodyPr/>
                    <a:lstStyle/>
                    <a:p>
                      <a:pPr marL="396875" marR="0" lvl="0" indent="-396875" algn="l" defTabSz="914400" rtl="0" eaLnBrk="1" fontAlgn="auto" latinLnBrk="0" hangingPunct="1">
                        <a:lnSpc>
                          <a:spcPct val="100000"/>
                        </a:lnSpc>
                        <a:spcBef>
                          <a:spcPts val="600"/>
                        </a:spcBef>
                        <a:spcAft>
                          <a:spcPts val="600"/>
                        </a:spcAft>
                        <a:buClrTx/>
                        <a:buSzTx/>
                        <a:buFontTx/>
                        <a:buNone/>
                        <a:tabLst/>
                        <a:defRPr/>
                      </a:pPr>
                      <a:r>
                        <a:rPr lang="en-US" sz="1400" b="0" dirty="0" smtClean="0">
                          <a:solidFill>
                            <a:srgbClr val="000000"/>
                          </a:solidFill>
                          <a:effectLst/>
                          <a:latin typeface="Arial" pitchFamily="34" charset="0"/>
                          <a:ea typeface="Calibri"/>
                          <a:cs typeface="Arial" pitchFamily="34" charset="0"/>
                        </a:rPr>
                        <a:t>6.2:  Institute business standards and practices to improve financial stewardship.</a:t>
                      </a:r>
                      <a:endParaRPr kumimoji="0" lang="en-US" sz="14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a:txBody>
                  <a:tcPr marL="63305" marR="63305" marT="0" marB="0" anchor="ctr">
                    <a:lnL>
                      <a:noFill/>
                    </a:lnL>
                    <a:lnR w="19050" cap="flat" cmpd="sng" algn="ctr">
                      <a:solidFill>
                        <a:srgbClr val="000000"/>
                      </a:solidFill>
                      <a:prstDash val="solid"/>
                      <a:round/>
                      <a:headEnd type="none" w="med" len="med"/>
                      <a:tailEnd type="none" w="med" len="med"/>
                    </a:lnR>
                    <a:lnT w="19050" cap="flat" cmpd="sng" algn="ctr">
                      <a:noFill/>
                      <a:prstDash val="solid"/>
                      <a:round/>
                      <a:headEnd type="none" w="med" len="med"/>
                      <a:tailEnd type="none" w="med" len="med"/>
                    </a:lnT>
                    <a:lnB>
                      <a:noFill/>
                    </a:lnB>
                    <a:solidFill>
                      <a:srgbClr val="D8D8D8"/>
                    </a:solidFill>
                  </a:tcPr>
                </a:tc>
              </a:tr>
              <a:tr h="806106">
                <a:tc vMerge="1">
                  <a:txBody>
                    <a:bodyPr/>
                    <a:lstStyle/>
                    <a:p>
                      <a:endParaRPr lang="en-US"/>
                    </a:p>
                  </a:txBody>
                  <a:tcPr/>
                </a:tc>
                <a:tc>
                  <a:txBody>
                    <a:bodyPr/>
                    <a:lstStyle/>
                    <a:p>
                      <a:pPr marL="396875" marR="0" lvl="0" indent="-396875" algn="l" defTabSz="914400" rtl="0" eaLnBrk="1" fontAlgn="auto" latinLnBrk="0" hangingPunct="1">
                        <a:lnSpc>
                          <a:spcPct val="100000"/>
                        </a:lnSpc>
                        <a:spcBef>
                          <a:spcPts val="600"/>
                        </a:spcBef>
                        <a:spcAft>
                          <a:spcPts val="600"/>
                        </a:spcAft>
                        <a:buClrTx/>
                        <a:buSzTx/>
                        <a:buFontTx/>
                        <a:buNone/>
                        <a:tabLst/>
                        <a:defRPr/>
                      </a:pPr>
                      <a:r>
                        <a:rPr lang="en-US" sz="1400" b="0" dirty="0" smtClean="0">
                          <a:solidFill>
                            <a:schemeClr val="tx1"/>
                          </a:solidFill>
                          <a:effectLst/>
                          <a:latin typeface="Arial" pitchFamily="34" charset="0"/>
                          <a:ea typeface="Calibri"/>
                          <a:cs typeface="Arial" pitchFamily="34" charset="0"/>
                        </a:rPr>
                        <a:t>6.3   Pursue development opportunities. </a:t>
                      </a:r>
                    </a:p>
                  </a:txBody>
                  <a:tcPr marL="63305" marR="63305" marT="0" marB="0" anchor="ctr">
                    <a:lnL>
                      <a:noFill/>
                    </a:lnL>
                    <a:lnR w="19050" cap="flat" cmpd="sng" algn="ctr">
                      <a:solidFill>
                        <a:srgbClr val="000000"/>
                      </a:solidFill>
                      <a:prstDash val="solid"/>
                      <a:round/>
                      <a:headEnd type="none" w="med" len="med"/>
                      <a:tailEnd type="none" w="med" len="med"/>
                    </a:lnR>
                    <a:lnT>
                      <a:noFill/>
                    </a:lnT>
                    <a:lnB w="19050" cap="flat" cmpd="sng" algn="ctr">
                      <a:solidFill>
                        <a:schemeClr val="tx1"/>
                      </a:solidFill>
                      <a:prstDash val="solid"/>
                      <a:round/>
                      <a:headEnd type="none" w="med" len="med"/>
                      <a:tailEnd type="none" w="med" len="med"/>
                    </a:lnB>
                    <a:solidFill>
                      <a:srgbClr val="D8D8D8"/>
                    </a:solidFill>
                  </a:tcPr>
                </a:tc>
              </a:tr>
            </a:tbl>
          </a:graphicData>
        </a:graphic>
      </p:graphicFrame>
    </p:spTree>
    <p:extLst>
      <p:ext uri="{BB962C8B-B14F-4D97-AF65-F5344CB8AC3E}">
        <p14:creationId xmlns:p14="http://schemas.microsoft.com/office/powerpoint/2010/main" val="3048853109"/>
      </p:ext>
    </p:extLst>
  </p:cSld>
  <p:clrMapOvr>
    <a:masterClrMapping/>
  </p:clrMapOvr>
  <p:transition spd="slow"/>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5" name="AutoShape 6"/>
          <p:cNvSpPr>
            <a:spLocks noChangeArrowheads="1"/>
          </p:cNvSpPr>
          <p:nvPr/>
        </p:nvSpPr>
        <p:spPr bwMode="auto">
          <a:xfrm>
            <a:off x="95250" y="1377933"/>
            <a:ext cx="1673225" cy="504825"/>
          </a:xfrm>
          <a:prstGeom prst="homePlate">
            <a:avLst>
              <a:gd name="adj" fmla="val 98636"/>
            </a:avLst>
          </a:prstGeom>
          <a:solidFill>
            <a:schemeClr val="tx1"/>
          </a:solidFill>
          <a:ln w="9525">
            <a:solidFill>
              <a:schemeClr val="tx1"/>
            </a:solidFill>
            <a:miter lim="800000"/>
            <a:headEnd/>
            <a:tailEnd/>
          </a:ln>
        </p:spPr>
        <p:txBody>
          <a:bodyPr wrap="none" anchor="ctr"/>
          <a:lstStyle/>
          <a:p>
            <a:r>
              <a:rPr lang="en-US" sz="1600" b="1" i="1" dirty="0">
                <a:solidFill>
                  <a:schemeClr val="bg1"/>
                </a:solidFill>
              </a:rPr>
              <a:t>Strategy </a:t>
            </a:r>
            <a:r>
              <a:rPr lang="en-US" sz="1600" b="1" i="1" dirty="0" smtClean="0">
                <a:solidFill>
                  <a:schemeClr val="bg1"/>
                </a:solidFill>
              </a:rPr>
              <a:t>6.1</a:t>
            </a:r>
            <a:endParaRPr lang="en-US" sz="1600" b="1" i="1" dirty="0">
              <a:solidFill>
                <a:schemeClr val="bg1"/>
              </a:solidFill>
            </a:endParaRPr>
          </a:p>
        </p:txBody>
      </p:sp>
      <p:sp>
        <p:nvSpPr>
          <p:cNvPr id="8" name="Text Box 8"/>
          <p:cNvSpPr txBox="1">
            <a:spLocks noChangeArrowheads="1"/>
          </p:cNvSpPr>
          <p:nvPr/>
        </p:nvSpPr>
        <p:spPr bwMode="auto">
          <a:xfrm>
            <a:off x="1838044" y="1348524"/>
            <a:ext cx="7158038" cy="584775"/>
          </a:xfrm>
          <a:prstGeom prst="rect">
            <a:avLst/>
          </a:prstGeom>
          <a:solidFill>
            <a:schemeClr val="bg2"/>
          </a:solidFill>
          <a:ln w="9525">
            <a:solidFill>
              <a:schemeClr val="tx1"/>
            </a:solidFill>
            <a:miter lim="800000"/>
            <a:headEnd/>
            <a:tailEnd/>
          </a:ln>
          <a:effectLst>
            <a:outerShdw blurRad="50800" dist="38100" dir="5400000" algn="t" rotWithShape="0">
              <a:prstClr val="black">
                <a:alpha val="40000"/>
              </a:prstClr>
            </a:outerShdw>
          </a:effectLst>
        </p:spPr>
        <p:txBody>
          <a:bodyPr>
            <a:spAutoFit/>
          </a:bodyPr>
          <a:lstStyle/>
          <a:p>
            <a:pPr algn="l"/>
            <a:r>
              <a:rPr lang="en-US" sz="1600" b="1" dirty="0"/>
              <a:t>Develop and implement a </a:t>
            </a:r>
            <a:r>
              <a:rPr lang="en-US" sz="1600" b="1" dirty="0" smtClean="0"/>
              <a:t>straightforward productivity-based </a:t>
            </a:r>
            <a:r>
              <a:rPr lang="en-US" sz="1600" b="1" dirty="0"/>
              <a:t>faculty compensation plan.</a:t>
            </a:r>
          </a:p>
        </p:txBody>
      </p:sp>
      <p:sp>
        <p:nvSpPr>
          <p:cNvPr id="13" name="Text Box 11"/>
          <p:cNvSpPr txBox="1">
            <a:spLocks noChangeArrowheads="1"/>
          </p:cNvSpPr>
          <p:nvPr/>
        </p:nvSpPr>
        <p:spPr bwMode="auto">
          <a:xfrm>
            <a:off x="130636" y="633447"/>
            <a:ext cx="8865446" cy="584769"/>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square" lIns="91434" tIns="45717" rIns="91434" bIns="45717">
            <a:spAutoFit/>
          </a:bodyPr>
          <a:lstStyle/>
          <a:p>
            <a:pPr algn="l">
              <a:spcBef>
                <a:spcPct val="50000"/>
              </a:spcBef>
            </a:pPr>
            <a:r>
              <a:rPr lang="en-US" sz="1600" b="1" u="sng" dirty="0" smtClean="0">
                <a:solidFill>
                  <a:schemeClr val="bg1"/>
                </a:solidFill>
                <a:effectLst>
                  <a:outerShdw blurRad="38100" dist="38100" dir="2700000" algn="tl">
                    <a:srgbClr val="000000">
                      <a:alpha val="43137"/>
                    </a:srgbClr>
                  </a:outerShdw>
                </a:effectLst>
                <a:latin typeface="Arial" pitchFamily="34" charset="0"/>
                <a:cs typeface="Arial" pitchFamily="34" charset="0"/>
              </a:rPr>
              <a:t>Goal 6</a:t>
            </a:r>
            <a:r>
              <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rPr>
              <a:t>:  Develop a sound business model to provide sustainable resources to achieve our vision for the future.  </a:t>
            </a:r>
          </a:p>
        </p:txBody>
      </p:sp>
      <p:sp>
        <p:nvSpPr>
          <p:cNvPr id="7" name="TextBox 6"/>
          <p:cNvSpPr txBox="1">
            <a:spLocks noChangeArrowheads="1"/>
          </p:cNvSpPr>
          <p:nvPr/>
        </p:nvSpPr>
        <p:spPr bwMode="auto">
          <a:xfrm>
            <a:off x="288871" y="2043612"/>
            <a:ext cx="8707211" cy="3537892"/>
          </a:xfrm>
          <a:prstGeom prst="rect">
            <a:avLst/>
          </a:prstGeom>
          <a:noFill/>
          <a:ln w="9525">
            <a:noFill/>
            <a:miter lim="800000"/>
            <a:headEnd/>
            <a:tailEnd/>
          </a:ln>
        </p:spPr>
        <p:txBody>
          <a:bodyPr wrap="square">
            <a:spAutoFit/>
          </a:bodyPr>
          <a:lstStyle/>
          <a:p>
            <a:pPr marL="342900" indent="-342900" algn="l">
              <a:spcAft>
                <a:spcPts val="0"/>
              </a:spcAft>
            </a:pPr>
            <a:r>
              <a:rPr lang="en-US" sz="1400" b="1" u="sng" dirty="0" smtClean="0">
                <a:latin typeface="Arial" pitchFamily="34" charset="0"/>
                <a:cs typeface="Arial" pitchFamily="34" charset="0"/>
              </a:rPr>
              <a:t>Preliminary Tactics</a:t>
            </a:r>
            <a:r>
              <a:rPr lang="en-US" sz="1400" dirty="0" smtClean="0">
                <a:latin typeface="Arial" pitchFamily="34" charset="0"/>
                <a:cs typeface="Arial" pitchFamily="34" charset="0"/>
              </a:rPr>
              <a:t>:</a:t>
            </a:r>
          </a:p>
          <a:p>
            <a:pPr marL="342900" marR="0" lvl="1" indent="-342900" algn="l">
              <a:lnSpc>
                <a:spcPct val="115000"/>
              </a:lnSpc>
              <a:spcBef>
                <a:spcPts val="600"/>
              </a:spcBef>
              <a:spcAft>
                <a:spcPts val="600"/>
              </a:spcAft>
              <a:buFont typeface="+mj-lt"/>
              <a:buAutoNum type="alphaLcPeriod"/>
            </a:pPr>
            <a:r>
              <a:rPr lang="en-US" sz="1400" b="1" dirty="0"/>
              <a:t>Evaluate </a:t>
            </a:r>
            <a:r>
              <a:rPr lang="en-US" sz="1400" b="1" dirty="0" smtClean="0"/>
              <a:t>successful compensation plans from other departments and divisions (e.g., Family </a:t>
            </a:r>
            <a:r>
              <a:rPr lang="en-US" sz="1400" b="1" dirty="0"/>
              <a:t>Medicine, </a:t>
            </a:r>
            <a:r>
              <a:rPr lang="en-US" sz="1400" b="1" dirty="0" smtClean="0"/>
              <a:t>Surgery, </a:t>
            </a:r>
            <a:r>
              <a:rPr lang="en-US" sz="1400" b="1" dirty="0"/>
              <a:t>Orthopedic Surgery </a:t>
            </a:r>
            <a:r>
              <a:rPr lang="en-US" sz="1400" dirty="0"/>
              <a:t>and </a:t>
            </a:r>
            <a:r>
              <a:rPr lang="en-US" sz="1400" b="1" dirty="0" smtClean="0"/>
              <a:t>Neurosurgery).</a:t>
            </a:r>
            <a:endParaRPr lang="en-US" sz="1400" b="1" dirty="0"/>
          </a:p>
          <a:p>
            <a:pPr marL="342900" marR="0" lvl="1" indent="-342900" algn="l">
              <a:lnSpc>
                <a:spcPct val="115000"/>
              </a:lnSpc>
              <a:spcBef>
                <a:spcPts val="600"/>
              </a:spcBef>
              <a:spcAft>
                <a:spcPts val="600"/>
              </a:spcAft>
              <a:buFont typeface="+mj-lt"/>
              <a:buAutoNum type="alphaLcPeriod"/>
            </a:pPr>
            <a:r>
              <a:rPr lang="en-US" sz="1400" b="1" dirty="0"/>
              <a:t>Identify data </a:t>
            </a:r>
            <a:r>
              <a:rPr lang="en-US" sz="1400" b="1" dirty="0" smtClean="0"/>
              <a:t>collection systems needed </a:t>
            </a:r>
            <a:r>
              <a:rPr lang="en-US" sz="1400" b="1" dirty="0"/>
              <a:t>to measure productivity.</a:t>
            </a:r>
          </a:p>
          <a:p>
            <a:pPr marL="342900" marR="0" lvl="1" indent="-342900" algn="l">
              <a:lnSpc>
                <a:spcPct val="115000"/>
              </a:lnSpc>
              <a:spcBef>
                <a:spcPts val="600"/>
              </a:spcBef>
              <a:spcAft>
                <a:spcPts val="600"/>
              </a:spcAft>
              <a:buFont typeface="+mj-lt"/>
              <a:buAutoNum type="alphaLcPeriod"/>
            </a:pPr>
            <a:r>
              <a:rPr lang="en-US" sz="1400" b="1" dirty="0"/>
              <a:t>Develop an annual </a:t>
            </a:r>
            <a:r>
              <a:rPr lang="en-US" sz="1400" b="1" dirty="0" smtClean="0"/>
              <a:t>review process that </a:t>
            </a:r>
            <a:r>
              <a:rPr lang="en-US" sz="1400" b="1" dirty="0"/>
              <a:t>is tied to </a:t>
            </a:r>
            <a:r>
              <a:rPr lang="en-US" sz="1400" b="1" dirty="0" smtClean="0"/>
              <a:t>the departmental budget and strategic plan.</a:t>
            </a:r>
            <a:endParaRPr lang="en-US" sz="1400" b="1" dirty="0"/>
          </a:p>
          <a:p>
            <a:pPr marL="857250" marR="0" lvl="2" indent="-400050" algn="l">
              <a:lnSpc>
                <a:spcPct val="115000"/>
              </a:lnSpc>
              <a:spcBef>
                <a:spcPts val="400"/>
              </a:spcBef>
              <a:spcAft>
                <a:spcPts val="400"/>
              </a:spcAft>
              <a:buFont typeface="+mj-lt"/>
              <a:buAutoNum type="romanLcPeriod"/>
              <a:tabLst>
                <a:tab pos="457200" algn="l"/>
              </a:tabLst>
            </a:pPr>
            <a:r>
              <a:rPr lang="en-US" sz="1400" dirty="0" smtClean="0"/>
              <a:t>Establish </a:t>
            </a:r>
            <a:r>
              <a:rPr lang="en-US" sz="1400" dirty="0"/>
              <a:t>criteria for all three mission areas.</a:t>
            </a:r>
          </a:p>
          <a:p>
            <a:pPr marL="857250" marR="0" lvl="2" indent="-400050" algn="l">
              <a:lnSpc>
                <a:spcPct val="115000"/>
              </a:lnSpc>
              <a:spcBef>
                <a:spcPts val="400"/>
              </a:spcBef>
              <a:spcAft>
                <a:spcPts val="400"/>
              </a:spcAft>
              <a:buFont typeface="+mj-lt"/>
              <a:buAutoNum type="romanLcPeriod"/>
              <a:tabLst>
                <a:tab pos="457200" algn="l"/>
              </a:tabLst>
            </a:pPr>
            <a:r>
              <a:rPr lang="en-US" sz="1400" dirty="0"/>
              <a:t>Allow for a certain amount of </a:t>
            </a:r>
            <a:r>
              <a:rPr lang="en-US" sz="1400" dirty="0" smtClean="0"/>
              <a:t>discretion </a:t>
            </a:r>
            <a:r>
              <a:rPr lang="en-US" sz="1400" dirty="0"/>
              <a:t>by chair and division chiefs.  </a:t>
            </a:r>
          </a:p>
          <a:p>
            <a:pPr marL="857250" marR="0" lvl="2" indent="-400050" algn="l">
              <a:lnSpc>
                <a:spcPct val="115000"/>
              </a:lnSpc>
              <a:spcBef>
                <a:spcPts val="400"/>
              </a:spcBef>
              <a:spcAft>
                <a:spcPts val="400"/>
              </a:spcAft>
              <a:buFont typeface="+mj-lt"/>
              <a:buAutoNum type="romanLcPeriod"/>
              <a:tabLst>
                <a:tab pos="457200" algn="l"/>
              </a:tabLst>
            </a:pPr>
            <a:r>
              <a:rPr lang="en-US" sz="1400" dirty="0"/>
              <a:t>Identify funding for bonus pool.</a:t>
            </a:r>
          </a:p>
          <a:p>
            <a:pPr marL="342900" lvl="1" indent="-342900" algn="l">
              <a:lnSpc>
                <a:spcPct val="115000"/>
              </a:lnSpc>
              <a:spcBef>
                <a:spcPts val="600"/>
              </a:spcBef>
              <a:spcAft>
                <a:spcPts val="600"/>
              </a:spcAft>
              <a:buFont typeface="+mj-lt"/>
              <a:buAutoNum type="alphaLcPeriod"/>
            </a:pPr>
            <a:r>
              <a:rPr lang="en-US" sz="1400" b="1" dirty="0"/>
              <a:t>Ensure expectations are understood by </a:t>
            </a:r>
            <a:r>
              <a:rPr lang="en-US" sz="1400" b="1" dirty="0" smtClean="0"/>
              <a:t>faculty.</a:t>
            </a:r>
          </a:p>
          <a:p>
            <a:pPr marL="342900" lvl="1" indent="-342900" algn="l">
              <a:lnSpc>
                <a:spcPct val="115000"/>
              </a:lnSpc>
              <a:spcBef>
                <a:spcPts val="600"/>
              </a:spcBef>
              <a:spcAft>
                <a:spcPts val="600"/>
              </a:spcAft>
              <a:buFont typeface="+mj-lt"/>
              <a:buAutoNum type="alphaLcPeriod"/>
            </a:pPr>
            <a:r>
              <a:rPr lang="en-US" sz="1400" b="1" dirty="0" smtClean="0"/>
              <a:t>Align productivity measurement practices with hospital partners.</a:t>
            </a:r>
            <a:endParaRPr lang="en-US" sz="1400" b="1" dirty="0"/>
          </a:p>
        </p:txBody>
      </p:sp>
    </p:spTree>
    <p:extLst>
      <p:ext uri="{BB962C8B-B14F-4D97-AF65-F5344CB8AC3E}">
        <p14:creationId xmlns:p14="http://schemas.microsoft.com/office/powerpoint/2010/main" val="2658913110"/>
      </p:ext>
    </p:extLst>
  </p:cSld>
  <p:clrMapOvr>
    <a:masterClrMapping/>
  </p:clrMapOvr>
  <p:transition spd="slow"/>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5" name="AutoShape 6"/>
          <p:cNvSpPr>
            <a:spLocks noChangeArrowheads="1"/>
          </p:cNvSpPr>
          <p:nvPr/>
        </p:nvSpPr>
        <p:spPr bwMode="auto">
          <a:xfrm>
            <a:off x="95250" y="1377933"/>
            <a:ext cx="1673225" cy="504825"/>
          </a:xfrm>
          <a:prstGeom prst="homePlate">
            <a:avLst>
              <a:gd name="adj" fmla="val 98636"/>
            </a:avLst>
          </a:prstGeom>
          <a:solidFill>
            <a:schemeClr val="tx1"/>
          </a:solidFill>
          <a:ln w="9525">
            <a:solidFill>
              <a:schemeClr val="tx1"/>
            </a:solidFill>
            <a:miter lim="800000"/>
            <a:headEnd/>
            <a:tailEnd/>
          </a:ln>
        </p:spPr>
        <p:txBody>
          <a:bodyPr wrap="none" anchor="ctr"/>
          <a:lstStyle/>
          <a:p>
            <a:r>
              <a:rPr lang="en-US" sz="1600" b="1" i="1" dirty="0">
                <a:solidFill>
                  <a:schemeClr val="bg1"/>
                </a:solidFill>
              </a:rPr>
              <a:t>Strategy </a:t>
            </a:r>
            <a:r>
              <a:rPr lang="en-US" sz="1600" b="1" i="1" dirty="0" smtClean="0">
                <a:solidFill>
                  <a:schemeClr val="bg1"/>
                </a:solidFill>
              </a:rPr>
              <a:t>6.2</a:t>
            </a:r>
            <a:endParaRPr lang="en-US" sz="1600" b="1" i="1" dirty="0">
              <a:solidFill>
                <a:schemeClr val="bg1"/>
              </a:solidFill>
            </a:endParaRPr>
          </a:p>
        </p:txBody>
      </p:sp>
      <p:sp>
        <p:nvSpPr>
          <p:cNvPr id="8" name="Text Box 8"/>
          <p:cNvSpPr txBox="1">
            <a:spLocks noChangeArrowheads="1"/>
          </p:cNvSpPr>
          <p:nvPr/>
        </p:nvSpPr>
        <p:spPr bwMode="auto">
          <a:xfrm>
            <a:off x="1838044" y="1348524"/>
            <a:ext cx="7158038" cy="584775"/>
          </a:xfrm>
          <a:prstGeom prst="rect">
            <a:avLst/>
          </a:prstGeom>
          <a:solidFill>
            <a:schemeClr val="bg2"/>
          </a:solidFill>
          <a:ln w="9525">
            <a:solidFill>
              <a:schemeClr val="tx1"/>
            </a:solidFill>
            <a:miter lim="800000"/>
            <a:headEnd/>
            <a:tailEnd/>
          </a:ln>
          <a:effectLst>
            <a:outerShdw blurRad="50800" dist="38100" dir="5400000" algn="t" rotWithShape="0">
              <a:prstClr val="black">
                <a:alpha val="40000"/>
              </a:prstClr>
            </a:outerShdw>
          </a:effectLst>
        </p:spPr>
        <p:txBody>
          <a:bodyPr>
            <a:spAutoFit/>
          </a:bodyPr>
          <a:lstStyle/>
          <a:p>
            <a:pPr algn="l"/>
            <a:r>
              <a:rPr lang="en-US" sz="1600" b="1" dirty="0"/>
              <a:t>Institute business standards and practices to improve financial stewardship.</a:t>
            </a:r>
          </a:p>
        </p:txBody>
      </p:sp>
      <p:sp>
        <p:nvSpPr>
          <p:cNvPr id="13" name="Text Box 11"/>
          <p:cNvSpPr txBox="1">
            <a:spLocks noChangeArrowheads="1"/>
          </p:cNvSpPr>
          <p:nvPr/>
        </p:nvSpPr>
        <p:spPr bwMode="auto">
          <a:xfrm>
            <a:off x="130636" y="633447"/>
            <a:ext cx="8865446" cy="584769"/>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square" lIns="91434" tIns="45717" rIns="91434" bIns="45717">
            <a:spAutoFit/>
          </a:bodyPr>
          <a:lstStyle/>
          <a:p>
            <a:pPr algn="l">
              <a:spcBef>
                <a:spcPct val="50000"/>
              </a:spcBef>
            </a:pPr>
            <a:r>
              <a:rPr lang="en-US" sz="1600" b="1" u="sng" dirty="0" smtClean="0">
                <a:solidFill>
                  <a:schemeClr val="bg1"/>
                </a:solidFill>
                <a:effectLst>
                  <a:outerShdw blurRad="38100" dist="38100" dir="2700000" algn="tl">
                    <a:srgbClr val="000000">
                      <a:alpha val="43137"/>
                    </a:srgbClr>
                  </a:outerShdw>
                </a:effectLst>
                <a:latin typeface="Arial" pitchFamily="34" charset="0"/>
                <a:cs typeface="Arial" pitchFamily="34" charset="0"/>
              </a:rPr>
              <a:t>Goal 6</a:t>
            </a:r>
            <a:r>
              <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rPr>
              <a:t>:  Develop a sound business model to provide sustainable resources to achieve our vision for the future.  </a:t>
            </a:r>
          </a:p>
        </p:txBody>
      </p:sp>
      <p:sp>
        <p:nvSpPr>
          <p:cNvPr id="7" name="TextBox 6"/>
          <p:cNvSpPr txBox="1">
            <a:spLocks noChangeArrowheads="1"/>
          </p:cNvSpPr>
          <p:nvPr/>
        </p:nvSpPr>
        <p:spPr bwMode="auto">
          <a:xfrm>
            <a:off x="288871" y="2043612"/>
            <a:ext cx="8707211" cy="4124206"/>
          </a:xfrm>
          <a:prstGeom prst="rect">
            <a:avLst/>
          </a:prstGeom>
          <a:noFill/>
          <a:ln w="9525">
            <a:noFill/>
            <a:miter lim="800000"/>
            <a:headEnd/>
            <a:tailEnd/>
          </a:ln>
        </p:spPr>
        <p:txBody>
          <a:bodyPr wrap="square">
            <a:spAutoFit/>
          </a:bodyPr>
          <a:lstStyle/>
          <a:p>
            <a:pPr marL="342900" indent="-342900" algn="l">
              <a:spcAft>
                <a:spcPts val="0"/>
              </a:spcAft>
            </a:pPr>
            <a:r>
              <a:rPr lang="en-US" sz="1400" b="1" u="sng" dirty="0" smtClean="0"/>
              <a:t>Preliminary Tactics</a:t>
            </a:r>
            <a:r>
              <a:rPr lang="en-US" sz="1400" dirty="0" smtClean="0"/>
              <a:t>:</a:t>
            </a:r>
          </a:p>
          <a:p>
            <a:pPr marL="342900" lvl="1" indent="-342900" algn="l">
              <a:spcBef>
                <a:spcPts val="600"/>
              </a:spcBef>
              <a:spcAft>
                <a:spcPts val="600"/>
              </a:spcAft>
              <a:buFont typeface="+mj-lt"/>
              <a:buAutoNum type="alphaLcPeriod"/>
            </a:pPr>
            <a:r>
              <a:rPr lang="en-US" sz="1400" b="1" dirty="0" smtClean="0"/>
              <a:t>Improve </a:t>
            </a:r>
            <a:r>
              <a:rPr lang="en-US" sz="1400" b="1" dirty="0"/>
              <a:t>systems to obtain accurate data in the following domains:</a:t>
            </a:r>
          </a:p>
          <a:p>
            <a:pPr marL="857250" lvl="2" indent="-400050" algn="l">
              <a:spcBef>
                <a:spcPts val="400"/>
              </a:spcBef>
              <a:spcAft>
                <a:spcPts val="400"/>
              </a:spcAft>
              <a:buFont typeface="+mj-lt"/>
              <a:buAutoNum type="romanLcPeriod"/>
              <a:tabLst>
                <a:tab pos="457200" algn="l"/>
              </a:tabLst>
            </a:pPr>
            <a:r>
              <a:rPr lang="en-US" sz="1400" dirty="0"/>
              <a:t>Financial;</a:t>
            </a:r>
          </a:p>
          <a:p>
            <a:pPr marL="857250" lvl="2" indent="-400050" algn="l">
              <a:spcBef>
                <a:spcPts val="400"/>
              </a:spcBef>
              <a:spcAft>
                <a:spcPts val="400"/>
              </a:spcAft>
              <a:buFont typeface="+mj-lt"/>
              <a:buAutoNum type="romanLcPeriod"/>
              <a:tabLst>
                <a:tab pos="457200" algn="l"/>
              </a:tabLst>
            </a:pPr>
            <a:r>
              <a:rPr lang="en-US" sz="1400" dirty="0"/>
              <a:t>Research;</a:t>
            </a:r>
          </a:p>
          <a:p>
            <a:pPr marL="857250" lvl="2" indent="-400050" algn="l">
              <a:spcBef>
                <a:spcPts val="400"/>
              </a:spcBef>
              <a:spcAft>
                <a:spcPts val="400"/>
              </a:spcAft>
              <a:buFont typeface="+mj-lt"/>
              <a:buAutoNum type="romanLcPeriod"/>
              <a:tabLst>
                <a:tab pos="457200" algn="l"/>
              </a:tabLst>
            </a:pPr>
            <a:r>
              <a:rPr lang="en-US" sz="1400" dirty="0"/>
              <a:t>Space;</a:t>
            </a:r>
          </a:p>
          <a:p>
            <a:pPr marL="857250" lvl="2" indent="-400050" algn="l">
              <a:spcBef>
                <a:spcPts val="400"/>
              </a:spcBef>
              <a:spcAft>
                <a:spcPts val="400"/>
              </a:spcAft>
              <a:buFont typeface="+mj-lt"/>
              <a:buAutoNum type="romanLcPeriod"/>
              <a:tabLst>
                <a:tab pos="457200" algn="l"/>
              </a:tabLst>
            </a:pPr>
            <a:r>
              <a:rPr lang="en-US" sz="1400" dirty="0"/>
              <a:t>Quality; and</a:t>
            </a:r>
          </a:p>
          <a:p>
            <a:pPr marL="857250" lvl="2" indent="-400050" algn="l">
              <a:spcBef>
                <a:spcPts val="400"/>
              </a:spcBef>
              <a:spcAft>
                <a:spcPts val="400"/>
              </a:spcAft>
              <a:buFont typeface="+mj-lt"/>
              <a:buAutoNum type="romanLcPeriod"/>
              <a:tabLst>
                <a:tab pos="457200" algn="l"/>
              </a:tabLst>
            </a:pPr>
            <a:r>
              <a:rPr lang="en-US" sz="1400" dirty="0" smtClean="0"/>
              <a:t>Clinical </a:t>
            </a:r>
            <a:r>
              <a:rPr lang="en-US" sz="1400" dirty="0"/>
              <a:t>productivity.</a:t>
            </a:r>
          </a:p>
          <a:p>
            <a:pPr marL="342900" lvl="1" indent="-342900" algn="l">
              <a:spcBef>
                <a:spcPts val="600"/>
              </a:spcBef>
              <a:spcAft>
                <a:spcPts val="600"/>
              </a:spcAft>
              <a:buFont typeface="+mj-lt"/>
              <a:buAutoNum type="alphaLcPeriod"/>
            </a:pPr>
            <a:r>
              <a:rPr lang="en-US" sz="1400" b="1" dirty="0" smtClean="0"/>
              <a:t>Effectively </a:t>
            </a:r>
            <a:r>
              <a:rPr lang="en-US" sz="1400" b="1" dirty="0"/>
              <a:t>manage </a:t>
            </a:r>
            <a:r>
              <a:rPr lang="en-US" sz="1400" b="1" dirty="0" smtClean="0"/>
              <a:t>the revenue </a:t>
            </a:r>
            <a:r>
              <a:rPr lang="en-US" sz="1400" b="1" dirty="0"/>
              <a:t>cycle.</a:t>
            </a:r>
          </a:p>
          <a:p>
            <a:pPr marL="342900" marR="0" lvl="1" indent="-342900" algn="l">
              <a:spcBef>
                <a:spcPts val="600"/>
              </a:spcBef>
              <a:spcAft>
                <a:spcPts val="600"/>
              </a:spcAft>
              <a:buFont typeface="+mj-lt"/>
              <a:buAutoNum type="alphaLcPeriod"/>
            </a:pPr>
            <a:r>
              <a:rPr lang="en-US" sz="1400" b="1" dirty="0" smtClean="0"/>
              <a:t>Regularly </a:t>
            </a:r>
            <a:r>
              <a:rPr lang="en-US" sz="1400" b="1" dirty="0"/>
              <a:t>disseminate </a:t>
            </a:r>
            <a:r>
              <a:rPr lang="en-US" sz="1400" b="1" dirty="0" smtClean="0"/>
              <a:t>performance and benchmark data at </a:t>
            </a:r>
            <a:r>
              <a:rPr lang="en-US" sz="1400" b="1" dirty="0"/>
              <a:t>the department, division and faculty levels.</a:t>
            </a:r>
          </a:p>
          <a:p>
            <a:pPr marL="857250" lvl="2" indent="-400050" algn="l">
              <a:spcBef>
                <a:spcPts val="400"/>
              </a:spcBef>
              <a:spcAft>
                <a:spcPts val="400"/>
              </a:spcAft>
              <a:buFont typeface="+mj-lt"/>
              <a:buAutoNum type="romanLcPeriod"/>
              <a:tabLst>
                <a:tab pos="457200" algn="l"/>
              </a:tabLst>
            </a:pPr>
            <a:r>
              <a:rPr lang="en-US" sz="1400" dirty="0" smtClean="0"/>
              <a:t>Distribute monthly </a:t>
            </a:r>
            <a:r>
              <a:rPr lang="en-US" sz="1400" dirty="0"/>
              <a:t>management reports.</a:t>
            </a:r>
          </a:p>
          <a:p>
            <a:pPr marL="857250" marR="0" lvl="2" indent="-400050" algn="l">
              <a:spcBef>
                <a:spcPts val="400"/>
              </a:spcBef>
              <a:spcAft>
                <a:spcPts val="400"/>
              </a:spcAft>
              <a:buFont typeface="+mj-lt"/>
              <a:buAutoNum type="romanLcPeriod"/>
              <a:tabLst>
                <a:tab pos="457200" algn="l"/>
              </a:tabLst>
            </a:pPr>
            <a:r>
              <a:rPr lang="en-US" sz="1400" dirty="0" smtClean="0"/>
              <a:t>Provide </a:t>
            </a:r>
            <a:r>
              <a:rPr lang="en-US" sz="1400" dirty="0"/>
              <a:t>monthly reviews of billing, collections and RVUs. </a:t>
            </a:r>
          </a:p>
          <a:p>
            <a:pPr marL="857250" marR="0" lvl="2" indent="-400050" algn="l">
              <a:spcBef>
                <a:spcPts val="400"/>
              </a:spcBef>
              <a:spcAft>
                <a:spcPts val="400"/>
              </a:spcAft>
              <a:buFont typeface="+mj-lt"/>
              <a:buAutoNum type="romanLcPeriod"/>
              <a:tabLst>
                <a:tab pos="457200" algn="l"/>
              </a:tabLst>
            </a:pPr>
            <a:r>
              <a:rPr lang="en-US" sz="1400" dirty="0"/>
              <a:t>Phase-in data dissemination from </a:t>
            </a:r>
            <a:r>
              <a:rPr lang="en-US" sz="1400" dirty="0" smtClean="0"/>
              <a:t>blinded reporting </a:t>
            </a:r>
            <a:r>
              <a:rPr lang="en-US" sz="1400" dirty="0"/>
              <a:t>to full disclosure</a:t>
            </a:r>
            <a:r>
              <a:rPr lang="en-US" sz="1400" dirty="0" smtClean="0"/>
              <a:t>.</a:t>
            </a:r>
            <a:endParaRPr lang="en-US" sz="1400" b="1" dirty="0"/>
          </a:p>
        </p:txBody>
      </p:sp>
    </p:spTree>
    <p:extLst>
      <p:ext uri="{BB962C8B-B14F-4D97-AF65-F5344CB8AC3E}">
        <p14:creationId xmlns:p14="http://schemas.microsoft.com/office/powerpoint/2010/main" val="4281712296"/>
      </p:ext>
    </p:extLst>
  </p:cSld>
  <p:clrMapOvr>
    <a:masterClrMapping/>
  </p:clrMapOvr>
  <p:transition spd="slow"/>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5" name="AutoShape 6"/>
          <p:cNvSpPr>
            <a:spLocks noChangeArrowheads="1"/>
          </p:cNvSpPr>
          <p:nvPr/>
        </p:nvSpPr>
        <p:spPr bwMode="auto">
          <a:xfrm>
            <a:off x="95250" y="1377933"/>
            <a:ext cx="1673225" cy="504825"/>
          </a:xfrm>
          <a:prstGeom prst="homePlate">
            <a:avLst>
              <a:gd name="adj" fmla="val 98636"/>
            </a:avLst>
          </a:prstGeom>
          <a:solidFill>
            <a:schemeClr val="tx1"/>
          </a:solidFill>
          <a:ln w="9525">
            <a:solidFill>
              <a:schemeClr val="tx1"/>
            </a:solidFill>
            <a:miter lim="800000"/>
            <a:headEnd/>
            <a:tailEnd/>
          </a:ln>
        </p:spPr>
        <p:txBody>
          <a:bodyPr wrap="none" anchor="ctr"/>
          <a:lstStyle/>
          <a:p>
            <a:r>
              <a:rPr lang="en-US" sz="1600" b="1" i="1" dirty="0">
                <a:solidFill>
                  <a:schemeClr val="bg1"/>
                </a:solidFill>
              </a:rPr>
              <a:t>Strategy </a:t>
            </a:r>
            <a:r>
              <a:rPr lang="en-US" sz="1600" b="1" i="1" dirty="0" smtClean="0">
                <a:solidFill>
                  <a:schemeClr val="bg1"/>
                </a:solidFill>
              </a:rPr>
              <a:t>6.2</a:t>
            </a:r>
            <a:endParaRPr lang="en-US" sz="1600" b="1" i="1" dirty="0">
              <a:solidFill>
                <a:schemeClr val="bg1"/>
              </a:solidFill>
            </a:endParaRPr>
          </a:p>
        </p:txBody>
      </p:sp>
      <p:sp>
        <p:nvSpPr>
          <p:cNvPr id="8" name="Text Box 8"/>
          <p:cNvSpPr txBox="1">
            <a:spLocks noChangeArrowheads="1"/>
          </p:cNvSpPr>
          <p:nvPr/>
        </p:nvSpPr>
        <p:spPr bwMode="auto">
          <a:xfrm>
            <a:off x="1838044" y="1348524"/>
            <a:ext cx="7158038" cy="584775"/>
          </a:xfrm>
          <a:prstGeom prst="rect">
            <a:avLst/>
          </a:prstGeom>
          <a:solidFill>
            <a:schemeClr val="bg2"/>
          </a:solidFill>
          <a:ln w="9525">
            <a:solidFill>
              <a:schemeClr val="tx1"/>
            </a:solidFill>
            <a:miter lim="800000"/>
            <a:headEnd/>
            <a:tailEnd/>
          </a:ln>
          <a:effectLst>
            <a:outerShdw blurRad="50800" dist="38100" dir="5400000" algn="t" rotWithShape="0">
              <a:prstClr val="black">
                <a:alpha val="40000"/>
              </a:prstClr>
            </a:outerShdw>
          </a:effectLst>
        </p:spPr>
        <p:txBody>
          <a:bodyPr>
            <a:spAutoFit/>
          </a:bodyPr>
          <a:lstStyle/>
          <a:p>
            <a:pPr algn="l"/>
            <a:r>
              <a:rPr lang="en-US" sz="1600" b="1" dirty="0"/>
              <a:t>Institute business standards and practices to improve financial stewardship</a:t>
            </a:r>
            <a:r>
              <a:rPr lang="en-US" sz="1600" b="1" dirty="0" smtClean="0"/>
              <a:t>. </a:t>
            </a:r>
            <a:r>
              <a:rPr lang="en-US" sz="1600" b="1" i="1" dirty="0" smtClean="0"/>
              <a:t>(cont’d)</a:t>
            </a:r>
            <a:endParaRPr lang="en-US" sz="1600" b="1" i="1" dirty="0"/>
          </a:p>
        </p:txBody>
      </p:sp>
      <p:sp>
        <p:nvSpPr>
          <p:cNvPr id="13" name="Text Box 11"/>
          <p:cNvSpPr txBox="1">
            <a:spLocks noChangeArrowheads="1"/>
          </p:cNvSpPr>
          <p:nvPr/>
        </p:nvSpPr>
        <p:spPr bwMode="auto">
          <a:xfrm>
            <a:off x="130636" y="633447"/>
            <a:ext cx="8865446" cy="584769"/>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square" lIns="91434" tIns="45717" rIns="91434" bIns="45717">
            <a:spAutoFit/>
          </a:bodyPr>
          <a:lstStyle/>
          <a:p>
            <a:pPr algn="l">
              <a:spcBef>
                <a:spcPct val="50000"/>
              </a:spcBef>
            </a:pPr>
            <a:r>
              <a:rPr lang="en-US" sz="1600" b="1" u="sng" dirty="0" smtClean="0">
                <a:solidFill>
                  <a:schemeClr val="bg1"/>
                </a:solidFill>
                <a:effectLst>
                  <a:outerShdw blurRad="38100" dist="38100" dir="2700000" algn="tl">
                    <a:srgbClr val="000000">
                      <a:alpha val="43137"/>
                    </a:srgbClr>
                  </a:outerShdw>
                </a:effectLst>
                <a:latin typeface="Arial" pitchFamily="34" charset="0"/>
                <a:cs typeface="Arial" pitchFamily="34" charset="0"/>
              </a:rPr>
              <a:t>Goal 6</a:t>
            </a:r>
            <a:r>
              <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rPr>
              <a:t>:  Develop a sound business model to provide sustainable resources to achieve our vision for the future.  </a:t>
            </a:r>
          </a:p>
        </p:txBody>
      </p:sp>
      <p:sp>
        <p:nvSpPr>
          <p:cNvPr id="7" name="TextBox 6"/>
          <p:cNvSpPr txBox="1">
            <a:spLocks noChangeArrowheads="1"/>
          </p:cNvSpPr>
          <p:nvPr/>
        </p:nvSpPr>
        <p:spPr bwMode="auto">
          <a:xfrm>
            <a:off x="288871" y="2043612"/>
            <a:ext cx="8707211" cy="2085186"/>
          </a:xfrm>
          <a:prstGeom prst="rect">
            <a:avLst/>
          </a:prstGeom>
          <a:noFill/>
          <a:ln w="9525">
            <a:noFill/>
            <a:miter lim="800000"/>
            <a:headEnd/>
            <a:tailEnd/>
          </a:ln>
        </p:spPr>
        <p:txBody>
          <a:bodyPr wrap="square">
            <a:spAutoFit/>
          </a:bodyPr>
          <a:lstStyle/>
          <a:p>
            <a:pPr marL="342900" indent="-342900" algn="l">
              <a:spcAft>
                <a:spcPts val="0"/>
              </a:spcAft>
            </a:pPr>
            <a:r>
              <a:rPr lang="en-US" sz="1400" b="1" u="sng" dirty="0" smtClean="0"/>
              <a:t>Preliminary Tactics</a:t>
            </a:r>
            <a:r>
              <a:rPr lang="en-US" sz="1400" dirty="0" smtClean="0"/>
              <a:t>:</a:t>
            </a:r>
          </a:p>
          <a:p>
            <a:pPr marL="342900" lvl="1" indent="-342900" algn="l">
              <a:lnSpc>
                <a:spcPct val="115000"/>
              </a:lnSpc>
              <a:spcBef>
                <a:spcPts val="600"/>
              </a:spcBef>
              <a:spcAft>
                <a:spcPts val="600"/>
              </a:spcAft>
              <a:buFont typeface="+mj-lt"/>
              <a:buAutoNum type="alphaLcPeriod" startAt="4"/>
            </a:pPr>
            <a:r>
              <a:rPr lang="en-US" sz="1400" b="1" dirty="0"/>
              <a:t>Ensure department is in compliance with regulatory and contractual relationships.</a:t>
            </a:r>
          </a:p>
          <a:p>
            <a:pPr marL="342900" lvl="1" indent="-342900" algn="l">
              <a:lnSpc>
                <a:spcPct val="115000"/>
              </a:lnSpc>
              <a:spcBef>
                <a:spcPts val="600"/>
              </a:spcBef>
              <a:spcAft>
                <a:spcPts val="600"/>
              </a:spcAft>
              <a:buFont typeface="+mj-lt"/>
              <a:buAutoNum type="alphaLcPeriod" startAt="4"/>
            </a:pPr>
            <a:r>
              <a:rPr lang="en-US" sz="1400" b="1" dirty="0"/>
              <a:t>Advocate for higher regional reimbursement rates.</a:t>
            </a:r>
          </a:p>
          <a:p>
            <a:pPr marL="342900" lvl="1" indent="-342900" algn="l">
              <a:lnSpc>
                <a:spcPct val="115000"/>
              </a:lnSpc>
              <a:spcBef>
                <a:spcPts val="600"/>
              </a:spcBef>
              <a:spcAft>
                <a:spcPts val="600"/>
              </a:spcAft>
              <a:buFont typeface="+mj-lt"/>
              <a:buAutoNum type="alphaLcPeriod" startAt="4"/>
            </a:pPr>
            <a:r>
              <a:rPr lang="en-US" sz="1400" b="1" dirty="0"/>
              <a:t>Implement an annual capital budgeting process</a:t>
            </a:r>
            <a:r>
              <a:rPr lang="en-US" sz="1400" b="1" dirty="0" smtClean="0"/>
              <a:t>.</a:t>
            </a:r>
          </a:p>
          <a:p>
            <a:pPr marL="342900" lvl="1" indent="-342900" algn="l">
              <a:lnSpc>
                <a:spcPct val="115000"/>
              </a:lnSpc>
              <a:spcBef>
                <a:spcPts val="600"/>
              </a:spcBef>
              <a:spcAft>
                <a:spcPts val="600"/>
              </a:spcAft>
              <a:buFont typeface="+mj-lt"/>
              <a:buAutoNum type="alphaLcPeriod" startAt="4"/>
            </a:pPr>
            <a:r>
              <a:rPr lang="en-US" sz="1400" b="1" dirty="0"/>
              <a:t>Develop departmental master facilities plan for clinical and academic programs based on the following elements</a:t>
            </a:r>
            <a:r>
              <a:rPr lang="en-US" sz="1400" b="1" dirty="0" smtClean="0"/>
              <a:t>:</a:t>
            </a:r>
            <a:endParaRPr lang="en-US" sz="1400" b="1" dirty="0"/>
          </a:p>
        </p:txBody>
      </p:sp>
      <p:graphicFrame>
        <p:nvGraphicFramePr>
          <p:cNvPr id="6" name="Table 5"/>
          <p:cNvGraphicFramePr>
            <a:graphicFrameLocks noGrp="1"/>
          </p:cNvGraphicFramePr>
          <p:nvPr>
            <p:extLst>
              <p:ext uri="{D42A27DB-BD31-4B8C-83A1-F6EECF244321}">
                <p14:modId xmlns:p14="http://schemas.microsoft.com/office/powerpoint/2010/main" val="2320676419"/>
              </p:ext>
            </p:extLst>
          </p:nvPr>
        </p:nvGraphicFramePr>
        <p:xfrm>
          <a:off x="698282" y="4163932"/>
          <a:ext cx="7907438" cy="1977421"/>
        </p:xfrm>
        <a:graphic>
          <a:graphicData uri="http://schemas.openxmlformats.org/drawingml/2006/table">
            <a:tbl>
              <a:tblPr firstRow="1" firstCol="1" bandRow="1"/>
              <a:tblGrid>
                <a:gridCol w="2253803"/>
                <a:gridCol w="3580136"/>
                <a:gridCol w="2073499"/>
              </a:tblGrid>
              <a:tr h="0">
                <a:tc>
                  <a:txBody>
                    <a:bodyPr/>
                    <a:lstStyle/>
                    <a:p>
                      <a:pPr marL="0" marR="0" algn="ctr">
                        <a:lnSpc>
                          <a:spcPct val="115000"/>
                        </a:lnSpc>
                        <a:spcBef>
                          <a:spcPts val="0"/>
                        </a:spcBef>
                        <a:spcAft>
                          <a:spcPts val="0"/>
                        </a:spcAft>
                      </a:pPr>
                      <a:r>
                        <a:rPr lang="en-US" sz="1400" b="1" dirty="0">
                          <a:solidFill>
                            <a:schemeClr val="bg1"/>
                          </a:solidFill>
                          <a:effectLst/>
                          <a:latin typeface="Arial" pitchFamily="34" charset="0"/>
                          <a:ea typeface="Calibri"/>
                          <a:cs typeface="Arial" pitchFamily="34" charset="0"/>
                        </a:rPr>
                        <a:t>Facility </a:t>
                      </a:r>
                      <a:endParaRPr lang="en-US" sz="1200" dirty="0">
                        <a:solidFill>
                          <a:schemeClr val="bg1"/>
                        </a:solidFill>
                        <a:effectLst/>
                        <a:latin typeface="Arial" pitchFamily="34" charset="0"/>
                        <a:ea typeface="Times New Roman"/>
                        <a:cs typeface="Arial" pitchFamily="34"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F81BD"/>
                    </a:solidFill>
                  </a:tcPr>
                </a:tc>
                <a:tc>
                  <a:txBody>
                    <a:bodyPr/>
                    <a:lstStyle/>
                    <a:p>
                      <a:pPr marL="0" marR="0" algn="ctr">
                        <a:lnSpc>
                          <a:spcPct val="115000"/>
                        </a:lnSpc>
                        <a:spcBef>
                          <a:spcPts val="0"/>
                        </a:spcBef>
                        <a:spcAft>
                          <a:spcPts val="0"/>
                        </a:spcAft>
                      </a:pPr>
                      <a:r>
                        <a:rPr lang="en-US" sz="1400" b="1" dirty="0">
                          <a:solidFill>
                            <a:schemeClr val="bg1"/>
                          </a:solidFill>
                          <a:effectLst/>
                          <a:latin typeface="Arial" pitchFamily="34" charset="0"/>
                          <a:ea typeface="Calibri"/>
                          <a:cs typeface="Arial" pitchFamily="34" charset="0"/>
                        </a:rPr>
                        <a:t>Departmental Specifications</a:t>
                      </a:r>
                      <a:endParaRPr lang="en-US" sz="1200" dirty="0">
                        <a:solidFill>
                          <a:schemeClr val="bg1"/>
                        </a:solidFill>
                        <a:effectLst/>
                        <a:latin typeface="Arial" pitchFamily="34" charset="0"/>
                        <a:ea typeface="Times New Roman"/>
                        <a:cs typeface="Arial" pitchFamily="34"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F81BD"/>
                    </a:solidFill>
                  </a:tcPr>
                </a:tc>
                <a:tc>
                  <a:txBody>
                    <a:bodyPr/>
                    <a:lstStyle/>
                    <a:p>
                      <a:pPr marL="0" marR="0" algn="ctr">
                        <a:lnSpc>
                          <a:spcPct val="115000"/>
                        </a:lnSpc>
                        <a:spcBef>
                          <a:spcPts val="0"/>
                        </a:spcBef>
                        <a:spcAft>
                          <a:spcPts val="0"/>
                        </a:spcAft>
                      </a:pPr>
                      <a:r>
                        <a:rPr lang="en-US" sz="1400" b="1" dirty="0" smtClean="0">
                          <a:solidFill>
                            <a:schemeClr val="bg1"/>
                          </a:solidFill>
                          <a:effectLst/>
                          <a:latin typeface="Arial" pitchFamily="34" charset="0"/>
                          <a:ea typeface="Calibri"/>
                          <a:cs typeface="Arial" pitchFamily="34" charset="0"/>
                        </a:rPr>
                        <a:t>Resources</a:t>
                      </a:r>
                      <a:r>
                        <a:rPr lang="en-US" sz="1400" dirty="0">
                          <a:solidFill>
                            <a:schemeClr val="bg1"/>
                          </a:solidFill>
                          <a:effectLst/>
                          <a:latin typeface="Arial" pitchFamily="34" charset="0"/>
                          <a:ea typeface="Calibri"/>
                          <a:cs typeface="Arial" pitchFamily="34" charset="0"/>
                        </a:rPr>
                        <a:t> </a:t>
                      </a:r>
                      <a:endParaRPr lang="en-US" sz="1200" dirty="0">
                        <a:solidFill>
                          <a:schemeClr val="bg1"/>
                        </a:solidFill>
                        <a:effectLst/>
                        <a:latin typeface="Arial" pitchFamily="34" charset="0"/>
                        <a:ea typeface="Times New Roman"/>
                        <a:cs typeface="Arial" pitchFamily="34"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F81BD"/>
                    </a:solidFill>
                  </a:tcPr>
                </a:tc>
              </a:tr>
              <a:tr h="1732057">
                <a:tc>
                  <a:txBody>
                    <a:bodyPr/>
                    <a:lstStyle/>
                    <a:p>
                      <a:pPr marL="342900" marR="0" lvl="0" indent="-342900">
                        <a:lnSpc>
                          <a:spcPct val="115000"/>
                        </a:lnSpc>
                        <a:spcBef>
                          <a:spcPts val="0"/>
                        </a:spcBef>
                        <a:spcAft>
                          <a:spcPts val="0"/>
                        </a:spcAft>
                        <a:buFont typeface="Symbol"/>
                        <a:buChar char=""/>
                      </a:pPr>
                      <a:r>
                        <a:rPr lang="en-US" sz="1200" dirty="0">
                          <a:solidFill>
                            <a:schemeClr val="tx1"/>
                          </a:solidFill>
                          <a:effectLst/>
                          <a:latin typeface="Arial" pitchFamily="34" charset="0"/>
                          <a:ea typeface="Calibri"/>
                          <a:cs typeface="Arial" pitchFamily="34" charset="0"/>
                        </a:rPr>
                        <a:t>Life </a:t>
                      </a:r>
                      <a:r>
                        <a:rPr lang="en-US" sz="1200" dirty="0" smtClean="0">
                          <a:solidFill>
                            <a:schemeClr val="tx1"/>
                          </a:solidFill>
                          <a:effectLst/>
                          <a:latin typeface="Arial" pitchFamily="34" charset="0"/>
                          <a:ea typeface="Calibri"/>
                          <a:cs typeface="Arial" pitchFamily="34" charset="0"/>
                        </a:rPr>
                        <a:t>cycle cost </a:t>
                      </a:r>
                      <a:r>
                        <a:rPr lang="en-US" sz="1200" dirty="0">
                          <a:solidFill>
                            <a:schemeClr val="tx1"/>
                          </a:solidFill>
                          <a:effectLst/>
                          <a:latin typeface="Arial" pitchFamily="34" charset="0"/>
                          <a:ea typeface="Calibri"/>
                          <a:cs typeface="Arial" pitchFamily="34" charset="0"/>
                        </a:rPr>
                        <a:t>of </a:t>
                      </a:r>
                      <a:r>
                        <a:rPr lang="en-US" sz="1200" dirty="0" smtClean="0">
                          <a:solidFill>
                            <a:schemeClr val="tx1"/>
                          </a:solidFill>
                          <a:effectLst/>
                          <a:latin typeface="Arial" pitchFamily="34" charset="0"/>
                          <a:ea typeface="Calibri"/>
                          <a:cs typeface="Arial" pitchFamily="34" charset="0"/>
                        </a:rPr>
                        <a:t>existing facilities</a:t>
                      </a:r>
                      <a:endParaRPr lang="en-US" sz="1200" dirty="0">
                        <a:solidFill>
                          <a:schemeClr val="tx1"/>
                        </a:solidFill>
                        <a:effectLst/>
                        <a:latin typeface="Arial" pitchFamily="34" charset="0"/>
                        <a:ea typeface="Times New Roman"/>
                        <a:cs typeface="Arial" pitchFamily="34" charset="0"/>
                      </a:endParaRPr>
                    </a:p>
                    <a:p>
                      <a:pPr marL="342900" marR="0" lvl="0" indent="-342900">
                        <a:lnSpc>
                          <a:spcPct val="115000"/>
                        </a:lnSpc>
                        <a:spcBef>
                          <a:spcPts val="0"/>
                        </a:spcBef>
                        <a:spcAft>
                          <a:spcPts val="0"/>
                        </a:spcAft>
                        <a:buFont typeface="Symbol"/>
                        <a:buChar char=""/>
                      </a:pPr>
                      <a:r>
                        <a:rPr lang="en-US" sz="1200" dirty="0">
                          <a:solidFill>
                            <a:schemeClr val="tx1"/>
                          </a:solidFill>
                          <a:effectLst/>
                          <a:latin typeface="Arial" pitchFamily="34" charset="0"/>
                          <a:ea typeface="Calibri"/>
                          <a:cs typeface="Arial" pitchFamily="34" charset="0"/>
                        </a:rPr>
                        <a:t>Renovations vs. </a:t>
                      </a:r>
                      <a:r>
                        <a:rPr lang="en-US" sz="1200" dirty="0" smtClean="0">
                          <a:solidFill>
                            <a:schemeClr val="tx1"/>
                          </a:solidFill>
                          <a:effectLst/>
                          <a:latin typeface="Arial" pitchFamily="34" charset="0"/>
                          <a:ea typeface="Calibri"/>
                          <a:cs typeface="Arial" pitchFamily="34" charset="0"/>
                        </a:rPr>
                        <a:t>new construction</a:t>
                      </a:r>
                    </a:p>
                    <a:p>
                      <a:pPr marL="342900" marR="0" lvl="0" indent="-342900">
                        <a:lnSpc>
                          <a:spcPct val="115000"/>
                        </a:lnSpc>
                        <a:spcBef>
                          <a:spcPts val="0"/>
                        </a:spcBef>
                        <a:spcAft>
                          <a:spcPts val="0"/>
                        </a:spcAft>
                        <a:buFont typeface="Symbol"/>
                        <a:buChar char=""/>
                      </a:pPr>
                      <a:r>
                        <a:rPr lang="en-US" sz="1200" dirty="0" smtClean="0">
                          <a:solidFill>
                            <a:schemeClr val="tx1"/>
                          </a:solidFill>
                          <a:effectLst/>
                          <a:latin typeface="Arial" pitchFamily="34" charset="0"/>
                          <a:ea typeface="Times New Roman"/>
                          <a:cs typeface="Arial" pitchFamily="34" charset="0"/>
                        </a:rPr>
                        <a:t>Existing square footage</a:t>
                      </a:r>
                    </a:p>
                    <a:p>
                      <a:pPr marL="342900" marR="0" lvl="0" indent="-342900">
                        <a:lnSpc>
                          <a:spcPct val="115000"/>
                        </a:lnSpc>
                        <a:spcBef>
                          <a:spcPts val="0"/>
                        </a:spcBef>
                        <a:spcAft>
                          <a:spcPts val="0"/>
                        </a:spcAft>
                        <a:buFont typeface="Symbol"/>
                        <a:buChar char=""/>
                      </a:pPr>
                      <a:r>
                        <a:rPr lang="en-US" sz="1200" dirty="0" smtClean="0">
                          <a:solidFill>
                            <a:schemeClr val="tx1"/>
                          </a:solidFill>
                          <a:effectLst/>
                          <a:latin typeface="Arial" pitchFamily="34" charset="0"/>
                          <a:ea typeface="Times New Roman"/>
                          <a:cs typeface="Arial" pitchFamily="34" charset="0"/>
                        </a:rPr>
                        <a:t>Zoning	</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US" sz="1200" dirty="0" smtClean="0">
                          <a:solidFill>
                            <a:schemeClr val="tx1"/>
                          </a:solidFill>
                          <a:effectLst/>
                          <a:latin typeface="Arial" pitchFamily="34" charset="0"/>
                          <a:ea typeface="Calibri"/>
                          <a:cs typeface="Arial" pitchFamily="34" charset="0"/>
                        </a:rPr>
                        <a:t>Parking/transportation</a:t>
                      </a:r>
                      <a:endParaRPr lang="en-US" sz="1200" dirty="0">
                        <a:solidFill>
                          <a:schemeClr val="tx1"/>
                        </a:solidFill>
                        <a:effectLst/>
                        <a:latin typeface="Arial" pitchFamily="34" charset="0"/>
                        <a:ea typeface="Times New Roman"/>
                        <a:cs typeface="Arial"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marR="0" lvl="0" indent="-342900">
                        <a:lnSpc>
                          <a:spcPct val="115000"/>
                        </a:lnSpc>
                        <a:spcBef>
                          <a:spcPts val="0"/>
                        </a:spcBef>
                        <a:spcAft>
                          <a:spcPts val="0"/>
                        </a:spcAft>
                        <a:buFont typeface="Symbol"/>
                        <a:buChar char=""/>
                      </a:pPr>
                      <a:r>
                        <a:rPr lang="en-US" sz="1200" dirty="0">
                          <a:solidFill>
                            <a:schemeClr val="tx1"/>
                          </a:solidFill>
                          <a:effectLst/>
                          <a:latin typeface="Arial" pitchFamily="34" charset="0"/>
                          <a:ea typeface="Calibri"/>
                          <a:cs typeface="Arial" pitchFamily="34" charset="0"/>
                        </a:rPr>
                        <a:t>Adjacency:  IM </a:t>
                      </a:r>
                      <a:r>
                        <a:rPr lang="en-US" sz="1200" dirty="0" smtClean="0">
                          <a:solidFill>
                            <a:schemeClr val="tx1"/>
                          </a:solidFill>
                          <a:effectLst/>
                          <a:latin typeface="Arial" pitchFamily="34" charset="0"/>
                          <a:ea typeface="Calibri"/>
                          <a:cs typeface="Arial" pitchFamily="34" charset="0"/>
                        </a:rPr>
                        <a:t>divisions</a:t>
                      </a:r>
                      <a:r>
                        <a:rPr lang="en-US" sz="1200" dirty="0">
                          <a:solidFill>
                            <a:schemeClr val="tx1"/>
                          </a:solidFill>
                          <a:effectLst/>
                          <a:latin typeface="Arial" pitchFamily="34" charset="0"/>
                          <a:ea typeface="Calibri"/>
                          <a:cs typeface="Arial" pitchFamily="34" charset="0"/>
                        </a:rPr>
                        <a:t>, </a:t>
                      </a:r>
                      <a:r>
                        <a:rPr lang="en-US" sz="1200" dirty="0" smtClean="0">
                          <a:solidFill>
                            <a:schemeClr val="tx1"/>
                          </a:solidFill>
                          <a:effectLst/>
                          <a:latin typeface="Arial" pitchFamily="34" charset="0"/>
                          <a:ea typeface="Calibri"/>
                          <a:cs typeface="Arial" pitchFamily="34" charset="0"/>
                        </a:rPr>
                        <a:t>SMBS </a:t>
                      </a:r>
                      <a:r>
                        <a:rPr lang="en-US" sz="1200" dirty="0">
                          <a:solidFill>
                            <a:schemeClr val="tx1"/>
                          </a:solidFill>
                          <a:effectLst/>
                          <a:latin typeface="Arial" pitchFamily="34" charset="0"/>
                          <a:ea typeface="Calibri"/>
                          <a:cs typeface="Arial" pitchFamily="34" charset="0"/>
                        </a:rPr>
                        <a:t>d</a:t>
                      </a:r>
                      <a:r>
                        <a:rPr lang="en-US" sz="1200" dirty="0" smtClean="0">
                          <a:solidFill>
                            <a:schemeClr val="tx1"/>
                          </a:solidFill>
                          <a:effectLst/>
                          <a:latin typeface="Arial" pitchFamily="34" charset="0"/>
                          <a:ea typeface="Calibri"/>
                          <a:cs typeface="Arial" pitchFamily="34" charset="0"/>
                        </a:rPr>
                        <a:t>epartments</a:t>
                      </a:r>
                      <a:r>
                        <a:rPr lang="en-US" sz="1200" dirty="0">
                          <a:solidFill>
                            <a:schemeClr val="tx1"/>
                          </a:solidFill>
                          <a:effectLst/>
                          <a:latin typeface="Arial" pitchFamily="34" charset="0"/>
                          <a:ea typeface="Calibri"/>
                          <a:cs typeface="Arial" pitchFamily="34" charset="0"/>
                        </a:rPr>
                        <a:t>, clinical partners, research programs &amp; </a:t>
                      </a:r>
                      <a:r>
                        <a:rPr lang="en-US" sz="1200" dirty="0" smtClean="0">
                          <a:solidFill>
                            <a:schemeClr val="tx1"/>
                          </a:solidFill>
                          <a:effectLst/>
                          <a:latin typeface="Arial" pitchFamily="34" charset="0"/>
                          <a:ea typeface="Calibri"/>
                          <a:cs typeface="Arial" pitchFamily="34" charset="0"/>
                        </a:rPr>
                        <a:t>competition</a:t>
                      </a:r>
                    </a:p>
                    <a:p>
                      <a:pPr marL="342900" marR="0" lvl="0" indent="-342900">
                        <a:lnSpc>
                          <a:spcPct val="115000"/>
                        </a:lnSpc>
                        <a:spcBef>
                          <a:spcPts val="0"/>
                        </a:spcBef>
                        <a:spcAft>
                          <a:spcPts val="0"/>
                        </a:spcAft>
                        <a:buFont typeface="Symbol"/>
                        <a:buChar char=""/>
                      </a:pPr>
                      <a:r>
                        <a:rPr lang="en-US" sz="1200" dirty="0" smtClean="0">
                          <a:solidFill>
                            <a:schemeClr val="tx1"/>
                          </a:solidFill>
                          <a:effectLst/>
                          <a:latin typeface="Arial" pitchFamily="34" charset="0"/>
                          <a:ea typeface="Calibri"/>
                          <a:cs typeface="Arial" pitchFamily="34" charset="0"/>
                        </a:rPr>
                        <a:t>Increase in faculty and staff</a:t>
                      </a:r>
                    </a:p>
                    <a:p>
                      <a:pPr marL="342900" marR="0" lvl="0" indent="-342900">
                        <a:lnSpc>
                          <a:spcPct val="115000"/>
                        </a:lnSpc>
                        <a:spcBef>
                          <a:spcPts val="0"/>
                        </a:spcBef>
                        <a:spcAft>
                          <a:spcPts val="0"/>
                        </a:spcAft>
                        <a:buFont typeface="Symbol"/>
                        <a:buChar char=""/>
                      </a:pPr>
                      <a:r>
                        <a:rPr lang="en-US" sz="1200" dirty="0" smtClean="0">
                          <a:solidFill>
                            <a:schemeClr val="tx1"/>
                          </a:solidFill>
                          <a:effectLst/>
                          <a:latin typeface="Arial" pitchFamily="34" charset="0"/>
                          <a:ea typeface="Calibri"/>
                          <a:cs typeface="Arial" pitchFamily="34" charset="0"/>
                        </a:rPr>
                        <a:t>Increase in medical school class size</a:t>
                      </a:r>
                    </a:p>
                    <a:p>
                      <a:pPr marL="342900" marR="0" lvl="0" indent="-342900">
                        <a:lnSpc>
                          <a:spcPct val="115000"/>
                        </a:lnSpc>
                        <a:spcBef>
                          <a:spcPts val="0"/>
                        </a:spcBef>
                        <a:spcAft>
                          <a:spcPts val="0"/>
                        </a:spcAft>
                        <a:buFont typeface="Symbol"/>
                        <a:buChar char=""/>
                      </a:pPr>
                      <a:r>
                        <a:rPr lang="en-US" sz="1200" dirty="0" smtClean="0">
                          <a:solidFill>
                            <a:schemeClr val="tx1"/>
                          </a:solidFill>
                          <a:effectLst/>
                          <a:latin typeface="Arial" pitchFamily="34" charset="0"/>
                          <a:ea typeface="Times New Roman"/>
                          <a:cs typeface="Arial" pitchFamily="34" charset="0"/>
                        </a:rPr>
                        <a:t>Specialized facilities, classrooms, laboratories, clinical &amp; research equipment</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US" sz="1200" dirty="0" smtClean="0">
                          <a:solidFill>
                            <a:schemeClr val="tx1"/>
                          </a:solidFill>
                          <a:effectLst/>
                          <a:latin typeface="Arial" pitchFamily="34" charset="0"/>
                          <a:ea typeface="Calibri"/>
                          <a:cs typeface="Arial" pitchFamily="34" charset="0"/>
                        </a:rPr>
                        <a:t>Service area</a:t>
                      </a:r>
                      <a:endParaRPr lang="en-US" sz="1200" dirty="0">
                        <a:solidFill>
                          <a:schemeClr val="tx1"/>
                        </a:solidFill>
                        <a:effectLst/>
                        <a:latin typeface="Arial" pitchFamily="34" charset="0"/>
                        <a:ea typeface="Times New Roman"/>
                        <a:cs typeface="Arial"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marR="0" lvl="0" indent="-342900" algn="l" defTabSz="914400" rtl="0" eaLnBrk="1" latinLnBrk="0" hangingPunct="1">
                        <a:lnSpc>
                          <a:spcPct val="115000"/>
                        </a:lnSpc>
                        <a:spcBef>
                          <a:spcPts val="0"/>
                        </a:spcBef>
                        <a:spcAft>
                          <a:spcPts val="0"/>
                        </a:spcAft>
                        <a:buFont typeface="Symbol"/>
                        <a:buChar char=""/>
                      </a:pPr>
                      <a:r>
                        <a:rPr lang="en-US" sz="1200" kern="1200" dirty="0">
                          <a:solidFill>
                            <a:schemeClr val="tx1"/>
                          </a:solidFill>
                          <a:effectLst/>
                          <a:latin typeface="Arial" pitchFamily="34" charset="0"/>
                          <a:ea typeface="Calibri"/>
                          <a:cs typeface="Arial" pitchFamily="34" charset="0"/>
                        </a:rPr>
                        <a:t>Funding </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US" sz="1200" kern="1200" dirty="0" smtClean="0">
                          <a:solidFill>
                            <a:schemeClr val="tx1"/>
                          </a:solidFill>
                          <a:effectLst/>
                          <a:latin typeface="Arial" pitchFamily="34" charset="0"/>
                          <a:ea typeface="Calibri"/>
                          <a:cs typeface="Arial" pitchFamily="34" charset="0"/>
                        </a:rPr>
                        <a:t>SMBS master planning</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US" sz="1200" kern="1200" dirty="0" smtClean="0">
                          <a:solidFill>
                            <a:schemeClr val="tx1"/>
                          </a:solidFill>
                          <a:effectLst/>
                          <a:latin typeface="Arial" pitchFamily="34" charset="0"/>
                          <a:ea typeface="Calibri"/>
                          <a:cs typeface="Arial" pitchFamily="34" charset="0"/>
                        </a:rPr>
                        <a:t>Phasing plan for  relocations</a:t>
                      </a:r>
                    </a:p>
                    <a:p>
                      <a:pPr marL="342900" marR="0" lvl="0" indent="-342900" algn="l" defTabSz="914400" rtl="0" eaLnBrk="1" latinLnBrk="0" hangingPunct="1">
                        <a:lnSpc>
                          <a:spcPct val="115000"/>
                        </a:lnSpc>
                        <a:spcBef>
                          <a:spcPts val="0"/>
                        </a:spcBef>
                        <a:spcAft>
                          <a:spcPts val="0"/>
                        </a:spcAft>
                        <a:buFont typeface="Symbol"/>
                        <a:buChar char=""/>
                      </a:pPr>
                      <a:r>
                        <a:rPr lang="en-US" sz="1200" kern="1200" dirty="0" smtClean="0">
                          <a:solidFill>
                            <a:schemeClr val="tx1"/>
                          </a:solidFill>
                          <a:effectLst/>
                          <a:latin typeface="Arial" pitchFamily="34" charset="0"/>
                          <a:ea typeface="Calibri"/>
                          <a:cs typeface="Arial" pitchFamily="34" charset="0"/>
                        </a:rPr>
                        <a:t>Timing</a:t>
                      </a:r>
                    </a:p>
                    <a:p>
                      <a:pPr marL="0" marR="0">
                        <a:lnSpc>
                          <a:spcPct val="115000"/>
                        </a:lnSpc>
                        <a:spcBef>
                          <a:spcPts val="0"/>
                        </a:spcBef>
                        <a:spcAft>
                          <a:spcPts val="0"/>
                        </a:spcAft>
                      </a:pPr>
                      <a:endParaRPr lang="en-US" sz="1200" dirty="0">
                        <a:solidFill>
                          <a:schemeClr val="tx1"/>
                        </a:solidFill>
                        <a:effectLst/>
                        <a:latin typeface="Arial" pitchFamily="34" charset="0"/>
                        <a:ea typeface="Times New Roman"/>
                        <a:cs typeface="Arial"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123567767"/>
      </p:ext>
    </p:extLst>
  </p:cSld>
  <p:clrMapOvr>
    <a:masterClrMapping/>
  </p:clrMapOvr>
  <p:transition spd="slow"/>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5" name="AutoShape 6"/>
          <p:cNvSpPr>
            <a:spLocks noChangeArrowheads="1"/>
          </p:cNvSpPr>
          <p:nvPr/>
        </p:nvSpPr>
        <p:spPr bwMode="auto">
          <a:xfrm>
            <a:off x="95250" y="1377933"/>
            <a:ext cx="1673225" cy="504825"/>
          </a:xfrm>
          <a:prstGeom prst="homePlate">
            <a:avLst>
              <a:gd name="adj" fmla="val 98636"/>
            </a:avLst>
          </a:prstGeom>
          <a:solidFill>
            <a:schemeClr val="tx1"/>
          </a:solidFill>
          <a:ln w="9525">
            <a:solidFill>
              <a:schemeClr val="tx1"/>
            </a:solidFill>
            <a:miter lim="800000"/>
            <a:headEnd/>
            <a:tailEnd/>
          </a:ln>
        </p:spPr>
        <p:txBody>
          <a:bodyPr wrap="none" anchor="ctr"/>
          <a:lstStyle/>
          <a:p>
            <a:r>
              <a:rPr lang="en-US" sz="1600" b="1" i="1" dirty="0">
                <a:solidFill>
                  <a:schemeClr val="bg1"/>
                </a:solidFill>
              </a:rPr>
              <a:t>Strategy </a:t>
            </a:r>
            <a:r>
              <a:rPr lang="en-US" sz="1600" b="1" i="1" dirty="0" smtClean="0">
                <a:solidFill>
                  <a:schemeClr val="bg1"/>
                </a:solidFill>
              </a:rPr>
              <a:t>6.3</a:t>
            </a:r>
            <a:endParaRPr lang="en-US" sz="1600" b="1" i="1" dirty="0">
              <a:solidFill>
                <a:schemeClr val="bg1"/>
              </a:solidFill>
            </a:endParaRPr>
          </a:p>
        </p:txBody>
      </p:sp>
      <p:sp>
        <p:nvSpPr>
          <p:cNvPr id="8" name="Text Box 8"/>
          <p:cNvSpPr txBox="1">
            <a:spLocks noChangeArrowheads="1"/>
          </p:cNvSpPr>
          <p:nvPr/>
        </p:nvSpPr>
        <p:spPr bwMode="auto">
          <a:xfrm>
            <a:off x="1838044" y="1453299"/>
            <a:ext cx="7158038" cy="338554"/>
          </a:xfrm>
          <a:prstGeom prst="rect">
            <a:avLst/>
          </a:prstGeom>
          <a:solidFill>
            <a:schemeClr val="bg2"/>
          </a:solidFill>
          <a:ln w="9525">
            <a:solidFill>
              <a:schemeClr val="tx1"/>
            </a:solidFill>
            <a:miter lim="800000"/>
            <a:headEnd/>
            <a:tailEnd/>
          </a:ln>
          <a:effectLst>
            <a:outerShdw blurRad="50800" dist="38100" dir="5400000" algn="t" rotWithShape="0">
              <a:prstClr val="black">
                <a:alpha val="40000"/>
              </a:prstClr>
            </a:outerShdw>
          </a:effectLst>
        </p:spPr>
        <p:txBody>
          <a:bodyPr>
            <a:spAutoFit/>
          </a:bodyPr>
          <a:lstStyle/>
          <a:p>
            <a:pPr algn="l"/>
            <a:r>
              <a:rPr lang="en-US" sz="1600" b="1" dirty="0" smtClean="0"/>
              <a:t>Pursue development opportunities.</a:t>
            </a:r>
            <a:endParaRPr lang="en-US" sz="1600" b="1" dirty="0"/>
          </a:p>
        </p:txBody>
      </p:sp>
      <p:sp>
        <p:nvSpPr>
          <p:cNvPr id="13" name="Text Box 11"/>
          <p:cNvSpPr txBox="1">
            <a:spLocks noChangeArrowheads="1"/>
          </p:cNvSpPr>
          <p:nvPr/>
        </p:nvSpPr>
        <p:spPr bwMode="auto">
          <a:xfrm>
            <a:off x="130636" y="633447"/>
            <a:ext cx="8865446" cy="584769"/>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square" lIns="91434" tIns="45717" rIns="91434" bIns="45717">
            <a:spAutoFit/>
          </a:bodyPr>
          <a:lstStyle/>
          <a:p>
            <a:pPr algn="l">
              <a:spcBef>
                <a:spcPct val="50000"/>
              </a:spcBef>
            </a:pPr>
            <a:r>
              <a:rPr lang="en-US" sz="1600" b="1" u="sng" dirty="0" smtClean="0">
                <a:solidFill>
                  <a:schemeClr val="bg1"/>
                </a:solidFill>
                <a:effectLst>
                  <a:outerShdw blurRad="38100" dist="38100" dir="2700000" algn="tl">
                    <a:srgbClr val="000000">
                      <a:alpha val="43137"/>
                    </a:srgbClr>
                  </a:outerShdw>
                </a:effectLst>
                <a:latin typeface="Arial" pitchFamily="34" charset="0"/>
                <a:cs typeface="Arial" pitchFamily="34" charset="0"/>
              </a:rPr>
              <a:t>Goal 6</a:t>
            </a:r>
            <a:r>
              <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rPr>
              <a:t>:  Develop a sound business model to provide sustainable resources to achieve our vision for the future.  </a:t>
            </a:r>
          </a:p>
        </p:txBody>
      </p:sp>
      <p:sp>
        <p:nvSpPr>
          <p:cNvPr id="7" name="TextBox 6"/>
          <p:cNvSpPr txBox="1">
            <a:spLocks noChangeArrowheads="1"/>
          </p:cNvSpPr>
          <p:nvPr/>
        </p:nvSpPr>
        <p:spPr bwMode="auto">
          <a:xfrm>
            <a:off x="288871" y="1929312"/>
            <a:ext cx="8707211" cy="3488134"/>
          </a:xfrm>
          <a:prstGeom prst="rect">
            <a:avLst/>
          </a:prstGeom>
          <a:noFill/>
          <a:ln w="9525">
            <a:noFill/>
            <a:miter lim="800000"/>
            <a:headEnd/>
            <a:tailEnd/>
          </a:ln>
        </p:spPr>
        <p:txBody>
          <a:bodyPr wrap="square">
            <a:spAutoFit/>
          </a:bodyPr>
          <a:lstStyle/>
          <a:p>
            <a:pPr marL="342900" indent="-342900" algn="l">
              <a:spcAft>
                <a:spcPts val="0"/>
              </a:spcAft>
            </a:pPr>
            <a:r>
              <a:rPr lang="en-US" sz="1400" b="1" u="sng" dirty="0" smtClean="0"/>
              <a:t>Preliminary Tactics</a:t>
            </a:r>
            <a:r>
              <a:rPr lang="en-US" sz="1400" dirty="0" smtClean="0"/>
              <a:t>:</a:t>
            </a:r>
          </a:p>
          <a:p>
            <a:pPr marL="342900" lvl="1" indent="-342900" algn="l">
              <a:spcBef>
                <a:spcPts val="600"/>
              </a:spcBef>
              <a:spcAft>
                <a:spcPts val="600"/>
              </a:spcAft>
              <a:buFont typeface="+mj-lt"/>
              <a:buAutoNum type="alphaLcPeriod"/>
            </a:pPr>
            <a:r>
              <a:rPr lang="en-US" sz="1400" b="1" dirty="0"/>
              <a:t>Coordinate departmental fundraising with UB SMBS and UB.</a:t>
            </a:r>
          </a:p>
          <a:p>
            <a:pPr marL="342900" lvl="1" indent="-342900" algn="l" eaLnBrk="1" hangingPunct="1">
              <a:spcBef>
                <a:spcPts val="600"/>
              </a:spcBef>
              <a:spcAft>
                <a:spcPts val="600"/>
              </a:spcAft>
              <a:buFont typeface="+mj-lt"/>
              <a:buAutoNum type="alphaLcPeriod"/>
            </a:pPr>
            <a:r>
              <a:rPr lang="en-US" sz="1400" b="1" dirty="0" smtClean="0"/>
              <a:t>Leverage the creation of the Strategic Plan to highlight the department’s aspirations for the future.</a:t>
            </a:r>
          </a:p>
          <a:p>
            <a:pPr marL="857250" lvl="2" indent="-400050" algn="l">
              <a:spcBef>
                <a:spcPts val="400"/>
              </a:spcBef>
              <a:spcAft>
                <a:spcPts val="400"/>
              </a:spcAft>
              <a:buFont typeface="+mj-lt"/>
              <a:buAutoNum type="romanLcPeriod"/>
              <a:tabLst>
                <a:tab pos="457200" algn="l"/>
              </a:tabLst>
            </a:pPr>
            <a:r>
              <a:rPr lang="en-US" sz="1400" dirty="0"/>
              <a:t>Create collateral material for donors based on the strategic plan.</a:t>
            </a:r>
          </a:p>
          <a:p>
            <a:pPr marL="342900" lvl="1" indent="-342900" algn="l" eaLnBrk="1" hangingPunct="1">
              <a:spcBef>
                <a:spcPts val="600"/>
              </a:spcBef>
              <a:spcAft>
                <a:spcPts val="600"/>
              </a:spcAft>
              <a:buFont typeface="+mj-lt"/>
              <a:buAutoNum type="alphaLcPeriod"/>
            </a:pPr>
            <a:r>
              <a:rPr lang="en-US" sz="1400" b="1" dirty="0" smtClean="0"/>
              <a:t>Create fundraising approaches targeted at different potential  donor audiences as follows:</a:t>
            </a:r>
          </a:p>
          <a:p>
            <a:pPr marL="857250" lvl="2" indent="-400050" algn="l">
              <a:spcBef>
                <a:spcPts val="400"/>
              </a:spcBef>
              <a:spcAft>
                <a:spcPts val="400"/>
              </a:spcAft>
              <a:buFont typeface="+mj-lt"/>
              <a:buAutoNum type="romanLcPeriod"/>
              <a:tabLst>
                <a:tab pos="457200" algn="l"/>
              </a:tabLst>
            </a:pPr>
            <a:r>
              <a:rPr lang="en-US" sz="1400" dirty="0"/>
              <a:t>Residency and fellowship program alumni;</a:t>
            </a:r>
          </a:p>
          <a:p>
            <a:pPr marL="857250" lvl="2" indent="-400050" algn="l">
              <a:spcBef>
                <a:spcPts val="400"/>
              </a:spcBef>
              <a:spcAft>
                <a:spcPts val="400"/>
              </a:spcAft>
              <a:buFont typeface="+mj-lt"/>
              <a:buAutoNum type="romanLcPeriod"/>
              <a:tabLst>
                <a:tab pos="457200" algn="l"/>
              </a:tabLst>
            </a:pPr>
            <a:r>
              <a:rPr lang="en-US" sz="1400" dirty="0" smtClean="0"/>
              <a:t>Medical School graduates;</a:t>
            </a:r>
          </a:p>
          <a:p>
            <a:pPr marL="857250" lvl="2" indent="-400050" algn="l">
              <a:spcBef>
                <a:spcPts val="400"/>
              </a:spcBef>
              <a:spcAft>
                <a:spcPts val="400"/>
              </a:spcAft>
              <a:buFont typeface="+mj-lt"/>
              <a:buAutoNum type="romanLcPeriod"/>
              <a:tabLst>
                <a:tab pos="457200" algn="l"/>
              </a:tabLst>
            </a:pPr>
            <a:r>
              <a:rPr lang="en-US" sz="1400" dirty="0" smtClean="0"/>
              <a:t>Grateful </a:t>
            </a:r>
            <a:r>
              <a:rPr lang="en-US" sz="1400" dirty="0"/>
              <a:t>patients;</a:t>
            </a:r>
          </a:p>
          <a:p>
            <a:pPr marL="857250" lvl="2" indent="-400050" algn="l">
              <a:spcBef>
                <a:spcPts val="400"/>
              </a:spcBef>
              <a:spcAft>
                <a:spcPts val="400"/>
              </a:spcAft>
              <a:buFont typeface="+mj-lt"/>
              <a:buAutoNum type="romanLcPeriod"/>
              <a:tabLst>
                <a:tab pos="457200" algn="l"/>
              </a:tabLst>
            </a:pPr>
            <a:r>
              <a:rPr lang="en-US" sz="1400" dirty="0"/>
              <a:t>Foundations; and</a:t>
            </a:r>
          </a:p>
          <a:p>
            <a:pPr marL="857250" lvl="2" indent="-400050" algn="l">
              <a:spcBef>
                <a:spcPts val="400"/>
              </a:spcBef>
              <a:spcAft>
                <a:spcPts val="400"/>
              </a:spcAft>
              <a:buFont typeface="+mj-lt"/>
              <a:buAutoNum type="romanLcPeriod"/>
              <a:tabLst>
                <a:tab pos="457200" algn="l"/>
              </a:tabLst>
            </a:pPr>
            <a:r>
              <a:rPr lang="en-US" sz="1400" dirty="0"/>
              <a:t>Corporations</a:t>
            </a:r>
            <a:r>
              <a:rPr lang="en-US" sz="1400" dirty="0" smtClean="0"/>
              <a:t>.</a:t>
            </a:r>
            <a:endParaRPr lang="en-US" sz="1400" dirty="0"/>
          </a:p>
        </p:txBody>
      </p:sp>
    </p:spTree>
    <p:extLst>
      <p:ext uri="{BB962C8B-B14F-4D97-AF65-F5344CB8AC3E}">
        <p14:creationId xmlns:p14="http://schemas.microsoft.com/office/powerpoint/2010/main" val="222102704"/>
      </p:ext>
    </p:extLst>
  </p:cSld>
  <p:clrMapOvr>
    <a:masterClrMapping/>
  </p:clrMapOvr>
  <p:transition spd="slow"/>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5" name="AutoShape 6"/>
          <p:cNvSpPr>
            <a:spLocks noChangeArrowheads="1"/>
          </p:cNvSpPr>
          <p:nvPr/>
        </p:nvSpPr>
        <p:spPr bwMode="auto">
          <a:xfrm>
            <a:off x="95250" y="1377933"/>
            <a:ext cx="1673225" cy="504825"/>
          </a:xfrm>
          <a:prstGeom prst="homePlate">
            <a:avLst>
              <a:gd name="adj" fmla="val 98636"/>
            </a:avLst>
          </a:prstGeom>
          <a:solidFill>
            <a:schemeClr val="tx1"/>
          </a:solidFill>
          <a:ln w="9525">
            <a:solidFill>
              <a:schemeClr val="tx1"/>
            </a:solidFill>
            <a:miter lim="800000"/>
            <a:headEnd/>
            <a:tailEnd/>
          </a:ln>
        </p:spPr>
        <p:txBody>
          <a:bodyPr wrap="none" anchor="ctr"/>
          <a:lstStyle/>
          <a:p>
            <a:r>
              <a:rPr lang="en-US" sz="1600" b="1" i="1" dirty="0">
                <a:solidFill>
                  <a:schemeClr val="bg1"/>
                </a:solidFill>
              </a:rPr>
              <a:t>Strategy </a:t>
            </a:r>
            <a:r>
              <a:rPr lang="en-US" sz="1600" b="1" i="1" dirty="0" smtClean="0">
                <a:solidFill>
                  <a:schemeClr val="bg1"/>
                </a:solidFill>
              </a:rPr>
              <a:t>6.3</a:t>
            </a:r>
            <a:endParaRPr lang="en-US" sz="1600" b="1" i="1" dirty="0">
              <a:solidFill>
                <a:schemeClr val="bg1"/>
              </a:solidFill>
            </a:endParaRPr>
          </a:p>
        </p:txBody>
      </p:sp>
      <p:sp>
        <p:nvSpPr>
          <p:cNvPr id="8" name="Text Box 8"/>
          <p:cNvSpPr txBox="1">
            <a:spLocks noChangeArrowheads="1"/>
          </p:cNvSpPr>
          <p:nvPr/>
        </p:nvSpPr>
        <p:spPr bwMode="auto">
          <a:xfrm>
            <a:off x="1838044" y="1453299"/>
            <a:ext cx="7158038" cy="338554"/>
          </a:xfrm>
          <a:prstGeom prst="rect">
            <a:avLst/>
          </a:prstGeom>
          <a:solidFill>
            <a:schemeClr val="bg2"/>
          </a:solidFill>
          <a:ln w="9525">
            <a:solidFill>
              <a:schemeClr val="tx1"/>
            </a:solidFill>
            <a:miter lim="800000"/>
            <a:headEnd/>
            <a:tailEnd/>
          </a:ln>
          <a:effectLst>
            <a:outerShdw blurRad="50800" dist="38100" dir="5400000" algn="t" rotWithShape="0">
              <a:prstClr val="black">
                <a:alpha val="40000"/>
              </a:prstClr>
            </a:outerShdw>
          </a:effectLst>
        </p:spPr>
        <p:txBody>
          <a:bodyPr>
            <a:spAutoFit/>
          </a:bodyPr>
          <a:lstStyle/>
          <a:p>
            <a:pPr algn="l"/>
            <a:r>
              <a:rPr lang="en-US" sz="1600" b="1" dirty="0" smtClean="0"/>
              <a:t>Pursue development opportunities. </a:t>
            </a:r>
            <a:r>
              <a:rPr lang="en-US" sz="1600" b="1" i="1" dirty="0" smtClean="0"/>
              <a:t>(cont’d)</a:t>
            </a:r>
            <a:endParaRPr lang="en-US" sz="1600" b="1" i="1" dirty="0"/>
          </a:p>
        </p:txBody>
      </p:sp>
      <p:sp>
        <p:nvSpPr>
          <p:cNvPr id="13" name="Text Box 11"/>
          <p:cNvSpPr txBox="1">
            <a:spLocks noChangeArrowheads="1"/>
          </p:cNvSpPr>
          <p:nvPr/>
        </p:nvSpPr>
        <p:spPr bwMode="auto">
          <a:xfrm>
            <a:off x="130636" y="633447"/>
            <a:ext cx="8865446" cy="584769"/>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square" lIns="91434" tIns="45717" rIns="91434" bIns="45717">
            <a:spAutoFit/>
          </a:bodyPr>
          <a:lstStyle/>
          <a:p>
            <a:pPr algn="l">
              <a:spcBef>
                <a:spcPct val="50000"/>
              </a:spcBef>
            </a:pPr>
            <a:r>
              <a:rPr lang="en-US" sz="1600" b="1" u="sng" dirty="0" smtClean="0">
                <a:solidFill>
                  <a:schemeClr val="bg1"/>
                </a:solidFill>
                <a:effectLst>
                  <a:outerShdw blurRad="38100" dist="38100" dir="2700000" algn="tl">
                    <a:srgbClr val="000000">
                      <a:alpha val="43137"/>
                    </a:srgbClr>
                  </a:outerShdw>
                </a:effectLst>
                <a:latin typeface="Arial" pitchFamily="34" charset="0"/>
                <a:cs typeface="Arial" pitchFamily="34" charset="0"/>
              </a:rPr>
              <a:t>Goal 6</a:t>
            </a:r>
            <a:r>
              <a:rPr lang="en-US" sz="1600" b="1" dirty="0">
                <a:solidFill>
                  <a:schemeClr val="bg1"/>
                </a:solidFill>
                <a:effectLst>
                  <a:outerShdw blurRad="38100" dist="38100" dir="2700000" algn="tl">
                    <a:srgbClr val="000000">
                      <a:alpha val="43137"/>
                    </a:srgbClr>
                  </a:outerShdw>
                </a:effectLst>
                <a:latin typeface="Arial" pitchFamily="34" charset="0"/>
                <a:cs typeface="Arial" pitchFamily="34" charset="0"/>
              </a:rPr>
              <a:t>:  Develop a sound business model to provide sustainable resources to achieve our vision for the future.  </a:t>
            </a:r>
          </a:p>
        </p:txBody>
      </p:sp>
      <p:sp>
        <p:nvSpPr>
          <p:cNvPr id="7" name="TextBox 6"/>
          <p:cNvSpPr txBox="1">
            <a:spLocks noChangeArrowheads="1"/>
          </p:cNvSpPr>
          <p:nvPr/>
        </p:nvSpPr>
        <p:spPr bwMode="auto">
          <a:xfrm>
            <a:off x="288871" y="1929312"/>
            <a:ext cx="8707211" cy="4811061"/>
          </a:xfrm>
          <a:prstGeom prst="rect">
            <a:avLst/>
          </a:prstGeom>
          <a:noFill/>
          <a:ln w="9525">
            <a:noFill/>
            <a:miter lim="800000"/>
            <a:headEnd/>
            <a:tailEnd/>
          </a:ln>
        </p:spPr>
        <p:txBody>
          <a:bodyPr wrap="square">
            <a:spAutoFit/>
          </a:bodyPr>
          <a:lstStyle/>
          <a:p>
            <a:pPr marL="342900" indent="-342900" algn="l">
              <a:spcAft>
                <a:spcPts val="0"/>
              </a:spcAft>
            </a:pPr>
            <a:r>
              <a:rPr lang="en-US" sz="1400" b="1" u="sng" dirty="0" smtClean="0"/>
              <a:t>Preliminary Tactics</a:t>
            </a:r>
            <a:r>
              <a:rPr lang="en-US" sz="1400" dirty="0" smtClean="0"/>
              <a:t>:</a:t>
            </a:r>
          </a:p>
          <a:p>
            <a:pPr marL="342900" lvl="1" indent="-342900" algn="l">
              <a:lnSpc>
                <a:spcPct val="115000"/>
              </a:lnSpc>
              <a:spcBef>
                <a:spcPts val="600"/>
              </a:spcBef>
              <a:spcAft>
                <a:spcPts val="600"/>
              </a:spcAft>
              <a:buFont typeface="+mj-lt"/>
              <a:buAutoNum type="alphaLcPeriod" startAt="4"/>
            </a:pPr>
            <a:r>
              <a:rPr lang="en-US" sz="1400" b="1" dirty="0" smtClean="0"/>
              <a:t>Identify key programmatic needs to be supported through fundraising; consider:</a:t>
            </a:r>
          </a:p>
          <a:p>
            <a:pPr marL="857250" lvl="2" indent="-400050" algn="l">
              <a:lnSpc>
                <a:spcPct val="115000"/>
              </a:lnSpc>
              <a:spcBef>
                <a:spcPts val="400"/>
              </a:spcBef>
              <a:spcAft>
                <a:spcPts val="400"/>
              </a:spcAft>
              <a:buFont typeface="+mj-lt"/>
              <a:buAutoNum type="romanLcPeriod"/>
              <a:tabLst>
                <a:tab pos="457200" algn="l"/>
              </a:tabLst>
            </a:pPr>
            <a:r>
              <a:rPr lang="en-US" sz="1400" dirty="0"/>
              <a:t>Endowed chairs in every </a:t>
            </a:r>
            <a:r>
              <a:rPr lang="en-US" sz="1400" dirty="0" smtClean="0"/>
              <a:t>division;</a:t>
            </a:r>
            <a:endParaRPr lang="en-US" sz="1400" dirty="0"/>
          </a:p>
          <a:p>
            <a:pPr marL="857250" lvl="2" indent="-400050" algn="l">
              <a:lnSpc>
                <a:spcPct val="115000"/>
              </a:lnSpc>
              <a:spcBef>
                <a:spcPts val="400"/>
              </a:spcBef>
              <a:spcAft>
                <a:spcPts val="400"/>
              </a:spcAft>
              <a:buFont typeface="+mj-lt"/>
              <a:buAutoNum type="romanLcPeriod"/>
              <a:tabLst>
                <a:tab pos="457200" algn="l"/>
              </a:tabLst>
            </a:pPr>
            <a:r>
              <a:rPr lang="en-US" sz="1400" dirty="0"/>
              <a:t>Research </a:t>
            </a:r>
            <a:r>
              <a:rPr lang="en-US" sz="1400" dirty="0" smtClean="0"/>
              <a:t>endowment;</a:t>
            </a:r>
          </a:p>
          <a:p>
            <a:pPr marL="857250" lvl="2" indent="-400050" algn="l">
              <a:lnSpc>
                <a:spcPct val="115000"/>
              </a:lnSpc>
              <a:spcBef>
                <a:spcPts val="400"/>
              </a:spcBef>
              <a:spcAft>
                <a:spcPts val="400"/>
              </a:spcAft>
              <a:buFont typeface="+mj-lt"/>
              <a:buAutoNum type="romanLcPeriod"/>
              <a:tabLst>
                <a:tab pos="457200" algn="l"/>
              </a:tabLst>
            </a:pPr>
            <a:r>
              <a:rPr lang="en-US" sz="1400" dirty="0" smtClean="0"/>
              <a:t>Clinical centers of excellence; and</a:t>
            </a:r>
            <a:endParaRPr lang="en-US" sz="1400" dirty="0"/>
          </a:p>
          <a:p>
            <a:pPr marL="857250" lvl="2" indent="-400050" algn="l">
              <a:lnSpc>
                <a:spcPct val="115000"/>
              </a:lnSpc>
              <a:spcBef>
                <a:spcPts val="400"/>
              </a:spcBef>
              <a:spcAft>
                <a:spcPts val="400"/>
              </a:spcAft>
              <a:buFont typeface="+mj-lt"/>
              <a:buAutoNum type="romanLcPeriod"/>
              <a:tabLst>
                <a:tab pos="457200" algn="l"/>
              </a:tabLst>
            </a:pPr>
            <a:r>
              <a:rPr lang="en-US" sz="1400" dirty="0" smtClean="0"/>
              <a:t>Support for educational program development.</a:t>
            </a:r>
          </a:p>
          <a:p>
            <a:pPr marL="400050" lvl="1" indent="-400050" algn="l">
              <a:lnSpc>
                <a:spcPct val="115000"/>
              </a:lnSpc>
              <a:spcBef>
                <a:spcPts val="400"/>
              </a:spcBef>
              <a:spcAft>
                <a:spcPts val="400"/>
              </a:spcAft>
              <a:buFont typeface="+mj-lt"/>
              <a:buAutoNum type="alphaLcPeriod" startAt="4"/>
              <a:tabLst>
                <a:tab pos="457200" algn="l"/>
              </a:tabLst>
            </a:pPr>
            <a:r>
              <a:rPr lang="en-US" sz="1400" dirty="0" smtClean="0"/>
              <a:t>Explore methods </a:t>
            </a:r>
            <a:r>
              <a:rPr lang="en-US" sz="1400" smtClean="0"/>
              <a:t>for development such as:</a:t>
            </a:r>
            <a:endParaRPr lang="en-US" sz="1400" dirty="0" smtClean="0"/>
          </a:p>
          <a:p>
            <a:pPr marL="857250" lvl="2" indent="-400050" algn="l">
              <a:lnSpc>
                <a:spcPct val="115000"/>
              </a:lnSpc>
              <a:spcBef>
                <a:spcPts val="400"/>
              </a:spcBef>
              <a:spcAft>
                <a:spcPts val="400"/>
              </a:spcAft>
              <a:buFont typeface="+mj-lt"/>
              <a:buAutoNum type="romanLcPeriod"/>
              <a:tabLst>
                <a:tab pos="457200" algn="l"/>
              </a:tabLst>
            </a:pPr>
            <a:r>
              <a:rPr lang="en-US" sz="1400" dirty="0" smtClean="0"/>
              <a:t>Online donations</a:t>
            </a:r>
          </a:p>
          <a:p>
            <a:pPr marL="857250" lvl="2" indent="-400050" algn="l">
              <a:lnSpc>
                <a:spcPct val="115000"/>
              </a:lnSpc>
              <a:spcBef>
                <a:spcPts val="400"/>
              </a:spcBef>
              <a:spcAft>
                <a:spcPts val="400"/>
              </a:spcAft>
              <a:buFont typeface="+mj-lt"/>
              <a:buAutoNum type="romanLcPeriod"/>
              <a:tabLst>
                <a:tab pos="457200" algn="l"/>
              </a:tabLst>
            </a:pPr>
            <a:r>
              <a:rPr lang="en-US" sz="1400" dirty="0" smtClean="0"/>
              <a:t>Special events</a:t>
            </a:r>
          </a:p>
          <a:p>
            <a:pPr marL="857250" lvl="2" indent="-400050" algn="l">
              <a:lnSpc>
                <a:spcPct val="115000"/>
              </a:lnSpc>
              <a:spcBef>
                <a:spcPts val="400"/>
              </a:spcBef>
              <a:spcAft>
                <a:spcPts val="400"/>
              </a:spcAft>
              <a:buFont typeface="+mj-lt"/>
              <a:buAutoNum type="romanLcPeriod"/>
              <a:tabLst>
                <a:tab pos="457200" algn="l"/>
              </a:tabLst>
            </a:pPr>
            <a:r>
              <a:rPr lang="en-US" sz="1400" dirty="0" smtClean="0"/>
              <a:t>Research Day – invite donors/potential donors</a:t>
            </a:r>
          </a:p>
          <a:p>
            <a:pPr marL="342900" lvl="1" indent="-342900" algn="l">
              <a:lnSpc>
                <a:spcPct val="115000"/>
              </a:lnSpc>
              <a:spcBef>
                <a:spcPts val="600"/>
              </a:spcBef>
              <a:spcAft>
                <a:spcPts val="600"/>
              </a:spcAft>
              <a:buFont typeface="+mj-lt"/>
              <a:buAutoNum type="alphaLcPeriod" startAt="4"/>
            </a:pPr>
            <a:r>
              <a:rPr lang="en-US" sz="1400" b="1" dirty="0" smtClean="0"/>
              <a:t>Consider development of a advisory board comprised of influential members of the Buffalo community.</a:t>
            </a:r>
            <a:endParaRPr lang="en-US" sz="1400" b="1" dirty="0"/>
          </a:p>
          <a:p>
            <a:pPr marL="857250" lvl="2" indent="-400050" algn="l">
              <a:lnSpc>
                <a:spcPct val="115000"/>
              </a:lnSpc>
              <a:spcBef>
                <a:spcPts val="400"/>
              </a:spcBef>
              <a:spcAft>
                <a:spcPts val="400"/>
              </a:spcAft>
              <a:buFont typeface="+mj-lt"/>
              <a:buAutoNum type="romanLcPeriod"/>
              <a:tabLst>
                <a:tab pos="457200" algn="l"/>
              </a:tabLst>
            </a:pPr>
            <a:r>
              <a:rPr lang="en-US" sz="1400" dirty="0" smtClean="0"/>
              <a:t>Build upon board member, faculty and staff connections to cultivate prospective donors.</a:t>
            </a:r>
            <a:endParaRPr lang="en-US" sz="1400" dirty="0"/>
          </a:p>
          <a:p>
            <a:pPr marL="857250" lvl="2" indent="-400050" algn="l">
              <a:lnSpc>
                <a:spcPct val="115000"/>
              </a:lnSpc>
              <a:spcBef>
                <a:spcPts val="400"/>
              </a:spcBef>
              <a:spcAft>
                <a:spcPts val="400"/>
              </a:spcAft>
              <a:buFont typeface="+mj-lt"/>
              <a:buAutoNum type="romanLcPeriod"/>
              <a:tabLst>
                <a:tab pos="457200" algn="l"/>
              </a:tabLst>
            </a:pPr>
            <a:endParaRPr lang="en-US" sz="1400" dirty="0">
              <a:cs typeface="Arial" charset="0"/>
            </a:endParaRPr>
          </a:p>
        </p:txBody>
      </p:sp>
    </p:spTree>
    <p:extLst>
      <p:ext uri="{BB962C8B-B14F-4D97-AF65-F5344CB8AC3E}">
        <p14:creationId xmlns:p14="http://schemas.microsoft.com/office/powerpoint/2010/main" val="1175340212"/>
      </p:ext>
    </p:extLst>
  </p:cSld>
  <p:clrMapOvr>
    <a:masterClrMapping/>
  </p:clrMapOvr>
  <p:transition spd="slow"/>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a:spLocks noChangeArrowheads="1"/>
          </p:cNvSpPr>
          <p:nvPr/>
        </p:nvSpPr>
        <p:spPr bwMode="auto">
          <a:xfrm>
            <a:off x="1130300" y="3100625"/>
            <a:ext cx="6845300" cy="1079500"/>
          </a:xfrm>
          <a:prstGeom prst="rect">
            <a:avLst/>
          </a:prstGeom>
          <a:ln>
            <a:headEnd/>
            <a:tailEnd/>
          </a:ln>
          <a:effectLst>
            <a:outerShdw blurRad="50800" dist="38100" dir="2700000" algn="tl" rotWithShape="0">
              <a:prstClr val="black">
                <a:alpha val="40000"/>
              </a:prstClr>
            </a:outerShdw>
          </a:effectLst>
          <a:scene3d>
            <a:camera prst="orthographicFront">
              <a:rot lat="0" lon="0" rev="0"/>
            </a:camera>
            <a:lightRig rig="threePt" dir="t">
              <a:rot lat="0" lon="0" rev="1200000"/>
            </a:lightRig>
          </a:scene3d>
          <a:sp3d/>
        </p:spPr>
        <p:style>
          <a:lnRef idx="0">
            <a:schemeClr val="dk1"/>
          </a:lnRef>
          <a:fillRef idx="3">
            <a:schemeClr val="dk1"/>
          </a:fillRef>
          <a:effectRef idx="3">
            <a:schemeClr val="dk1"/>
          </a:effectRef>
          <a:fontRef idx="minor">
            <a:schemeClr val="lt1"/>
          </a:fontRef>
        </p:style>
        <p:txBody>
          <a:bodyPr wrap="none" anchor="ctr"/>
          <a:lstStyle/>
          <a:p>
            <a:pPr algn="ctr"/>
            <a:r>
              <a:rPr lang="en-US" sz="24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Arial" pitchFamily="34" charset="0"/>
                <a:cs typeface="Arial" pitchFamily="34" charset="0"/>
              </a:rPr>
              <a:t>IV.  Implementation Plan</a:t>
            </a:r>
            <a:endParaRPr lang="en-US" sz="2400" b="1" i="0"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Arial" pitchFamily="34" charset="0"/>
              <a:cs typeface="Arial" pitchFamily="34" charset="0"/>
            </a:endParaRPr>
          </a:p>
        </p:txBody>
      </p:sp>
    </p:spTree>
    <p:extLst>
      <p:ext uri="{BB962C8B-B14F-4D97-AF65-F5344CB8AC3E}">
        <p14:creationId xmlns:p14="http://schemas.microsoft.com/office/powerpoint/2010/main" val="3767035099"/>
      </p:ext>
    </p:extLst>
  </p:cSld>
  <p:clrMapOvr>
    <a:masterClrMapping/>
  </p:clrMapOvr>
  <p:transition spd="slow">
    <p:dissolve/>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Box 22"/>
          <p:cNvSpPr txBox="1">
            <a:spLocks noChangeArrowheads="1"/>
          </p:cNvSpPr>
          <p:nvPr/>
        </p:nvSpPr>
        <p:spPr bwMode="auto">
          <a:xfrm>
            <a:off x="-5445" y="496217"/>
            <a:ext cx="8837613" cy="400103"/>
          </a:xfrm>
          <a:prstGeom prst="rect">
            <a:avLst/>
          </a:prstGeom>
          <a:noFill/>
          <a:ln w="9525">
            <a:noFill/>
            <a:miter lim="800000"/>
            <a:headEnd/>
            <a:tailEnd/>
          </a:ln>
        </p:spPr>
        <p:txBody>
          <a:bodyPr lIns="91434" tIns="45717" rIns="91434" bIns="45717">
            <a:spAutoFit/>
          </a:bodyPr>
          <a:lstStyle/>
          <a:p>
            <a:pPr algn="l">
              <a:spcBef>
                <a:spcPct val="50000"/>
              </a:spcBef>
            </a:pPr>
            <a:r>
              <a:rPr lang="en-US" sz="2000" b="1" dirty="0" smtClean="0">
                <a:latin typeface="Arial" pitchFamily="34" charset="0"/>
                <a:cs typeface="Arial" pitchFamily="34" charset="0"/>
              </a:rPr>
              <a:t>Measures of Success</a:t>
            </a:r>
            <a:endParaRPr lang="en-US" sz="2000" dirty="0">
              <a:latin typeface="Arial" pitchFamily="34" charset="0"/>
              <a:cs typeface="Arial"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145014185"/>
              </p:ext>
            </p:extLst>
          </p:nvPr>
        </p:nvGraphicFramePr>
        <p:xfrm>
          <a:off x="245953" y="896320"/>
          <a:ext cx="8586215" cy="5374940"/>
        </p:xfrm>
        <a:graphic>
          <a:graphicData uri="http://schemas.openxmlformats.org/drawingml/2006/table">
            <a:tbl>
              <a:tblPr/>
              <a:tblGrid>
                <a:gridCol w="381000"/>
                <a:gridCol w="4021247"/>
                <a:gridCol w="4183968"/>
              </a:tblGrid>
              <a:tr h="311278">
                <a:tc>
                  <a:txBody>
                    <a:bodyPr/>
                    <a:lstStyle/>
                    <a:p>
                      <a:pPr algn="ctr" fontAlgn="b"/>
                      <a:endParaRPr lang="en-US" sz="1400" b="1" i="0" u="none" strike="noStrike" dirty="0">
                        <a:solidFill>
                          <a:srgbClr val="FFFFFF"/>
                        </a:solidFill>
                        <a:effectLst/>
                        <a:latin typeface="Arial"/>
                      </a:endParaRPr>
                    </a:p>
                  </a:txBody>
                  <a:tcPr marL="8894" marR="8894" marT="889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00"/>
                    </a:solidFill>
                  </a:tcPr>
                </a:tc>
                <a:tc>
                  <a:txBody>
                    <a:bodyPr/>
                    <a:lstStyle/>
                    <a:p>
                      <a:pPr algn="ctr" fontAlgn="b"/>
                      <a:r>
                        <a:rPr lang="en-US" sz="1400" b="1" i="0" u="none" strike="noStrike" dirty="0">
                          <a:ln>
                            <a:noFill/>
                          </a:ln>
                          <a:solidFill>
                            <a:srgbClr val="FFFFFF"/>
                          </a:solidFill>
                          <a:effectLst>
                            <a:outerShdw blurRad="38100" dist="38100" dir="2700000" algn="tl">
                              <a:srgbClr val="000000">
                                <a:alpha val="43000"/>
                              </a:srgbClr>
                            </a:outerShdw>
                          </a:effectLst>
                          <a:latin typeface="Arial"/>
                        </a:rPr>
                        <a:t>Goals</a:t>
                      </a:r>
                      <a:endParaRPr lang="en-US" sz="1400" b="1" i="0" u="none" strike="noStrike" dirty="0">
                        <a:solidFill>
                          <a:srgbClr val="FFFFFF"/>
                        </a:solidFill>
                        <a:effectLst/>
                        <a:latin typeface="Arial"/>
                      </a:endParaRPr>
                    </a:p>
                  </a:txBody>
                  <a:tcPr marL="8894" marR="8894" marT="889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00"/>
                    </a:solidFill>
                  </a:tcPr>
                </a:tc>
                <a:tc>
                  <a:txBody>
                    <a:bodyPr/>
                    <a:lstStyle/>
                    <a:p>
                      <a:pPr algn="ctr" fontAlgn="b"/>
                      <a:r>
                        <a:rPr lang="en-US" sz="1400" b="1" i="0" u="none" strike="noStrike" dirty="0">
                          <a:solidFill>
                            <a:srgbClr val="FFFFFF"/>
                          </a:solidFill>
                          <a:effectLst/>
                          <a:latin typeface="Arial"/>
                        </a:rPr>
                        <a:t>Metrics</a:t>
                      </a:r>
                    </a:p>
                  </a:txBody>
                  <a:tcPr marL="8894" marR="8894" marT="889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00"/>
                    </a:solidFill>
                  </a:tcPr>
                </a:tc>
              </a:tr>
              <a:tr h="639698">
                <a:tc>
                  <a:txBody>
                    <a:bodyPr/>
                    <a:lstStyle/>
                    <a:p>
                      <a:pPr marL="176213" lvl="1" indent="0" algn="l" fontAlgn="b">
                        <a:buClr>
                          <a:srgbClr val="000000"/>
                        </a:buClr>
                        <a:buSzPts val="1100"/>
                        <a:buFont typeface="Arial"/>
                        <a:buNone/>
                      </a:pPr>
                      <a:r>
                        <a:rPr lang="en-US" sz="1200" b="1" i="0" u="none" strike="noStrike" dirty="0" smtClean="0">
                          <a:solidFill>
                            <a:srgbClr val="000000"/>
                          </a:solidFill>
                          <a:effectLst/>
                          <a:latin typeface="Arial"/>
                        </a:rPr>
                        <a:t>1</a:t>
                      </a:r>
                    </a:p>
                  </a:txBody>
                  <a:tcPr marL="8894" marR="8894" marT="88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marL="176213" lvl="1" indent="0" algn="l" fontAlgn="b">
                        <a:buClr>
                          <a:srgbClr val="000000"/>
                        </a:buClr>
                        <a:buSzPts val="1100"/>
                        <a:buFont typeface="Arial"/>
                        <a:buNone/>
                      </a:pPr>
                      <a:r>
                        <a:rPr lang="en-US" sz="1200" b="1" i="0" u="none" strike="noStrike" dirty="0" smtClean="0">
                          <a:solidFill>
                            <a:srgbClr val="000000"/>
                          </a:solidFill>
                          <a:effectLst/>
                          <a:latin typeface="Arial"/>
                        </a:rPr>
                        <a:t>Strategically build a clinical practice that will be known as a major provider of excellent</a:t>
                      </a:r>
                      <a:r>
                        <a:rPr lang="en-US" sz="1200" b="1" i="0" u="none" strike="noStrike" dirty="0" smtClean="0">
                          <a:solidFill>
                            <a:srgbClr val="C9FF2F"/>
                          </a:solidFill>
                          <a:effectLst>
                            <a:outerShdw blurRad="38100" dist="38100" dir="2700000" algn="tl">
                              <a:srgbClr val="000000">
                                <a:alpha val="43137"/>
                              </a:srgbClr>
                            </a:outerShdw>
                          </a:effectLst>
                          <a:latin typeface="Arial"/>
                        </a:rPr>
                        <a:t> </a:t>
                      </a:r>
                      <a:r>
                        <a:rPr lang="en-US" sz="1200" b="1" i="0" u="none" strike="noStrike" dirty="0" smtClean="0">
                          <a:solidFill>
                            <a:srgbClr val="000000"/>
                          </a:solidFill>
                          <a:effectLst/>
                          <a:latin typeface="Arial"/>
                        </a:rPr>
                        <a:t>clinical care. </a:t>
                      </a:r>
                    </a:p>
                  </a:txBody>
                  <a:tcPr marL="8894" marR="8894" marT="88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marL="457200" lvl="1" indent="-228600" algn="l" fontAlgn="ctr">
                        <a:buFont typeface="Arial" pitchFamily="34" charset="0"/>
                        <a:buChar char="•"/>
                      </a:pPr>
                      <a:r>
                        <a:rPr lang="en-US" sz="1200" b="0" i="0" u="none" strike="noStrike" dirty="0" smtClean="0">
                          <a:solidFill>
                            <a:schemeClr val="tx1"/>
                          </a:solidFill>
                          <a:effectLst/>
                          <a:latin typeface="Arial"/>
                        </a:rPr>
                        <a:t>Market share            </a:t>
                      </a:r>
                    </a:p>
                    <a:p>
                      <a:pPr marL="457200" lvl="1" indent="-228600" algn="l" fontAlgn="ctr">
                        <a:buFont typeface="Arial" pitchFamily="34" charset="0"/>
                        <a:buChar char="•"/>
                      </a:pPr>
                      <a:r>
                        <a:rPr lang="en-US" sz="1200" b="0" i="0" u="none" strike="noStrike" dirty="0" smtClean="0">
                          <a:solidFill>
                            <a:schemeClr val="tx1"/>
                          </a:solidFill>
                          <a:effectLst/>
                          <a:latin typeface="Arial"/>
                        </a:rPr>
                        <a:t>Patient</a:t>
                      </a:r>
                      <a:r>
                        <a:rPr lang="en-US" sz="1200" b="0" i="0" u="none" strike="noStrike" baseline="0" dirty="0" smtClean="0">
                          <a:solidFill>
                            <a:schemeClr val="tx1"/>
                          </a:solidFill>
                          <a:effectLst/>
                          <a:latin typeface="Arial"/>
                        </a:rPr>
                        <a:t> satisfaction </a:t>
                      </a:r>
                      <a:endParaRPr lang="en-US" sz="1200" b="0" i="0" u="none" strike="noStrike" kern="1200" baseline="0" dirty="0" smtClean="0">
                        <a:solidFill>
                          <a:schemeClr val="tx1"/>
                        </a:solidFill>
                        <a:effectLst/>
                        <a:latin typeface="Arial"/>
                        <a:ea typeface="+mn-ea"/>
                        <a:cs typeface="+mn-cs"/>
                      </a:endParaRPr>
                    </a:p>
                    <a:p>
                      <a:pPr marL="457200" lvl="1" indent="-228600" algn="l" fontAlgn="ctr">
                        <a:buFont typeface="Arial" pitchFamily="34" charset="0"/>
                        <a:buChar char="•"/>
                      </a:pPr>
                      <a:r>
                        <a:rPr lang="en-US" sz="1200" b="0" i="0" u="none" strike="noStrike" kern="1200" baseline="0" dirty="0" smtClean="0">
                          <a:solidFill>
                            <a:schemeClr val="tx1"/>
                          </a:solidFill>
                          <a:effectLst/>
                          <a:latin typeface="Arial"/>
                          <a:ea typeface="+mn-ea"/>
                          <a:cs typeface="+mn-cs"/>
                        </a:rPr>
                        <a:t>Number of new patients</a:t>
                      </a:r>
                    </a:p>
                    <a:p>
                      <a:pPr marL="457200" lvl="1" indent="-228600" algn="l" fontAlgn="ctr">
                        <a:buFont typeface="Arial" pitchFamily="34" charset="0"/>
                        <a:buChar char="•"/>
                      </a:pPr>
                      <a:r>
                        <a:rPr lang="en-US" sz="1200" b="0" i="0" u="none" strike="noStrike" kern="1200" baseline="0" dirty="0" smtClean="0">
                          <a:solidFill>
                            <a:schemeClr val="tx1"/>
                          </a:solidFill>
                          <a:effectLst/>
                          <a:latin typeface="Arial"/>
                          <a:ea typeface="+mn-ea"/>
                          <a:cs typeface="+mn-cs"/>
                        </a:rPr>
                        <a:t>Professiona</a:t>
                      </a:r>
                      <a:r>
                        <a:rPr lang="en-US" sz="1200" b="0" i="0" u="none" strike="noStrike" baseline="0" dirty="0" smtClean="0">
                          <a:solidFill>
                            <a:schemeClr val="tx1"/>
                          </a:solidFill>
                          <a:effectLst/>
                          <a:latin typeface="Arial"/>
                        </a:rPr>
                        <a:t>l fees</a:t>
                      </a:r>
                    </a:p>
                    <a:p>
                      <a:pPr marL="457200" lvl="1" indent="-228600" algn="l" fontAlgn="ctr">
                        <a:buFont typeface="Arial" pitchFamily="34" charset="0"/>
                        <a:buChar char="•"/>
                      </a:pPr>
                      <a:r>
                        <a:rPr lang="en-US" sz="1200" b="0" i="0" u="none" strike="noStrike" baseline="0" dirty="0" smtClean="0">
                          <a:solidFill>
                            <a:schemeClr val="tx1"/>
                          </a:solidFill>
                          <a:effectLst/>
                          <a:latin typeface="Arial"/>
                        </a:rPr>
                        <a:t>Attainment of quality benchmarks (e.g. NCQA)</a:t>
                      </a:r>
                    </a:p>
                    <a:p>
                      <a:pPr marL="457200" lvl="1" indent="-228600" algn="l" fontAlgn="ctr">
                        <a:buFont typeface="Arial" pitchFamily="34" charset="0"/>
                        <a:buChar char="•"/>
                      </a:pPr>
                      <a:r>
                        <a:rPr lang="en-US" sz="1200" b="0" i="0" u="none" strike="noStrike" baseline="0" dirty="0" smtClean="0">
                          <a:solidFill>
                            <a:schemeClr val="tx1"/>
                          </a:solidFill>
                          <a:effectLst/>
                          <a:latin typeface="Arial"/>
                        </a:rPr>
                        <a:t>Volume and dollar value of contracts</a:t>
                      </a:r>
                    </a:p>
                  </a:txBody>
                  <a:tcPr marL="8894" marR="8894" marT="889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676656">
                <a:tc>
                  <a:txBody>
                    <a:bodyPr/>
                    <a:lstStyle/>
                    <a:p>
                      <a:pPr marL="176213" lvl="1" indent="0" algn="l" fontAlgn="b"/>
                      <a:r>
                        <a:rPr lang="en-US" sz="1200" b="1" i="0" u="none" strike="noStrike" dirty="0" smtClean="0">
                          <a:solidFill>
                            <a:srgbClr val="000000"/>
                          </a:solidFill>
                          <a:effectLst/>
                          <a:latin typeface="Arial"/>
                        </a:rPr>
                        <a:t>2</a:t>
                      </a:r>
                    </a:p>
                  </a:txBody>
                  <a:tcPr marL="8894" marR="8894" marT="88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marL="176213" lvl="1" indent="0" algn="l" fontAlgn="b"/>
                      <a:r>
                        <a:rPr lang="en-US" sz="1200" b="1" i="0" u="none" strike="noStrike" kern="1200" dirty="0" smtClean="0">
                          <a:solidFill>
                            <a:srgbClr val="000000"/>
                          </a:solidFill>
                          <a:effectLst/>
                          <a:latin typeface="Arial"/>
                          <a:ea typeface="+mn-ea"/>
                          <a:cs typeface="+mn-cs"/>
                        </a:rPr>
                        <a:t>Improve the quality and reputation of the residency and fellowship training programs in order to attract and retain the best candidates.</a:t>
                      </a:r>
                    </a:p>
                  </a:txBody>
                  <a:tcPr marL="8894" marR="8894" marT="88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marL="457200" lvl="1" indent="-228600" algn="l" fontAlgn="ctr">
                        <a:buFont typeface="Arial" pitchFamily="34" charset="0"/>
                        <a:buChar char="•"/>
                      </a:pPr>
                      <a:r>
                        <a:rPr lang="en-US" sz="1200" b="0" i="0" u="none" strike="noStrike" dirty="0" smtClean="0">
                          <a:solidFill>
                            <a:schemeClr val="tx1"/>
                          </a:solidFill>
                          <a:effectLst/>
                          <a:latin typeface="Arial"/>
                        </a:rPr>
                        <a:t>Full accreditation</a:t>
                      </a:r>
                    </a:p>
                    <a:p>
                      <a:pPr marL="457200" lvl="1" indent="-228600" algn="l" fontAlgn="ctr">
                        <a:buFont typeface="Arial" pitchFamily="34" charset="0"/>
                        <a:buChar char="•"/>
                      </a:pPr>
                      <a:r>
                        <a:rPr lang="en-US" sz="1200" b="0" i="0" u="none" strike="noStrike" dirty="0" smtClean="0">
                          <a:solidFill>
                            <a:schemeClr val="tx1"/>
                          </a:solidFill>
                          <a:effectLst/>
                          <a:latin typeface="Arial"/>
                        </a:rPr>
                        <a:t>Trainee satisfaction</a:t>
                      </a:r>
                    </a:p>
                    <a:p>
                      <a:pPr marL="457200" lvl="1" indent="-228600" algn="l" fontAlgn="ctr">
                        <a:buFont typeface="Arial" pitchFamily="34" charset="0"/>
                        <a:buChar char="•"/>
                      </a:pPr>
                      <a:r>
                        <a:rPr lang="en-US" sz="1200" b="0" i="0" u="none" strike="noStrike" dirty="0" smtClean="0">
                          <a:solidFill>
                            <a:schemeClr val="tx1"/>
                          </a:solidFill>
                          <a:effectLst/>
                          <a:latin typeface="Arial"/>
                        </a:rPr>
                        <a:t>Proportion of U.B. and U.S. medical school graduates</a:t>
                      </a:r>
                    </a:p>
                    <a:p>
                      <a:pPr marL="457200" lvl="1" indent="-228600" algn="l" fontAlgn="ctr">
                        <a:buFont typeface="Arial" pitchFamily="34" charset="0"/>
                        <a:buChar char="•"/>
                      </a:pPr>
                      <a:r>
                        <a:rPr lang="en-US" sz="1200" b="0" i="0" u="none" strike="noStrike" baseline="0" dirty="0" smtClean="0">
                          <a:solidFill>
                            <a:schemeClr val="tx1"/>
                          </a:solidFill>
                          <a:effectLst/>
                          <a:latin typeface="Arial"/>
                        </a:rPr>
                        <a:t>Board passage rates</a:t>
                      </a:r>
                    </a:p>
                    <a:p>
                      <a:pPr marL="457200" lvl="1" indent="-228600" algn="l" fontAlgn="ctr">
                        <a:buFont typeface="Arial" pitchFamily="34" charset="0"/>
                        <a:buChar char="•"/>
                      </a:pPr>
                      <a:r>
                        <a:rPr lang="en-US" sz="1200" b="0" i="0" u="none" strike="noStrike" dirty="0" smtClean="0">
                          <a:solidFill>
                            <a:schemeClr val="tx1"/>
                          </a:solidFill>
                          <a:effectLst/>
                          <a:latin typeface="Arial"/>
                        </a:rPr>
                        <a:t>Job placement of residents</a:t>
                      </a:r>
                    </a:p>
                  </a:txBody>
                  <a:tcPr marL="8894" marR="8894" marT="889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533400">
                <a:tc>
                  <a:txBody>
                    <a:bodyPr/>
                    <a:lstStyle/>
                    <a:p>
                      <a:pPr marL="176213" lvl="1" indent="0" algn="l" fontAlgn="b"/>
                      <a:r>
                        <a:rPr lang="en-US" sz="1200" b="1" i="0" u="none" strike="noStrike" dirty="0" smtClean="0">
                          <a:solidFill>
                            <a:srgbClr val="000000"/>
                          </a:solidFill>
                          <a:effectLst/>
                          <a:latin typeface="Arial"/>
                        </a:rPr>
                        <a:t>3</a:t>
                      </a:r>
                    </a:p>
                  </a:txBody>
                  <a:tcPr marL="8894" marR="8894" marT="88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marL="176213" lvl="1" indent="0" algn="l" fontAlgn="b"/>
                      <a:r>
                        <a:rPr lang="en-US" sz="1200" b="1" i="0" u="none" strike="noStrike" dirty="0" smtClean="0">
                          <a:solidFill>
                            <a:srgbClr val="000000"/>
                          </a:solidFill>
                          <a:effectLst/>
                          <a:latin typeface="Arial"/>
                        </a:rPr>
                        <a:t>Expand clinical and  translational research .</a:t>
                      </a:r>
                    </a:p>
                  </a:txBody>
                  <a:tcPr marL="8894" marR="8894" marT="88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marL="457200" lvl="1" indent="-228600" algn="l" fontAlgn="ctr">
                        <a:buFont typeface="Arial" pitchFamily="34" charset="0"/>
                        <a:buChar char="•"/>
                      </a:pPr>
                      <a:r>
                        <a:rPr lang="en-US" sz="1200" b="0" i="0" u="none" strike="noStrike" baseline="0" dirty="0" smtClean="0">
                          <a:solidFill>
                            <a:schemeClr val="tx1"/>
                          </a:solidFill>
                          <a:effectLst/>
                          <a:latin typeface="Arial"/>
                        </a:rPr>
                        <a:t>Research funding</a:t>
                      </a:r>
                    </a:p>
                    <a:p>
                      <a:pPr marL="457200" lvl="1" indent="-228600" algn="l" fontAlgn="ctr">
                        <a:buFont typeface="Arial" pitchFamily="34" charset="0"/>
                        <a:buChar char="•"/>
                      </a:pPr>
                      <a:r>
                        <a:rPr lang="en-US" sz="1200" b="0" i="0" u="none" strike="noStrike" baseline="0" dirty="0" smtClean="0">
                          <a:solidFill>
                            <a:schemeClr val="tx1"/>
                          </a:solidFill>
                          <a:effectLst/>
                          <a:latin typeface="Arial"/>
                        </a:rPr>
                        <a:t>Departmental NIH ranking</a:t>
                      </a:r>
                    </a:p>
                    <a:p>
                      <a:pPr marL="457200" lvl="1" indent="-228600" algn="l" fontAlgn="ctr">
                        <a:buFont typeface="Arial" pitchFamily="34" charset="0"/>
                        <a:buChar char="•"/>
                      </a:pPr>
                      <a:r>
                        <a:rPr lang="en-US" sz="1200" b="0" i="0" u="none" strike="noStrike" baseline="0" dirty="0" smtClean="0">
                          <a:solidFill>
                            <a:schemeClr val="tx1"/>
                          </a:solidFill>
                          <a:effectLst/>
                          <a:latin typeface="Arial"/>
                        </a:rPr>
                        <a:t>Number of  faculty with funded research</a:t>
                      </a:r>
                      <a:r>
                        <a:rPr lang="en-US" sz="1200" b="0" i="0" u="none" strike="noStrike" dirty="0" smtClean="0">
                          <a:solidFill>
                            <a:schemeClr val="tx1"/>
                          </a:solidFill>
                          <a:effectLst/>
                          <a:latin typeface="Arial"/>
                        </a:rPr>
                        <a:t> </a:t>
                      </a:r>
                    </a:p>
                    <a:p>
                      <a:pPr marL="457200" lvl="1" indent="-228600" algn="l" fontAlgn="ctr">
                        <a:buFont typeface="Arial" pitchFamily="34" charset="0"/>
                        <a:buChar char="•"/>
                      </a:pPr>
                      <a:r>
                        <a:rPr lang="en-US" sz="1200" b="0" i="0" u="none" strike="noStrike" dirty="0" smtClean="0">
                          <a:solidFill>
                            <a:schemeClr val="tx1"/>
                          </a:solidFill>
                          <a:effectLst/>
                          <a:latin typeface="Arial"/>
                        </a:rPr>
                        <a:t>Clinical trials enrollment</a:t>
                      </a:r>
                      <a:r>
                        <a:rPr lang="en-US" sz="1200" b="0" i="0" u="none" strike="noStrike" baseline="0" dirty="0" smtClean="0">
                          <a:solidFill>
                            <a:schemeClr val="tx1"/>
                          </a:solidFill>
                          <a:effectLst/>
                          <a:latin typeface="Arial"/>
                        </a:rPr>
                        <a:t> </a:t>
                      </a:r>
                      <a:endParaRPr lang="en-US" sz="1200" b="0" i="0" u="none" strike="noStrike" dirty="0">
                        <a:solidFill>
                          <a:schemeClr val="tx1"/>
                        </a:solidFill>
                        <a:effectLst/>
                        <a:latin typeface="Arial"/>
                      </a:endParaRPr>
                    </a:p>
                  </a:txBody>
                  <a:tcPr marL="8894" marR="8894" marT="889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661416">
                <a:tc>
                  <a:txBody>
                    <a:bodyPr/>
                    <a:lstStyle/>
                    <a:p>
                      <a:pPr marL="176213" lvl="1" indent="0" algn="l" fontAlgn="b"/>
                      <a:r>
                        <a:rPr lang="en-US" sz="1200" b="1" i="0" u="none" strike="noStrike" dirty="0" smtClean="0">
                          <a:solidFill>
                            <a:srgbClr val="000000"/>
                          </a:solidFill>
                          <a:effectLst/>
                          <a:latin typeface="Arial"/>
                        </a:rPr>
                        <a:t>4</a:t>
                      </a:r>
                    </a:p>
                  </a:txBody>
                  <a:tcPr marL="8894" marR="8894" marT="88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marL="176213" lvl="1" indent="0" algn="l" fontAlgn="b"/>
                      <a:r>
                        <a:rPr lang="en-US" sz="1200" b="1" i="0" u="none" strike="noStrike" dirty="0" smtClean="0">
                          <a:solidFill>
                            <a:srgbClr val="000000"/>
                          </a:solidFill>
                          <a:effectLst/>
                          <a:latin typeface="Arial"/>
                        </a:rPr>
                        <a:t>Attract and retain talented faculty and staff to support  all mission areas. </a:t>
                      </a:r>
                    </a:p>
                  </a:txBody>
                  <a:tcPr marL="8894" marR="8894" marT="88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marL="457200" lvl="1" indent="-228600" algn="l" fontAlgn="ctr">
                        <a:buFont typeface="Arial" pitchFamily="34" charset="0"/>
                        <a:buChar char="•"/>
                      </a:pPr>
                      <a:r>
                        <a:rPr lang="en-US" sz="1200" b="0" i="0" u="none" strike="noStrike" dirty="0" smtClean="0">
                          <a:solidFill>
                            <a:schemeClr val="tx1"/>
                          </a:solidFill>
                          <a:effectLst/>
                          <a:latin typeface="Arial"/>
                        </a:rPr>
                        <a:t>Number of faculty</a:t>
                      </a:r>
                      <a:endParaRPr lang="en-US" sz="1200" b="0" i="0" u="none" strike="noStrike" baseline="0" dirty="0" smtClean="0">
                        <a:solidFill>
                          <a:schemeClr val="tx1"/>
                        </a:solidFill>
                        <a:effectLst/>
                        <a:latin typeface="Arial"/>
                      </a:endParaRPr>
                    </a:p>
                    <a:p>
                      <a:pPr marL="457200" lvl="1" indent="-228600" algn="l" fontAlgn="ctr">
                        <a:buFont typeface="Arial" pitchFamily="34" charset="0"/>
                        <a:buChar char="•"/>
                      </a:pPr>
                      <a:r>
                        <a:rPr lang="en-US" sz="1200" b="0" i="0" u="none" strike="noStrike" baseline="0" dirty="0" smtClean="0">
                          <a:solidFill>
                            <a:schemeClr val="tx1"/>
                          </a:solidFill>
                          <a:effectLst/>
                          <a:latin typeface="Arial"/>
                        </a:rPr>
                        <a:t>Number of voluntary faculty appointments</a:t>
                      </a:r>
                    </a:p>
                    <a:p>
                      <a:pPr marL="457200" lvl="1" indent="-228600" algn="l" fontAlgn="ctr">
                        <a:buFont typeface="Arial" pitchFamily="34" charset="0"/>
                        <a:buChar char="•"/>
                      </a:pPr>
                      <a:r>
                        <a:rPr lang="en-US" sz="1200" b="0" i="0" u="none" strike="noStrike" baseline="0" dirty="0" smtClean="0">
                          <a:solidFill>
                            <a:schemeClr val="tx1"/>
                          </a:solidFill>
                          <a:effectLst/>
                          <a:latin typeface="Arial"/>
                        </a:rPr>
                        <a:t>Staff and faculty turnover</a:t>
                      </a:r>
                    </a:p>
                    <a:p>
                      <a:pPr marL="457200" lvl="1" indent="-228600" algn="l" fontAlgn="ctr">
                        <a:buFont typeface="Arial" pitchFamily="34" charset="0"/>
                        <a:buChar char="•"/>
                      </a:pPr>
                      <a:r>
                        <a:rPr lang="en-US" sz="1200" b="0" i="0" u="none" strike="noStrike" baseline="0" dirty="0" smtClean="0">
                          <a:solidFill>
                            <a:schemeClr val="tx1"/>
                          </a:solidFill>
                          <a:effectLst/>
                          <a:latin typeface="Arial"/>
                        </a:rPr>
                        <a:t>Length of time for recruitment</a:t>
                      </a:r>
                    </a:p>
                    <a:p>
                      <a:pPr marL="457200" lvl="1" indent="-228600" algn="l" fontAlgn="ctr">
                        <a:buFont typeface="Arial" pitchFamily="34" charset="0"/>
                        <a:buChar char="•"/>
                      </a:pPr>
                      <a:r>
                        <a:rPr lang="en-US" sz="1200" b="0" i="0" u="none" strike="noStrike" baseline="0" dirty="0" smtClean="0">
                          <a:solidFill>
                            <a:schemeClr val="tx1"/>
                          </a:solidFill>
                          <a:effectLst/>
                          <a:latin typeface="Arial"/>
                        </a:rPr>
                        <a:t>Number of applications for positions</a:t>
                      </a:r>
                      <a:endParaRPr lang="en-US" sz="1200" b="0" i="0" u="none" strike="noStrike" dirty="0">
                        <a:solidFill>
                          <a:schemeClr val="tx1"/>
                        </a:solidFill>
                        <a:effectLst/>
                        <a:latin typeface="Arial"/>
                      </a:endParaRPr>
                    </a:p>
                  </a:txBody>
                  <a:tcPr marL="8894" marR="8894" marT="889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655320">
                <a:tc>
                  <a:txBody>
                    <a:bodyPr/>
                    <a:lstStyle/>
                    <a:p>
                      <a:pPr marL="176213" lvl="1" indent="0" algn="l" fontAlgn="b"/>
                      <a:r>
                        <a:rPr lang="en-US" sz="1200" b="1" i="0" u="none" strike="noStrike" dirty="0" smtClean="0">
                          <a:solidFill>
                            <a:srgbClr val="000000"/>
                          </a:solidFill>
                          <a:effectLst/>
                          <a:latin typeface="Arial"/>
                        </a:rPr>
                        <a:t>5</a:t>
                      </a:r>
                      <a:endParaRPr lang="en-US" sz="1200" b="1" i="0" u="none" strike="noStrike" dirty="0">
                        <a:solidFill>
                          <a:srgbClr val="000000"/>
                        </a:solidFill>
                        <a:effectLst/>
                        <a:latin typeface="Arial"/>
                      </a:endParaRPr>
                    </a:p>
                  </a:txBody>
                  <a:tcPr marL="8894" marR="8894" marT="88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marL="176213" lvl="1" indent="0" algn="l" fontAlgn="b"/>
                      <a:r>
                        <a:rPr lang="en-US" sz="1200" b="1" i="0" u="none" strike="noStrike" dirty="0" smtClean="0">
                          <a:solidFill>
                            <a:srgbClr val="000000"/>
                          </a:solidFill>
                          <a:effectLst/>
                          <a:latin typeface="Arial"/>
                        </a:rPr>
                        <a:t>Forge a strong departmental identity founded on excellence, collaboration and innovation. </a:t>
                      </a:r>
                      <a:endParaRPr lang="en-US" sz="1200" b="1" i="0" u="none" strike="noStrike" dirty="0">
                        <a:solidFill>
                          <a:srgbClr val="000000"/>
                        </a:solidFill>
                        <a:effectLst/>
                        <a:latin typeface="Arial"/>
                      </a:endParaRPr>
                    </a:p>
                  </a:txBody>
                  <a:tcPr marL="8894" marR="8894" marT="88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marL="457200" lvl="1" indent="-228600" algn="l" fontAlgn="ctr">
                        <a:buFont typeface="Arial" pitchFamily="34" charset="0"/>
                        <a:buChar char="•"/>
                      </a:pPr>
                      <a:r>
                        <a:rPr lang="en-US" sz="1200" b="0" i="0" u="none" strike="noStrike" dirty="0" smtClean="0">
                          <a:solidFill>
                            <a:schemeClr val="tx1"/>
                          </a:solidFill>
                          <a:effectLst/>
                          <a:latin typeface="Arial"/>
                        </a:rPr>
                        <a:t>Mentions in the popular</a:t>
                      </a:r>
                      <a:r>
                        <a:rPr lang="en-US" sz="1200" b="0" i="0" u="none" strike="noStrike" baseline="0" dirty="0" smtClean="0">
                          <a:solidFill>
                            <a:schemeClr val="tx1"/>
                          </a:solidFill>
                          <a:effectLst/>
                          <a:latin typeface="Arial"/>
                        </a:rPr>
                        <a:t> press</a:t>
                      </a:r>
                    </a:p>
                    <a:p>
                      <a:pPr marL="457200" lvl="1" indent="-228600" algn="l" fontAlgn="ctr">
                        <a:buFont typeface="Arial" pitchFamily="34" charset="0"/>
                        <a:buChar char="•"/>
                      </a:pPr>
                      <a:r>
                        <a:rPr lang="en-US" sz="1200" b="0" i="0" u="none" strike="noStrike" baseline="0" dirty="0" smtClean="0">
                          <a:solidFill>
                            <a:schemeClr val="tx1"/>
                          </a:solidFill>
                          <a:effectLst/>
                          <a:latin typeface="Arial"/>
                        </a:rPr>
                        <a:t>Number of referrals from outside of department</a:t>
                      </a:r>
                    </a:p>
                    <a:p>
                      <a:pPr marL="457200" lvl="1" indent="-228600" algn="l" fontAlgn="ctr">
                        <a:buFont typeface="Arial" pitchFamily="34" charset="0"/>
                        <a:buChar char="•"/>
                      </a:pPr>
                      <a:r>
                        <a:rPr lang="en-US" sz="1200" b="0" i="0" u="none" strike="noStrike" baseline="0" dirty="0" smtClean="0">
                          <a:solidFill>
                            <a:schemeClr val="tx1"/>
                          </a:solidFill>
                          <a:effectLst/>
                          <a:latin typeface="Arial"/>
                        </a:rPr>
                        <a:t>Measured improvement in community perceptions</a:t>
                      </a:r>
                    </a:p>
                    <a:p>
                      <a:pPr marL="457200" lvl="1" indent="-228600" algn="l" fontAlgn="ctr">
                        <a:buFont typeface="Arial" pitchFamily="34" charset="0"/>
                        <a:buChar char="•"/>
                      </a:pPr>
                      <a:r>
                        <a:rPr lang="en-US" sz="1200" b="0" i="0" u="none" strike="noStrike" baseline="0" dirty="0" smtClean="0">
                          <a:solidFill>
                            <a:schemeClr val="tx1"/>
                          </a:solidFill>
                          <a:effectLst/>
                          <a:latin typeface="Arial"/>
                        </a:rPr>
                        <a:t>Website hits</a:t>
                      </a:r>
                      <a:endParaRPr lang="en-US" sz="1200" b="0" i="0" u="none" strike="noStrike" dirty="0" smtClean="0">
                        <a:solidFill>
                          <a:schemeClr val="tx1"/>
                        </a:solidFill>
                        <a:effectLst/>
                        <a:latin typeface="Arial"/>
                      </a:endParaRPr>
                    </a:p>
                  </a:txBody>
                  <a:tcPr marL="8894" marR="8894" marT="889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630072">
                <a:tc>
                  <a:txBody>
                    <a:bodyPr/>
                    <a:lstStyle/>
                    <a:p>
                      <a:pPr marL="176213" lvl="1" indent="0" algn="l" fontAlgn="b"/>
                      <a:r>
                        <a:rPr lang="en-US" sz="1200" b="1" i="0" u="none" strike="noStrike" dirty="0" smtClean="0">
                          <a:solidFill>
                            <a:srgbClr val="000000"/>
                          </a:solidFill>
                          <a:effectLst/>
                          <a:latin typeface="Arial"/>
                        </a:rPr>
                        <a:t>6</a:t>
                      </a:r>
                    </a:p>
                  </a:txBody>
                  <a:tcPr marL="8894" marR="8894" marT="88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marL="176213" lvl="1" indent="0" algn="l" fontAlgn="b"/>
                      <a:r>
                        <a:rPr lang="en-US" sz="1200" b="1" i="0" u="none" strike="noStrike" dirty="0" smtClean="0">
                          <a:solidFill>
                            <a:srgbClr val="000000"/>
                          </a:solidFill>
                          <a:effectLst/>
                          <a:latin typeface="Arial"/>
                        </a:rPr>
                        <a:t>Develop a sound business model to provide   sustainable resources to achieve our vision for the future.</a:t>
                      </a:r>
                    </a:p>
                  </a:txBody>
                  <a:tcPr marL="8894" marR="8894" marT="88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marL="457200" lvl="1" indent="-228600" algn="l" fontAlgn="ctr">
                        <a:buFont typeface="Arial" pitchFamily="34" charset="0"/>
                        <a:buChar char="•"/>
                      </a:pPr>
                      <a:r>
                        <a:rPr lang="en-US" sz="1200" b="0" i="0" u="none" strike="noStrike" dirty="0" smtClean="0">
                          <a:solidFill>
                            <a:schemeClr val="tx1"/>
                          </a:solidFill>
                          <a:effectLst/>
                          <a:latin typeface="Arial"/>
                        </a:rPr>
                        <a:t>Attainment</a:t>
                      </a:r>
                      <a:r>
                        <a:rPr lang="en-US" sz="1200" b="0" i="0" u="none" strike="noStrike" baseline="0" dirty="0" smtClean="0">
                          <a:solidFill>
                            <a:schemeClr val="tx1"/>
                          </a:solidFill>
                          <a:effectLst/>
                          <a:latin typeface="Arial"/>
                        </a:rPr>
                        <a:t> of financial targets</a:t>
                      </a:r>
                      <a:endParaRPr lang="en-US" sz="1200" b="0" i="0" u="none" strike="noStrike" dirty="0" smtClean="0">
                        <a:solidFill>
                          <a:schemeClr val="tx1"/>
                        </a:solidFill>
                        <a:effectLst/>
                        <a:latin typeface="Arial"/>
                      </a:endParaRPr>
                    </a:p>
                    <a:p>
                      <a:pPr marL="457200" lvl="1" indent="-228600" algn="l" fontAlgn="ctr">
                        <a:buFont typeface="Arial" pitchFamily="34" charset="0"/>
                        <a:buChar char="•"/>
                      </a:pPr>
                      <a:r>
                        <a:rPr lang="en-US" sz="1200" b="0" i="0" u="none" strike="noStrike" dirty="0" smtClean="0">
                          <a:solidFill>
                            <a:schemeClr val="tx1"/>
                          </a:solidFill>
                          <a:effectLst/>
                          <a:latin typeface="Arial"/>
                        </a:rPr>
                        <a:t>Increase in RVUs/faculty</a:t>
                      </a:r>
                    </a:p>
                    <a:p>
                      <a:pPr marL="457200" lvl="1" indent="-228600" algn="l" fontAlgn="ctr">
                        <a:buFont typeface="Arial" pitchFamily="34" charset="0"/>
                        <a:buChar char="•"/>
                      </a:pPr>
                      <a:r>
                        <a:rPr lang="en-US" sz="1200" b="0" i="0" u="none" strike="noStrike" dirty="0" smtClean="0">
                          <a:solidFill>
                            <a:schemeClr val="tx1"/>
                          </a:solidFill>
                          <a:effectLst/>
                          <a:latin typeface="Arial"/>
                        </a:rPr>
                        <a:t>Improved</a:t>
                      </a:r>
                      <a:r>
                        <a:rPr lang="en-US" sz="1200" b="0" i="0" u="none" strike="noStrike" baseline="0" dirty="0" smtClean="0">
                          <a:solidFill>
                            <a:schemeClr val="tx1"/>
                          </a:solidFill>
                          <a:effectLst/>
                          <a:latin typeface="Arial"/>
                        </a:rPr>
                        <a:t> payer mix</a:t>
                      </a:r>
                      <a:endParaRPr lang="en-US" sz="1200" b="0" i="0" u="none" strike="noStrike" dirty="0">
                        <a:solidFill>
                          <a:schemeClr val="tx1"/>
                        </a:solidFill>
                        <a:effectLst/>
                        <a:latin typeface="Arial"/>
                      </a:endParaRPr>
                    </a:p>
                  </a:txBody>
                  <a:tcPr marL="8894" marR="8894" marT="889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val="32572170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22"/>
          <p:cNvSpPr txBox="1">
            <a:spLocks noChangeArrowheads="1"/>
          </p:cNvSpPr>
          <p:nvPr/>
        </p:nvSpPr>
        <p:spPr bwMode="auto">
          <a:xfrm>
            <a:off x="38100" y="512408"/>
            <a:ext cx="8837613" cy="400103"/>
          </a:xfrm>
          <a:prstGeom prst="rect">
            <a:avLst/>
          </a:prstGeom>
          <a:noFill/>
          <a:ln w="9525">
            <a:noFill/>
            <a:miter lim="800000"/>
            <a:headEnd/>
            <a:tailEnd/>
          </a:ln>
        </p:spPr>
        <p:txBody>
          <a:bodyPr lIns="91434" tIns="45717" rIns="91434" bIns="45717">
            <a:spAutoFit/>
          </a:bodyPr>
          <a:lstStyle/>
          <a:p>
            <a:pPr algn="l" fontAlgn="t">
              <a:spcBef>
                <a:spcPct val="20000"/>
              </a:spcBef>
              <a:spcAft>
                <a:spcPct val="0"/>
              </a:spcAft>
            </a:pPr>
            <a:r>
              <a:rPr lang="en-US" sz="2000" b="1" dirty="0">
                <a:solidFill>
                  <a:prstClr val="black"/>
                </a:solidFill>
                <a:latin typeface="Arial" pitchFamily="34" charset="0"/>
                <a:cs typeface="Arial" pitchFamily="34" charset="0"/>
              </a:rPr>
              <a:t>Prioritization and Strategy Champions</a:t>
            </a:r>
            <a:endParaRPr lang="en-US" sz="2000" strike="sngStrike" dirty="0">
              <a:solidFill>
                <a:prstClr val="black"/>
              </a:solidFill>
              <a:latin typeface="Arial" pitchFamily="34" charset="0"/>
              <a:cs typeface="Arial" pitchFamily="34" charset="0"/>
            </a:endParaRPr>
          </a:p>
        </p:txBody>
      </p:sp>
      <p:graphicFrame>
        <p:nvGraphicFramePr>
          <p:cNvPr id="3" name="Object 2"/>
          <p:cNvGraphicFramePr>
            <a:graphicFrameLocks noChangeAspect="1"/>
          </p:cNvGraphicFramePr>
          <p:nvPr>
            <p:extLst>
              <p:ext uri="{D42A27DB-BD31-4B8C-83A1-F6EECF244321}">
                <p14:modId xmlns:p14="http://schemas.microsoft.com/office/powerpoint/2010/main" val="4116022632"/>
              </p:ext>
            </p:extLst>
          </p:nvPr>
        </p:nvGraphicFramePr>
        <p:xfrm>
          <a:off x="161925" y="992188"/>
          <a:ext cx="8770938" cy="5648325"/>
        </p:xfrm>
        <a:graphic>
          <a:graphicData uri="http://schemas.openxmlformats.org/presentationml/2006/ole">
            <mc:AlternateContent xmlns:mc="http://schemas.openxmlformats.org/markup-compatibility/2006">
              <mc:Choice xmlns:v="urn:schemas-microsoft-com:vml" Requires="v">
                <p:oleObj spid="_x0000_s150693" name="Worksheet" r:id="rId5" imgW="12820779" imgH="7429590" progId="Excel.Sheet.8">
                  <p:embed/>
                </p:oleObj>
              </mc:Choice>
              <mc:Fallback>
                <p:oleObj name="Worksheet" r:id="rId5" imgW="12820779" imgH="7429590" progId="Excel.Sheet.8">
                  <p:embed/>
                  <p:pic>
                    <p:nvPicPr>
                      <p:cNvPr id="0" name="Picture 16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1925" y="992188"/>
                        <a:ext cx="8770938" cy="56483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4071669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57935" y="1462771"/>
            <a:ext cx="8373844" cy="3216265"/>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lstStyle/>
          <a:p>
            <a:r>
              <a:rPr lang="en-US" sz="2400" b="1" dirty="0" smtClean="0">
                <a:solidFill>
                  <a:schemeClr val="accent1">
                    <a:lumMod val="75000"/>
                  </a:schemeClr>
                </a:solidFill>
                <a:latin typeface="Arial" pitchFamily="34" charset="0"/>
                <a:cs typeface="Arial" pitchFamily="34" charset="0"/>
              </a:rPr>
              <a:t>University at Buffalo </a:t>
            </a:r>
            <a:r>
              <a:rPr lang="en-US" sz="2400" b="1" u="sng" dirty="0" smtClean="0">
                <a:solidFill>
                  <a:schemeClr val="accent1">
                    <a:lumMod val="75000"/>
                  </a:schemeClr>
                </a:solidFill>
                <a:latin typeface="Arial" pitchFamily="34" charset="0"/>
                <a:cs typeface="Arial" pitchFamily="34" charset="0"/>
              </a:rPr>
              <a:t/>
            </a:r>
            <a:br>
              <a:rPr lang="en-US" sz="2400" b="1" u="sng" dirty="0" smtClean="0">
                <a:solidFill>
                  <a:schemeClr val="accent1">
                    <a:lumMod val="75000"/>
                  </a:schemeClr>
                </a:solidFill>
                <a:latin typeface="Arial" pitchFamily="34" charset="0"/>
                <a:cs typeface="Arial" pitchFamily="34" charset="0"/>
              </a:rPr>
            </a:br>
            <a:r>
              <a:rPr lang="en-US" sz="2400" b="1" u="sng" dirty="0" smtClean="0">
                <a:solidFill>
                  <a:schemeClr val="accent1">
                    <a:lumMod val="75000"/>
                  </a:schemeClr>
                </a:solidFill>
                <a:latin typeface="Arial" pitchFamily="34" charset="0"/>
                <a:cs typeface="Arial" pitchFamily="34" charset="0"/>
              </a:rPr>
              <a:t>School of Medicine &amp; Biomedical Sciences</a:t>
            </a:r>
          </a:p>
          <a:p>
            <a:endParaRPr lang="en-US" sz="1100" b="1" u="sng" dirty="0" smtClean="0">
              <a:latin typeface="Arial" pitchFamily="34" charset="0"/>
              <a:cs typeface="Arial" pitchFamily="34" charset="0"/>
            </a:endParaRPr>
          </a:p>
          <a:p>
            <a:pPr marL="0" lvl="1">
              <a:lnSpc>
                <a:spcPct val="150000"/>
              </a:lnSpc>
            </a:pPr>
            <a:r>
              <a:rPr lang="en-US" sz="2400" i="1" dirty="0">
                <a:latin typeface="Arial" pitchFamily="34" charset="0"/>
                <a:cs typeface="Arial" pitchFamily="34" charset="0"/>
              </a:rPr>
              <a:t>To advance health and wellness across the life span for the people of New York and the world through the education of tomorrow’s leaders in health care and biomedical sciences, innovative research and outstanding clinical care.</a:t>
            </a:r>
          </a:p>
        </p:txBody>
      </p:sp>
      <p:sp>
        <p:nvSpPr>
          <p:cNvPr id="5" name="Text Box 11"/>
          <p:cNvSpPr txBox="1">
            <a:spLocks noChangeArrowheads="1"/>
          </p:cNvSpPr>
          <p:nvPr/>
        </p:nvSpPr>
        <p:spPr bwMode="auto">
          <a:xfrm>
            <a:off x="139277" y="521026"/>
            <a:ext cx="8865446" cy="400103"/>
          </a:xfrm>
          <a:prstGeom prst="rect">
            <a:avLst/>
          </a:prstGeom>
          <a:noFill/>
          <a:ln w="9525">
            <a:noFill/>
            <a:miter lim="800000"/>
            <a:headEnd/>
            <a:tailEnd/>
          </a:ln>
          <a:scene3d>
            <a:camera prst="orthographicFront"/>
            <a:lightRig rig="threePt" dir="t"/>
          </a:scene3d>
          <a:sp3d>
            <a:bevelT/>
          </a:sp3d>
        </p:spPr>
        <p:txBody>
          <a:bodyPr wrap="square" lIns="91434" tIns="45717" rIns="91434" bIns="45717">
            <a:spAutoFit/>
          </a:bodyPr>
          <a:lstStyle/>
          <a:p>
            <a:pPr algn="l">
              <a:spcBef>
                <a:spcPct val="50000"/>
              </a:spcBef>
            </a:pPr>
            <a:r>
              <a:rPr lang="en-US" sz="2000" b="1" dirty="0" smtClean="0"/>
              <a:t>Mission Statement: </a:t>
            </a:r>
            <a:endParaRPr lang="en-US" sz="2000" b="1" dirty="0"/>
          </a:p>
        </p:txBody>
      </p:sp>
    </p:spTree>
    <p:extLst>
      <p:ext uri="{BB962C8B-B14F-4D97-AF65-F5344CB8AC3E}">
        <p14:creationId xmlns:p14="http://schemas.microsoft.com/office/powerpoint/2010/main" val="2264327812"/>
      </p:ext>
    </p:extLst>
  </p:cSld>
  <p:clrMapOvr>
    <a:masterClrMapping/>
  </p:clrMapOvr>
  <p:transition spd="slow"/>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a:lnSpc>
                <a:spcPct val="115000"/>
              </a:lnSpc>
              <a:spcBef>
                <a:spcPts val="300"/>
              </a:spcBef>
              <a:spcAft>
                <a:spcPts val="720"/>
              </a:spcAft>
            </a:pPr>
            <a:r>
              <a:rPr lang="en-US" b="1" cap="small" dirty="0">
                <a:solidFill>
                  <a:srgbClr val="003366"/>
                </a:solidFill>
                <a:ea typeface="Calibri"/>
                <a:cs typeface="Times New Roman"/>
              </a:rPr>
              <a:t>Strategic Planning Steering </a:t>
            </a:r>
            <a:r>
              <a:rPr lang="en-US" b="1" cap="small" dirty="0" smtClean="0">
                <a:solidFill>
                  <a:srgbClr val="003366"/>
                </a:solidFill>
                <a:ea typeface="Calibri"/>
                <a:cs typeface="Times New Roman"/>
              </a:rPr>
              <a:t>Committee</a:t>
            </a:r>
            <a:endParaRPr lang="en-US" dirty="0"/>
          </a:p>
        </p:txBody>
      </p:sp>
      <p:pic>
        <p:nvPicPr>
          <p:cNvPr id="156674"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tretch>
            <a:fillRect/>
          </a:stretch>
        </p:blipFill>
        <p:spPr bwMode="auto">
          <a:xfrm>
            <a:off x="760371" y="2369489"/>
            <a:ext cx="8567933" cy="26096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06535244"/>
      </p:ext>
    </p:extLst>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p Arrow 2"/>
          <p:cNvSpPr/>
          <p:nvPr/>
        </p:nvSpPr>
        <p:spPr>
          <a:xfrm rot="14006858">
            <a:off x="2255521" y="1811147"/>
            <a:ext cx="804672" cy="1438656"/>
          </a:xfrm>
          <a:prstGeom prst="up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 Box 11"/>
          <p:cNvSpPr txBox="1">
            <a:spLocks noChangeArrowheads="1"/>
          </p:cNvSpPr>
          <p:nvPr/>
        </p:nvSpPr>
        <p:spPr bwMode="auto">
          <a:xfrm>
            <a:off x="139277" y="521026"/>
            <a:ext cx="8865446" cy="400103"/>
          </a:xfrm>
          <a:prstGeom prst="rect">
            <a:avLst/>
          </a:prstGeom>
          <a:noFill/>
          <a:ln w="9525">
            <a:noFill/>
            <a:miter lim="800000"/>
            <a:headEnd/>
            <a:tailEnd/>
          </a:ln>
          <a:scene3d>
            <a:camera prst="orthographicFront"/>
            <a:lightRig rig="threePt" dir="t"/>
          </a:scene3d>
          <a:sp3d>
            <a:bevelT/>
          </a:sp3d>
        </p:spPr>
        <p:txBody>
          <a:bodyPr wrap="square" lIns="91434" tIns="45717" rIns="91434" bIns="45717">
            <a:spAutoFit/>
          </a:bodyPr>
          <a:lstStyle/>
          <a:p>
            <a:pPr algn="l">
              <a:spcBef>
                <a:spcPct val="50000"/>
              </a:spcBef>
            </a:pPr>
            <a:r>
              <a:rPr lang="en-US" sz="2000" b="1" dirty="0" smtClean="0"/>
              <a:t>Vision and Goals: </a:t>
            </a:r>
            <a:endParaRPr lang="en-US" sz="2000" b="1" dirty="0"/>
          </a:p>
        </p:txBody>
      </p:sp>
      <p:sp>
        <p:nvSpPr>
          <p:cNvPr id="6" name="Up Arrow 5"/>
          <p:cNvSpPr/>
          <p:nvPr/>
        </p:nvSpPr>
        <p:spPr>
          <a:xfrm rot="13004025">
            <a:off x="2569346" y="2587294"/>
            <a:ext cx="804672" cy="2356422"/>
          </a:xfrm>
          <a:prstGeom prst="up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Up Arrow 6"/>
          <p:cNvSpPr/>
          <p:nvPr/>
        </p:nvSpPr>
        <p:spPr>
          <a:xfrm rot="11496081">
            <a:off x="3704037" y="2562486"/>
            <a:ext cx="804672" cy="2356422"/>
          </a:xfrm>
          <a:prstGeom prst="up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Up Arrow 7"/>
          <p:cNvSpPr/>
          <p:nvPr/>
        </p:nvSpPr>
        <p:spPr>
          <a:xfrm rot="9712161">
            <a:off x="4855375" y="2572793"/>
            <a:ext cx="804672" cy="2356422"/>
          </a:xfrm>
          <a:prstGeom prst="up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Up Arrow 8"/>
          <p:cNvSpPr/>
          <p:nvPr/>
        </p:nvSpPr>
        <p:spPr>
          <a:xfrm rot="8482541">
            <a:off x="5905155" y="2428798"/>
            <a:ext cx="804672" cy="2356422"/>
          </a:xfrm>
          <a:prstGeom prst="up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Up Arrow 9"/>
          <p:cNvSpPr/>
          <p:nvPr/>
        </p:nvSpPr>
        <p:spPr>
          <a:xfrm rot="7897552">
            <a:off x="6288405" y="1764822"/>
            <a:ext cx="804672" cy="1438656"/>
          </a:xfrm>
          <a:prstGeom prst="up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13" name="Diagram 12"/>
          <p:cNvGraphicFramePr/>
          <p:nvPr>
            <p:extLst>
              <p:ext uri="{D42A27DB-BD31-4B8C-83A1-F6EECF244321}">
                <p14:modId xmlns:p14="http://schemas.microsoft.com/office/powerpoint/2010/main" val="3715913471"/>
              </p:ext>
            </p:extLst>
          </p:nvPr>
        </p:nvGraphicFramePr>
        <p:xfrm>
          <a:off x="386933" y="914131"/>
          <a:ext cx="8617790" cy="574237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7166277"/>
      </p:ext>
    </p:extLst>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a:spLocks noChangeArrowheads="1"/>
          </p:cNvSpPr>
          <p:nvPr/>
        </p:nvSpPr>
        <p:spPr bwMode="auto">
          <a:xfrm>
            <a:off x="1130300" y="3100625"/>
            <a:ext cx="6845300" cy="1079500"/>
          </a:xfrm>
          <a:prstGeom prst="rect">
            <a:avLst/>
          </a:prstGeom>
          <a:ln>
            <a:headEnd/>
            <a:tailEnd/>
          </a:ln>
          <a:effectLst>
            <a:outerShdw blurRad="50800" dist="38100" dir="2700000" algn="tl" rotWithShape="0">
              <a:prstClr val="black">
                <a:alpha val="40000"/>
              </a:prstClr>
            </a:outerShdw>
          </a:effectLst>
          <a:scene3d>
            <a:camera prst="orthographicFront">
              <a:rot lat="0" lon="0" rev="0"/>
            </a:camera>
            <a:lightRig rig="threePt" dir="t">
              <a:rot lat="0" lon="0" rev="1200000"/>
            </a:lightRig>
          </a:scene3d>
          <a:sp3d/>
        </p:spPr>
        <p:style>
          <a:lnRef idx="0">
            <a:schemeClr val="dk1"/>
          </a:lnRef>
          <a:fillRef idx="3">
            <a:schemeClr val="dk1"/>
          </a:fillRef>
          <a:effectRef idx="3">
            <a:schemeClr val="dk1"/>
          </a:effectRef>
          <a:fontRef idx="minor">
            <a:schemeClr val="lt1"/>
          </a:fontRef>
        </p:style>
        <p:txBody>
          <a:bodyPr wrap="none" anchor="ctr"/>
          <a:lstStyle/>
          <a:p>
            <a:pPr marL="514350" indent="-514350" algn="ctr">
              <a:buAutoNum type="romanUcPeriod" startAt="3"/>
            </a:pPr>
            <a:r>
              <a:rPr lang="en-US" sz="24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Arial" pitchFamily="34" charset="0"/>
                <a:cs typeface="Arial" pitchFamily="34" charset="0"/>
              </a:rPr>
              <a:t>STRATEGIES AND TACTICS</a:t>
            </a:r>
            <a:endParaRPr lang="en-US" sz="1600" i="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Arial" pitchFamily="34" charset="0"/>
              <a:cs typeface="Arial" pitchFamily="34" charset="0"/>
            </a:endParaRPr>
          </a:p>
        </p:txBody>
      </p:sp>
    </p:spTree>
    <p:extLst>
      <p:ext uri="{BB962C8B-B14F-4D97-AF65-F5344CB8AC3E}">
        <p14:creationId xmlns:p14="http://schemas.microsoft.com/office/powerpoint/2010/main" val="1909436065"/>
      </p:ext>
    </p:extLst>
  </p:cSld>
  <p:clrMapOvr>
    <a:masterClrMapping/>
  </p:clrMapOvr>
  <p:transition spd="slow">
    <p:dissolv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9575742"/>
              </p:ext>
            </p:extLst>
          </p:nvPr>
        </p:nvGraphicFramePr>
        <p:xfrm>
          <a:off x="161336" y="1037486"/>
          <a:ext cx="8675974" cy="5070016"/>
        </p:xfrm>
        <a:graphic>
          <a:graphicData uri="http://schemas.openxmlformats.org/drawingml/2006/table">
            <a:tbl>
              <a:tblPr/>
              <a:tblGrid>
                <a:gridCol w="2762854"/>
                <a:gridCol w="5913120"/>
              </a:tblGrid>
              <a:tr h="395916">
                <a:tc>
                  <a:txBody>
                    <a:bodyPr/>
                    <a:lstStyle/>
                    <a:p>
                      <a:pPr algn="ctr" fontAlgn="ctr"/>
                      <a:r>
                        <a:rPr lang="en-US" sz="1400" b="1" i="0" u="none" strike="noStrike" dirty="0">
                          <a:solidFill>
                            <a:srgbClr val="FFFFFF"/>
                          </a:solidFill>
                          <a:effectLst/>
                          <a:latin typeface="Arial" pitchFamily="34" charset="0"/>
                          <a:cs typeface="Arial" pitchFamily="34" charset="0"/>
                        </a:rPr>
                        <a:t>Goals</a:t>
                      </a:r>
                    </a:p>
                  </a:txBody>
                  <a:tcPr marL="6288" marR="6288" marT="6288" marB="0" anchor="ctr">
                    <a:lnL w="1905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p>
                      <a:pPr algn="ctr" fontAlgn="ctr"/>
                      <a:r>
                        <a:rPr lang="en-US" sz="1400" b="1" i="0" u="none" strike="noStrike" dirty="0">
                          <a:solidFill>
                            <a:srgbClr val="FFFFFF"/>
                          </a:solidFill>
                          <a:effectLst/>
                          <a:latin typeface="Arial" pitchFamily="34" charset="0"/>
                          <a:cs typeface="Arial" pitchFamily="34" charset="0"/>
                        </a:rPr>
                        <a:t>Strategies</a:t>
                      </a:r>
                    </a:p>
                  </a:txBody>
                  <a:tcPr marL="6288" marR="6288" marT="6288" marB="0" anchor="ctr">
                    <a:lnL w="38100" cap="flat" cmpd="sng" algn="ctr">
                      <a:no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r>
              <a:tr h="467410">
                <a:tc rowSpan="4">
                  <a:txBody>
                    <a:bodyPr/>
                    <a:lstStyle/>
                    <a:p>
                      <a:pPr marL="231775" indent="-231775" algn="l" fontAlgn="ctr">
                        <a:tabLst/>
                      </a:pPr>
                      <a:r>
                        <a:rPr lang="en-US" sz="1400" b="1" i="0" u="none" strike="noStrike" dirty="0">
                          <a:solidFill>
                            <a:srgbClr val="FFFFFF"/>
                          </a:solidFill>
                          <a:effectLst/>
                          <a:latin typeface="Arial" pitchFamily="34" charset="0"/>
                          <a:cs typeface="Arial" pitchFamily="34" charset="0"/>
                        </a:rPr>
                        <a:t>1.  </a:t>
                      </a:r>
                      <a:r>
                        <a:rPr lang="en-US" sz="1400" b="1" i="0" u="none" strike="noStrike" dirty="0" smtClean="0">
                          <a:solidFill>
                            <a:srgbClr val="FFFFFF"/>
                          </a:solidFill>
                          <a:effectLst/>
                          <a:latin typeface="Arial" pitchFamily="34" charset="0"/>
                          <a:cs typeface="Arial" pitchFamily="34" charset="0"/>
                        </a:rPr>
                        <a:t>Strategically </a:t>
                      </a:r>
                      <a:r>
                        <a:rPr lang="en-US" sz="1400" b="1" i="0" u="none" strike="noStrike" dirty="0">
                          <a:solidFill>
                            <a:srgbClr val="FFFFFF"/>
                          </a:solidFill>
                          <a:effectLst/>
                          <a:latin typeface="Arial" pitchFamily="34" charset="0"/>
                          <a:cs typeface="Arial" pitchFamily="34" charset="0"/>
                        </a:rPr>
                        <a:t>build a </a:t>
                      </a:r>
                      <a:r>
                        <a:rPr lang="en-US" sz="1400" b="1" i="0" u="none" strike="noStrike" dirty="0" smtClean="0">
                          <a:solidFill>
                            <a:srgbClr val="FFFFFF"/>
                          </a:solidFill>
                          <a:effectLst/>
                          <a:latin typeface="Arial" pitchFamily="34" charset="0"/>
                          <a:cs typeface="Arial" pitchFamily="34" charset="0"/>
                        </a:rPr>
                        <a:t> clinical </a:t>
                      </a:r>
                      <a:r>
                        <a:rPr lang="en-US" sz="1400" b="1" i="0" u="none" strike="noStrike" dirty="0">
                          <a:solidFill>
                            <a:srgbClr val="FFFFFF"/>
                          </a:solidFill>
                          <a:effectLst/>
                          <a:latin typeface="Arial" pitchFamily="34" charset="0"/>
                          <a:cs typeface="Arial" pitchFamily="34" charset="0"/>
                        </a:rPr>
                        <a:t>practice that will </a:t>
                      </a:r>
                      <a:r>
                        <a:rPr lang="en-US" sz="1400" b="1" i="0" u="none" strike="noStrike" dirty="0" smtClean="0">
                          <a:solidFill>
                            <a:srgbClr val="FFFFFF"/>
                          </a:solidFill>
                          <a:effectLst/>
                          <a:latin typeface="Arial" pitchFamily="34" charset="0"/>
                          <a:cs typeface="Arial" pitchFamily="34" charset="0"/>
                        </a:rPr>
                        <a:t>  be </a:t>
                      </a:r>
                      <a:r>
                        <a:rPr lang="en-US" sz="1400" b="1" i="0" u="none" strike="noStrike" dirty="0">
                          <a:solidFill>
                            <a:srgbClr val="FFFFFF"/>
                          </a:solidFill>
                          <a:effectLst/>
                          <a:latin typeface="Arial" pitchFamily="34" charset="0"/>
                          <a:cs typeface="Arial" pitchFamily="34" charset="0"/>
                        </a:rPr>
                        <a:t>known as a major provider of </a:t>
                      </a:r>
                      <a:r>
                        <a:rPr lang="en-US" sz="1400" b="1" i="0" u="none" strike="noStrike" dirty="0" smtClean="0">
                          <a:solidFill>
                            <a:srgbClr val="FFFFFF"/>
                          </a:solidFill>
                          <a:effectLst/>
                          <a:latin typeface="Arial" pitchFamily="34" charset="0"/>
                          <a:cs typeface="Arial" pitchFamily="34" charset="0"/>
                        </a:rPr>
                        <a:t>excellent</a:t>
                      </a:r>
                      <a:r>
                        <a:rPr lang="en-US" sz="1400" b="1" i="0" u="none" strike="noStrike" dirty="0" smtClean="0">
                          <a:solidFill>
                            <a:srgbClr val="C9FF2F"/>
                          </a:solidFill>
                          <a:effectLst/>
                          <a:latin typeface="Arial" pitchFamily="34" charset="0"/>
                          <a:cs typeface="Arial" pitchFamily="34" charset="0"/>
                        </a:rPr>
                        <a:t> </a:t>
                      </a:r>
                      <a:r>
                        <a:rPr lang="en-US" sz="1400" b="1" i="0" u="none" strike="noStrike" dirty="0" smtClean="0">
                          <a:solidFill>
                            <a:srgbClr val="FFFFFF"/>
                          </a:solidFill>
                          <a:effectLst/>
                          <a:latin typeface="Arial" pitchFamily="34" charset="0"/>
                          <a:cs typeface="Arial" pitchFamily="34" charset="0"/>
                        </a:rPr>
                        <a:t>clinical </a:t>
                      </a:r>
                      <a:r>
                        <a:rPr lang="en-US" sz="1400" b="1" i="0" u="none" strike="noStrike" dirty="0">
                          <a:solidFill>
                            <a:srgbClr val="FFFFFF"/>
                          </a:solidFill>
                          <a:effectLst/>
                          <a:latin typeface="Arial" pitchFamily="34" charset="0"/>
                          <a:cs typeface="Arial" pitchFamily="34" charset="0"/>
                        </a:rPr>
                        <a:t>care. </a:t>
                      </a:r>
                    </a:p>
                  </a:txBody>
                  <a:tcPr marL="150907" marR="6288" marT="6288" marB="0" anchor="ctr">
                    <a:lnL w="1905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p>
                      <a:pPr marL="401638" indent="-401638" algn="l" fontAlgn="ctr"/>
                      <a:r>
                        <a:rPr lang="en-US" sz="1300" b="0" i="0" u="none" strike="noStrike" dirty="0">
                          <a:effectLst/>
                          <a:latin typeface="Arial" pitchFamily="34" charset="0"/>
                          <a:cs typeface="Arial" pitchFamily="34" charset="0"/>
                        </a:rPr>
                        <a:t>1.1:   </a:t>
                      </a:r>
                      <a:r>
                        <a:rPr lang="en-US" sz="1300" b="0" i="0" u="none" strike="noStrike" dirty="0" smtClean="0">
                          <a:effectLst/>
                          <a:latin typeface="Arial" pitchFamily="34" charset="0"/>
                          <a:cs typeface="Arial" pitchFamily="34" charset="0"/>
                        </a:rPr>
                        <a:t>Develop </a:t>
                      </a:r>
                      <a:r>
                        <a:rPr lang="en-US" sz="1300" b="0" i="0" u="none" strike="noStrike" dirty="0">
                          <a:effectLst/>
                          <a:latin typeface="Arial" pitchFamily="34" charset="0"/>
                          <a:cs typeface="Arial" pitchFamily="34" charset="0"/>
                        </a:rPr>
                        <a:t>a superior patient-centered clinical practice.</a:t>
                      </a:r>
                    </a:p>
                  </a:txBody>
                  <a:tcPr marL="150907" marR="6288" marT="6288" marB="0" anchor="ctr">
                    <a:lnL w="12700" cap="flat" cmpd="sng" algn="ctr">
                      <a:noFill/>
                      <a:prstDash val="solid"/>
                      <a:round/>
                      <a:headEnd type="none" w="med" len="med"/>
                      <a:tailEnd type="none" w="med" len="med"/>
                    </a:lnL>
                    <a:lnR w="190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8D8D8"/>
                    </a:solidFill>
                  </a:tcPr>
                </a:tc>
              </a:tr>
              <a:tr h="467410">
                <a:tc vMerge="1">
                  <a:txBody>
                    <a:bodyPr/>
                    <a:lstStyle/>
                    <a:p>
                      <a:endParaRPr lang="en-US"/>
                    </a:p>
                  </a:txBody>
                  <a:tcPr/>
                </a:tc>
                <a:tc>
                  <a:txBody>
                    <a:bodyPr/>
                    <a:lstStyle/>
                    <a:p>
                      <a:pPr marL="401638" marR="0" lvl="0" indent="-401638" algn="l" defTabSz="914400" rtl="0" eaLnBrk="1" fontAlgn="ctr" latinLnBrk="0" hangingPunct="1">
                        <a:lnSpc>
                          <a:spcPct val="100000"/>
                        </a:lnSpc>
                        <a:spcBef>
                          <a:spcPts val="0"/>
                        </a:spcBef>
                        <a:spcAft>
                          <a:spcPts val="0"/>
                        </a:spcAft>
                        <a:buClrTx/>
                        <a:buSzTx/>
                        <a:buFontTx/>
                        <a:buNone/>
                        <a:tabLst/>
                        <a:defRPr/>
                      </a:pPr>
                      <a:r>
                        <a:rPr kumimoji="0" lang="en-US" sz="1300" b="0" i="0" u="none" strike="noStrike" kern="1200" cap="none" spc="0" normalizeH="0" baseline="0" noProof="0" dirty="0" smtClean="0">
                          <a:ln>
                            <a:noFill/>
                          </a:ln>
                          <a:solidFill>
                            <a:prstClr val="black"/>
                          </a:solidFill>
                          <a:effectLst/>
                          <a:uLnTx/>
                          <a:uFillTx/>
                          <a:latin typeface="Arial" pitchFamily="34" charset="0"/>
                          <a:ea typeface="+mn-ea"/>
                          <a:cs typeface="Arial" pitchFamily="34" charset="0"/>
                        </a:rPr>
                        <a:t>1.2:   Expand selected subspecialty clinical services.</a:t>
                      </a:r>
                      <a:endParaRPr lang="en-US" sz="1300" b="0" i="0" u="none" strike="noStrike" dirty="0">
                        <a:solidFill>
                          <a:schemeClr val="tx1"/>
                        </a:solidFill>
                        <a:effectLst/>
                        <a:latin typeface="Arial" pitchFamily="34" charset="0"/>
                        <a:cs typeface="Arial" pitchFamily="34" charset="0"/>
                      </a:endParaRPr>
                    </a:p>
                  </a:txBody>
                  <a:tcPr marL="150907" marR="6288" marT="6288" marB="0" anchor="ctr">
                    <a:lnL w="12700" cap="flat" cmpd="sng" algn="ctr">
                      <a:no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8D8D8"/>
                    </a:solidFill>
                  </a:tcPr>
                </a:tc>
              </a:tr>
              <a:tr h="467410">
                <a:tc vMerge="1">
                  <a:txBody>
                    <a:bodyPr/>
                    <a:lstStyle/>
                    <a:p>
                      <a:endParaRPr lang="en-US"/>
                    </a:p>
                  </a:txBody>
                  <a:tcPr/>
                </a:tc>
                <a:tc>
                  <a:txBody>
                    <a:bodyPr/>
                    <a:lstStyle/>
                    <a:p>
                      <a:pPr marL="401638" indent="-401638" algn="l" fontAlgn="ctr"/>
                      <a:r>
                        <a:rPr lang="en-US" sz="1300" b="0" i="0" u="none" strike="noStrike" dirty="0" smtClean="0">
                          <a:effectLst/>
                          <a:latin typeface="Arial" pitchFamily="34" charset="0"/>
                          <a:cs typeface="Arial" pitchFamily="34" charset="0"/>
                        </a:rPr>
                        <a:t>1.3</a:t>
                      </a:r>
                      <a:r>
                        <a:rPr lang="en-US" sz="1300" b="0" i="0" u="none" strike="noStrike" dirty="0" smtClean="0">
                          <a:solidFill>
                            <a:schemeClr val="tx1"/>
                          </a:solidFill>
                          <a:effectLst/>
                          <a:latin typeface="Arial" pitchFamily="34" charset="0"/>
                          <a:cs typeface="Arial" pitchFamily="34" charset="0"/>
                        </a:rPr>
                        <a:t>:   Cultivate </a:t>
                      </a:r>
                      <a:r>
                        <a:rPr lang="en-US" sz="1300" b="0" i="0" u="none" strike="noStrike" dirty="0">
                          <a:solidFill>
                            <a:schemeClr val="tx1"/>
                          </a:solidFill>
                          <a:effectLst/>
                          <a:latin typeface="Arial" pitchFamily="34" charset="0"/>
                          <a:cs typeface="Arial" pitchFamily="34" charset="0"/>
                        </a:rPr>
                        <a:t>a strong network of </a:t>
                      </a:r>
                      <a:r>
                        <a:rPr lang="en-US" sz="1300" b="0" i="0" u="none" strike="noStrike" dirty="0" smtClean="0">
                          <a:solidFill>
                            <a:schemeClr val="tx1"/>
                          </a:solidFill>
                          <a:effectLst/>
                          <a:latin typeface="Arial" pitchFamily="34" charset="0"/>
                          <a:cs typeface="Arial" pitchFamily="34" charset="0"/>
                        </a:rPr>
                        <a:t>primary </a:t>
                      </a:r>
                      <a:r>
                        <a:rPr lang="en-US" sz="1300" b="0" i="0" u="none" strike="noStrike" dirty="0">
                          <a:solidFill>
                            <a:schemeClr val="tx1"/>
                          </a:solidFill>
                          <a:effectLst/>
                          <a:latin typeface="Arial" pitchFamily="34" charset="0"/>
                          <a:cs typeface="Arial" pitchFamily="34" charset="0"/>
                        </a:rPr>
                        <a:t>care and specialty practices.</a:t>
                      </a:r>
                    </a:p>
                  </a:txBody>
                  <a:tcPr marL="150907" marR="6288" marT="6288" marB="0" anchor="ctr">
                    <a:lnL w="12700" cap="flat" cmpd="sng" algn="ctr">
                      <a:no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8D8D8"/>
                    </a:solidFill>
                  </a:tcPr>
                </a:tc>
              </a:tr>
              <a:tr h="467410">
                <a:tc vMerge="1">
                  <a:txBody>
                    <a:bodyPr/>
                    <a:lstStyle/>
                    <a:p>
                      <a:endParaRPr lang="en-US"/>
                    </a:p>
                  </a:txBody>
                  <a:tcPr/>
                </a:tc>
                <a:tc>
                  <a:txBody>
                    <a:bodyPr/>
                    <a:lstStyle/>
                    <a:p>
                      <a:pPr marL="401638" indent="-401638" algn="l" fontAlgn="ctr"/>
                      <a:r>
                        <a:rPr lang="en-US" sz="1300" b="0" i="0" u="none" strike="noStrike" dirty="0">
                          <a:effectLst/>
                          <a:latin typeface="Arial" pitchFamily="34" charset="0"/>
                          <a:cs typeface="Arial" pitchFamily="34" charset="0"/>
                        </a:rPr>
                        <a:t>1.4:   </a:t>
                      </a:r>
                      <a:r>
                        <a:rPr lang="en-US" sz="1300" b="0" i="0" u="none" strike="noStrike" dirty="0" smtClean="0">
                          <a:effectLst/>
                          <a:latin typeface="Arial" pitchFamily="34" charset="0"/>
                          <a:cs typeface="Arial" pitchFamily="34" charset="0"/>
                        </a:rPr>
                        <a:t>Lead </a:t>
                      </a:r>
                      <a:r>
                        <a:rPr lang="en-US" sz="1300" b="0" i="0" u="none" strike="noStrike" dirty="0">
                          <a:effectLst/>
                          <a:latin typeface="Arial" pitchFamily="34" charset="0"/>
                          <a:cs typeface="Arial" pitchFamily="34" charset="0"/>
                        </a:rPr>
                        <a:t>Western New York in the transformation of health care delivery systems.</a:t>
                      </a:r>
                    </a:p>
                  </a:txBody>
                  <a:tcPr marL="150907" marR="6288" marT="6288" marB="0" anchor="ctr">
                    <a:lnL w="12700" cap="flat" cmpd="sng" algn="ctr">
                      <a:no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8D8D8"/>
                    </a:solidFill>
                  </a:tcPr>
                </a:tc>
              </a:tr>
              <a:tr h="467410">
                <a:tc rowSpan="3">
                  <a:txBody>
                    <a:bodyPr/>
                    <a:lstStyle/>
                    <a:p>
                      <a:pPr marL="231775" indent="-231775" algn="l" fontAlgn="ctr"/>
                      <a:r>
                        <a:rPr lang="en-US" sz="1400" b="1" i="0" u="none" strike="noStrike" dirty="0" smtClean="0">
                          <a:solidFill>
                            <a:srgbClr val="FFFFFF"/>
                          </a:solidFill>
                          <a:effectLst/>
                          <a:latin typeface="Arial" pitchFamily="34" charset="0"/>
                          <a:cs typeface="Arial" pitchFamily="34" charset="0"/>
                        </a:rPr>
                        <a:t>2.  </a:t>
                      </a:r>
                      <a:r>
                        <a:rPr lang="en-US" sz="1400" b="1" i="0" u="none" strike="noStrike" kern="1200" dirty="0" smtClean="0">
                          <a:solidFill>
                            <a:srgbClr val="FFFFFF"/>
                          </a:solidFill>
                          <a:effectLst/>
                          <a:latin typeface="Arial" pitchFamily="34" charset="0"/>
                          <a:ea typeface="+mn-ea"/>
                          <a:cs typeface="Arial" pitchFamily="34" charset="0"/>
                        </a:rPr>
                        <a:t>Improve the quality and reputation of the residency and fellowship training programs in order to attract and retain the best candidates.</a:t>
                      </a:r>
                      <a:endParaRPr lang="en-US" sz="1400" b="1" i="0" u="none" strike="noStrike" kern="1200" dirty="0">
                        <a:solidFill>
                          <a:srgbClr val="FFFFFF"/>
                        </a:solidFill>
                        <a:effectLst/>
                        <a:latin typeface="Arial" pitchFamily="34" charset="0"/>
                        <a:ea typeface="+mn-ea"/>
                        <a:cs typeface="Arial" pitchFamily="34" charset="0"/>
                      </a:endParaRPr>
                    </a:p>
                  </a:txBody>
                  <a:tcPr marL="150907" marR="6288" marT="6288" marB="0" anchor="ctr">
                    <a:lnL w="1905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p>
                      <a:pPr marL="401638" indent="-401638" algn="l" defTabSz="914400" rtl="0" eaLnBrk="1" fontAlgn="ctr" latinLnBrk="0" hangingPunct="1"/>
                      <a:r>
                        <a:rPr lang="en-US" sz="1300" b="0" i="0" u="none" strike="noStrike" kern="1200" dirty="0">
                          <a:solidFill>
                            <a:schemeClr val="tx1"/>
                          </a:solidFill>
                          <a:effectLst/>
                          <a:latin typeface="Arial" pitchFamily="34" charset="0"/>
                          <a:ea typeface="+mn-ea"/>
                          <a:cs typeface="Arial" pitchFamily="34" charset="0"/>
                        </a:rPr>
                        <a:t>2.1:   </a:t>
                      </a:r>
                      <a:r>
                        <a:rPr lang="en-US" sz="1300" b="0" i="0" u="none" strike="noStrike" kern="1200" dirty="0" smtClean="0">
                          <a:solidFill>
                            <a:schemeClr val="tx1"/>
                          </a:solidFill>
                          <a:effectLst/>
                          <a:latin typeface="Arial" pitchFamily="34" charset="0"/>
                          <a:ea typeface="+mn-ea"/>
                          <a:cs typeface="Arial" pitchFamily="34" charset="0"/>
                        </a:rPr>
                        <a:t>Strengthen the quality and effectiveness of educational programs.</a:t>
                      </a:r>
                    </a:p>
                  </a:txBody>
                  <a:tcPr marL="150907" marR="6288" marT="6288" marB="0" anchor="ctr">
                    <a:lnL w="12700" cap="flat" cmpd="sng" algn="ctr">
                      <a:no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467410">
                <a:tc vMerge="1">
                  <a:txBody>
                    <a:bodyPr/>
                    <a:lstStyle/>
                    <a:p>
                      <a:endParaRPr lang="en-US"/>
                    </a:p>
                  </a:txBody>
                  <a:tcPr/>
                </a:tc>
                <a:tc>
                  <a:txBody>
                    <a:bodyPr/>
                    <a:lstStyle/>
                    <a:p>
                      <a:pPr marL="401638" indent="-401638" algn="l" defTabSz="914400" rtl="0" eaLnBrk="1" fontAlgn="ctr" latinLnBrk="0" hangingPunct="1"/>
                      <a:r>
                        <a:rPr lang="en-US" sz="1300" b="0" i="0" u="none" strike="noStrike" kern="1200" dirty="0">
                          <a:solidFill>
                            <a:schemeClr val="tx1"/>
                          </a:solidFill>
                          <a:effectLst/>
                          <a:latin typeface="Arial" pitchFamily="34" charset="0"/>
                          <a:ea typeface="+mn-ea"/>
                          <a:cs typeface="Arial" pitchFamily="34" charset="0"/>
                        </a:rPr>
                        <a:t>2.2:   </a:t>
                      </a:r>
                      <a:r>
                        <a:rPr lang="en-US" sz="1300" b="0" i="0" u="none" strike="noStrike" kern="1200" dirty="0" smtClean="0">
                          <a:solidFill>
                            <a:schemeClr val="tx1"/>
                          </a:solidFill>
                          <a:effectLst/>
                          <a:latin typeface="Arial" pitchFamily="34" charset="0"/>
                          <a:ea typeface="+mn-ea"/>
                          <a:cs typeface="Arial" pitchFamily="34" charset="0"/>
                        </a:rPr>
                        <a:t>Recruit and retain outstanding candidates for residency and fellowship programs. </a:t>
                      </a:r>
                      <a:endParaRPr lang="en-US" sz="1300" b="0" i="0" u="none" strike="noStrike" kern="1200" dirty="0">
                        <a:solidFill>
                          <a:schemeClr val="tx1"/>
                        </a:solidFill>
                        <a:effectLst/>
                        <a:latin typeface="Arial" pitchFamily="34" charset="0"/>
                        <a:ea typeface="+mn-ea"/>
                        <a:cs typeface="Arial" pitchFamily="34" charset="0"/>
                      </a:endParaRPr>
                    </a:p>
                  </a:txBody>
                  <a:tcPr marL="150907" marR="6288" marT="6288" marB="0" anchor="ctr">
                    <a:lnL w="12700" cap="flat" cmpd="sng" algn="ctr">
                      <a:no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467410">
                <a:tc vMerge="1">
                  <a:txBody>
                    <a:bodyPr/>
                    <a:lstStyle/>
                    <a:p>
                      <a:endParaRPr lang="en-US"/>
                    </a:p>
                  </a:txBody>
                  <a:tcPr/>
                </a:tc>
                <a:tc>
                  <a:txBody>
                    <a:bodyPr/>
                    <a:lstStyle/>
                    <a:p>
                      <a:pPr marL="401638" indent="-401638" algn="l" defTabSz="914400" rtl="0" eaLnBrk="1" fontAlgn="ctr" latinLnBrk="0" hangingPunct="1"/>
                      <a:r>
                        <a:rPr lang="en-US" sz="1300" b="0" i="0" u="none" strike="noStrike" kern="1200" dirty="0">
                          <a:solidFill>
                            <a:schemeClr val="tx1"/>
                          </a:solidFill>
                          <a:effectLst/>
                          <a:latin typeface="Arial" pitchFamily="34" charset="0"/>
                          <a:ea typeface="+mn-ea"/>
                          <a:cs typeface="Arial" pitchFamily="34" charset="0"/>
                        </a:rPr>
                        <a:t>2.3:   </a:t>
                      </a:r>
                      <a:r>
                        <a:rPr lang="en-US" sz="1300" b="0" i="0" u="none" strike="noStrike" kern="1200" dirty="0" smtClean="0">
                          <a:solidFill>
                            <a:schemeClr val="tx1"/>
                          </a:solidFill>
                          <a:effectLst/>
                          <a:latin typeface="Arial" pitchFamily="34" charset="0"/>
                          <a:ea typeface="+mn-ea"/>
                          <a:cs typeface="Arial" pitchFamily="34" charset="0"/>
                        </a:rPr>
                        <a:t>Create innovative educational programs for developing master   clinicians and clinician researchers of the future.</a:t>
                      </a:r>
                    </a:p>
                  </a:txBody>
                  <a:tcPr marL="150907" marR="6288" marT="6288" marB="0" anchor="ctr">
                    <a:lnL w="12700" cap="flat" cmpd="sng" algn="ctr">
                      <a:no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467410">
                <a:tc rowSpan="3">
                  <a:txBody>
                    <a:bodyPr/>
                    <a:lstStyle/>
                    <a:p>
                      <a:pPr marL="231775" indent="-231775" algn="l" fontAlgn="ctr"/>
                      <a:r>
                        <a:rPr lang="en-US" sz="1400" b="1" i="0" u="none" strike="noStrike" dirty="0" smtClean="0">
                          <a:solidFill>
                            <a:srgbClr val="FFFFFF"/>
                          </a:solidFill>
                          <a:effectLst/>
                          <a:latin typeface="Arial" pitchFamily="34" charset="0"/>
                          <a:cs typeface="Arial" pitchFamily="34" charset="0"/>
                        </a:rPr>
                        <a:t>3.  Expand clinical and  translational research.</a:t>
                      </a:r>
                      <a:endParaRPr lang="en-US" sz="1400" b="1" i="0" u="none" strike="noStrike" dirty="0">
                        <a:solidFill>
                          <a:srgbClr val="FFFFFF"/>
                        </a:solidFill>
                        <a:effectLst/>
                        <a:latin typeface="Arial" pitchFamily="34" charset="0"/>
                        <a:cs typeface="Arial" pitchFamily="34" charset="0"/>
                      </a:endParaRPr>
                    </a:p>
                  </a:txBody>
                  <a:tcPr marL="150907" marR="6288" marT="6288" marB="0" anchor="ctr">
                    <a:lnL w="1905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p>
                      <a:pPr marL="401638" indent="-401638" algn="l" defTabSz="914400" rtl="0" eaLnBrk="1" fontAlgn="ctr" latinLnBrk="0" hangingPunct="1"/>
                      <a:r>
                        <a:rPr lang="en-US" sz="1300" b="0" i="0" u="none" strike="noStrike" kern="1200" dirty="0">
                          <a:solidFill>
                            <a:schemeClr val="tx1"/>
                          </a:solidFill>
                          <a:effectLst/>
                          <a:latin typeface="Arial" pitchFamily="34" charset="0"/>
                          <a:ea typeface="+mn-ea"/>
                          <a:cs typeface="Arial" pitchFamily="34" charset="0"/>
                        </a:rPr>
                        <a:t>3.1:   </a:t>
                      </a:r>
                      <a:r>
                        <a:rPr lang="en-US" sz="1300" b="0" i="0" u="none" strike="noStrike" kern="1200" dirty="0" smtClean="0">
                          <a:solidFill>
                            <a:schemeClr val="tx1"/>
                          </a:solidFill>
                          <a:effectLst/>
                          <a:latin typeface="Arial" pitchFamily="34" charset="0"/>
                          <a:ea typeface="+mn-ea"/>
                          <a:cs typeface="Arial" pitchFamily="34" charset="0"/>
                        </a:rPr>
                        <a:t>Select </a:t>
                      </a:r>
                      <a:r>
                        <a:rPr lang="en-US" sz="1300" b="0" i="0" u="none" strike="noStrike" kern="1200" dirty="0">
                          <a:solidFill>
                            <a:schemeClr val="tx1"/>
                          </a:solidFill>
                          <a:effectLst/>
                          <a:latin typeface="Arial" pitchFamily="34" charset="0"/>
                          <a:ea typeface="+mn-ea"/>
                          <a:cs typeface="Arial" pitchFamily="34" charset="0"/>
                        </a:rPr>
                        <a:t>and systematically build interdisciplinary thematic areas of research</a:t>
                      </a:r>
                      <a:r>
                        <a:rPr lang="en-US" sz="1300" b="0" i="0" u="none" strike="noStrike" kern="1200" dirty="0" smtClean="0">
                          <a:solidFill>
                            <a:schemeClr val="tx1"/>
                          </a:solidFill>
                          <a:effectLst/>
                          <a:latin typeface="Arial" pitchFamily="34" charset="0"/>
                          <a:ea typeface="+mn-ea"/>
                          <a:cs typeface="Arial" pitchFamily="34" charset="0"/>
                        </a:rPr>
                        <a:t>.</a:t>
                      </a:r>
                      <a:endParaRPr lang="en-US" sz="1300" b="0" i="0" u="none" strike="noStrike" kern="1200" dirty="0">
                        <a:solidFill>
                          <a:schemeClr val="tx1"/>
                        </a:solidFill>
                        <a:effectLst/>
                        <a:latin typeface="Arial" pitchFamily="34" charset="0"/>
                        <a:ea typeface="+mn-ea"/>
                        <a:cs typeface="Arial" pitchFamily="34" charset="0"/>
                      </a:endParaRPr>
                    </a:p>
                  </a:txBody>
                  <a:tcPr marL="150907" marR="6288" marT="6288" marB="0" anchor="ctr">
                    <a:lnL w="12700" cap="flat" cmpd="sng" algn="ctr">
                      <a:no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8D8D8"/>
                    </a:solidFill>
                  </a:tcPr>
                </a:tc>
              </a:tr>
              <a:tr h="467410">
                <a:tc vMerge="1">
                  <a:txBody>
                    <a:bodyPr/>
                    <a:lstStyle/>
                    <a:p>
                      <a:endParaRPr lang="en-US"/>
                    </a:p>
                  </a:txBody>
                  <a:tcPr/>
                </a:tc>
                <a:tc>
                  <a:txBody>
                    <a:bodyPr/>
                    <a:lstStyle/>
                    <a:p>
                      <a:pPr marL="401638" indent="-401638" algn="l" fontAlgn="ctr"/>
                      <a:r>
                        <a:rPr lang="en-US" sz="1300" b="0" i="0" u="none" strike="noStrike" dirty="0" smtClean="0">
                          <a:effectLst/>
                          <a:latin typeface="Arial" pitchFamily="34" charset="0"/>
                          <a:cs typeface="Arial" pitchFamily="34" charset="0"/>
                        </a:rPr>
                        <a:t>3.2:  </a:t>
                      </a:r>
                      <a:r>
                        <a:rPr lang="en-US" sz="1300" b="0" i="0" u="none" strike="noStrike" dirty="0" smtClean="0">
                          <a:solidFill>
                            <a:srgbClr val="FF0000"/>
                          </a:solidFill>
                          <a:effectLst/>
                          <a:latin typeface="Arial" pitchFamily="34" charset="0"/>
                          <a:cs typeface="Arial" pitchFamily="34" charset="0"/>
                        </a:rPr>
                        <a:t> </a:t>
                      </a:r>
                      <a:r>
                        <a:rPr lang="en-US" sz="1300" b="0" i="0" u="none" strike="noStrike" kern="1200" dirty="0" smtClean="0">
                          <a:solidFill>
                            <a:schemeClr val="tx1"/>
                          </a:solidFill>
                          <a:effectLst/>
                          <a:latin typeface="Arial" pitchFamily="34" charset="0"/>
                          <a:ea typeface="+mn-ea"/>
                          <a:cs typeface="Arial" pitchFamily="34" charset="0"/>
                        </a:rPr>
                        <a:t>Promote investigator-initiated and industry-sponsored clinical trials.</a:t>
                      </a:r>
                      <a:endParaRPr lang="en-US" sz="1300" b="0" i="0" u="none" strike="noStrike" kern="1200" dirty="0">
                        <a:solidFill>
                          <a:schemeClr val="tx1"/>
                        </a:solidFill>
                        <a:effectLst/>
                        <a:latin typeface="Arial" pitchFamily="34" charset="0"/>
                        <a:ea typeface="+mn-ea"/>
                        <a:cs typeface="Arial" pitchFamily="34" charset="0"/>
                      </a:endParaRPr>
                    </a:p>
                  </a:txBody>
                  <a:tcPr marL="150907" marR="6288" marT="6288" marB="0" anchor="ctr">
                    <a:lnL w="12700" cap="flat" cmpd="sng" algn="ctr">
                      <a:no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8D8D8"/>
                    </a:solidFill>
                  </a:tcPr>
                </a:tc>
              </a:tr>
              <a:tr h="467410">
                <a:tc vMerge="1">
                  <a:txBody>
                    <a:bodyPr/>
                    <a:lstStyle/>
                    <a:p>
                      <a:endParaRPr lang="en-US"/>
                    </a:p>
                  </a:txBody>
                  <a:tcPr/>
                </a:tc>
                <a:tc>
                  <a:txBody>
                    <a:bodyPr/>
                    <a:lstStyle/>
                    <a:p>
                      <a:pPr marL="401638" indent="-401638" algn="l" fontAlgn="ctr"/>
                      <a:r>
                        <a:rPr lang="en-US" sz="1300" b="0" i="0" u="none" strike="noStrike" dirty="0" smtClean="0">
                          <a:effectLst/>
                          <a:latin typeface="Arial" pitchFamily="34" charset="0"/>
                          <a:cs typeface="Arial" pitchFamily="34" charset="0"/>
                        </a:rPr>
                        <a:t>3.3:   Institute </a:t>
                      </a:r>
                      <a:r>
                        <a:rPr lang="en-US" sz="1300" b="0" i="0" u="none" strike="noStrike" dirty="0">
                          <a:effectLst/>
                          <a:latin typeface="Arial" pitchFamily="34" charset="0"/>
                          <a:cs typeface="Arial" pitchFamily="34" charset="0"/>
                        </a:rPr>
                        <a:t>strong partnerships across the </a:t>
                      </a:r>
                      <a:r>
                        <a:rPr lang="en-US" sz="1300" b="0" i="0" u="none" strike="noStrike" dirty="0" smtClean="0">
                          <a:effectLst/>
                          <a:latin typeface="Arial" pitchFamily="34" charset="0"/>
                          <a:cs typeface="Arial" pitchFamily="34" charset="0"/>
                        </a:rPr>
                        <a:t>School </a:t>
                      </a:r>
                      <a:r>
                        <a:rPr lang="en-US" sz="1300" b="0" i="0" u="none" strike="noStrike" dirty="0">
                          <a:effectLst/>
                          <a:latin typeface="Arial" pitchFamily="34" charset="0"/>
                          <a:cs typeface="Arial" pitchFamily="34" charset="0"/>
                        </a:rPr>
                        <a:t>of </a:t>
                      </a:r>
                      <a:r>
                        <a:rPr lang="en-US" sz="1300" b="0" i="0" u="none" strike="noStrike" dirty="0" smtClean="0">
                          <a:effectLst/>
                          <a:latin typeface="Arial" pitchFamily="34" charset="0"/>
                          <a:cs typeface="Arial" pitchFamily="34" charset="0"/>
                        </a:rPr>
                        <a:t>Medicine</a:t>
                      </a:r>
                      <a:r>
                        <a:rPr lang="en-US" sz="1300" b="0" i="0" u="none" strike="noStrike" dirty="0">
                          <a:effectLst/>
                          <a:latin typeface="Arial" pitchFamily="34" charset="0"/>
                          <a:cs typeface="Arial" pitchFamily="34" charset="0"/>
                        </a:rPr>
                        <a:t>, UB and the community to build unique </a:t>
                      </a:r>
                      <a:r>
                        <a:rPr lang="en-US" sz="1300" b="0" i="0" u="none" strike="noStrike" kern="1200" dirty="0" smtClean="0">
                          <a:solidFill>
                            <a:schemeClr val="tx1"/>
                          </a:solidFill>
                          <a:effectLst/>
                          <a:latin typeface="Arial" pitchFamily="34" charset="0"/>
                          <a:ea typeface="+mn-ea"/>
                          <a:cs typeface="Arial" pitchFamily="34" charset="0"/>
                        </a:rPr>
                        <a:t>strengths in research.</a:t>
                      </a:r>
                      <a:endParaRPr lang="en-US" sz="1300" b="0" i="0" u="none" strike="noStrike" kern="1200" dirty="0">
                        <a:solidFill>
                          <a:schemeClr val="tx1"/>
                        </a:solidFill>
                        <a:effectLst/>
                        <a:latin typeface="Arial" pitchFamily="34" charset="0"/>
                        <a:ea typeface="+mn-ea"/>
                        <a:cs typeface="Arial" pitchFamily="34" charset="0"/>
                      </a:endParaRPr>
                    </a:p>
                  </a:txBody>
                  <a:tcPr marL="150907" marR="6288" marT="6288" marB="0" anchor="ctr">
                    <a:lnL w="12700" cap="flat" cmpd="sng" algn="ctr">
                      <a:no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8D8D8"/>
                    </a:solidFill>
                  </a:tcPr>
                </a:tc>
              </a:tr>
            </a:tbl>
          </a:graphicData>
        </a:graphic>
      </p:graphicFrame>
      <p:sp>
        <p:nvSpPr>
          <p:cNvPr id="5" name="Text Box 11"/>
          <p:cNvSpPr txBox="1">
            <a:spLocks noChangeArrowheads="1"/>
          </p:cNvSpPr>
          <p:nvPr/>
        </p:nvSpPr>
        <p:spPr bwMode="auto">
          <a:xfrm>
            <a:off x="-28136" y="504853"/>
            <a:ext cx="8865446" cy="400103"/>
          </a:xfrm>
          <a:prstGeom prst="rect">
            <a:avLst/>
          </a:prstGeom>
          <a:noFill/>
          <a:ln w="9525">
            <a:noFill/>
            <a:miter lim="800000"/>
            <a:headEnd/>
            <a:tailEnd/>
          </a:ln>
          <a:scene3d>
            <a:camera prst="orthographicFront"/>
            <a:lightRig rig="threePt" dir="t"/>
          </a:scene3d>
          <a:sp3d>
            <a:bevelT/>
          </a:sp3d>
        </p:spPr>
        <p:txBody>
          <a:bodyPr wrap="square" lIns="91434" tIns="45717" rIns="91434" bIns="45717">
            <a:spAutoFit/>
          </a:bodyPr>
          <a:lstStyle/>
          <a:p>
            <a:pPr algn="l">
              <a:spcBef>
                <a:spcPct val="50000"/>
              </a:spcBef>
            </a:pPr>
            <a:r>
              <a:rPr lang="en-US" sz="2000" b="1" dirty="0" smtClean="0"/>
              <a:t>Goals with Supporting Strategies </a:t>
            </a:r>
            <a:endParaRPr lang="en-US" sz="2000" b="1" dirty="0">
              <a:solidFill>
                <a:srgbClr val="FF0000"/>
              </a:solidFill>
            </a:endParaRPr>
          </a:p>
        </p:txBody>
      </p:sp>
    </p:spTree>
    <p:extLst>
      <p:ext uri="{BB962C8B-B14F-4D97-AF65-F5344CB8AC3E}">
        <p14:creationId xmlns:p14="http://schemas.microsoft.com/office/powerpoint/2010/main" val="3481308481"/>
      </p:ext>
    </p:extLst>
  </p:cSld>
  <p:clrMapOvr>
    <a:masterClrMapping/>
  </p:clrMapOvr>
  <p:transition spd="slow"/>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22200</TotalTime>
  <Words>5901</Words>
  <Application>Microsoft Office PowerPoint</Application>
  <PresentationFormat>On-screen Show (4:3)</PresentationFormat>
  <Paragraphs>927</Paragraphs>
  <Slides>60</Slides>
  <Notes>22</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60</vt:i4>
      </vt:variant>
    </vt:vector>
  </HeadingPairs>
  <TitlesOfParts>
    <vt:vector size="62" baseType="lpstr">
      <vt:lpstr>Office Theme</vt:lpstr>
      <vt:lpstr>Worksheet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Strategic Planning Steering Committee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Jennifer SONY</dc:creator>
  <cp:lastModifiedBy>Administratr</cp:lastModifiedBy>
  <cp:revision>1204</cp:revision>
  <cp:lastPrinted>2011-08-19T15:52:08Z</cp:lastPrinted>
  <dcterms:created xsi:type="dcterms:W3CDTF">2004-12-17T23:48:20Z</dcterms:created>
  <dcterms:modified xsi:type="dcterms:W3CDTF">2012-02-06T19:01:52Z</dcterms:modified>
</cp:coreProperties>
</file>