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modernComment_161_B4EB26E4.xml" ContentType="application/vnd.ms-powerpoint.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4"/>
    <p:sldMasterId id="2147483910" r:id="rId5"/>
    <p:sldMasterId id="2147483923" r:id="rId6"/>
  </p:sldMasterIdLst>
  <p:notesMasterIdLst>
    <p:notesMasterId r:id="rId72"/>
  </p:notesMasterIdLst>
  <p:handoutMasterIdLst>
    <p:handoutMasterId r:id="rId73"/>
  </p:handoutMasterIdLst>
  <p:sldIdLst>
    <p:sldId id="291" r:id="rId7"/>
    <p:sldId id="552" r:id="rId8"/>
    <p:sldId id="560" r:id="rId9"/>
    <p:sldId id="535" r:id="rId10"/>
    <p:sldId id="556" r:id="rId11"/>
    <p:sldId id="566" r:id="rId12"/>
    <p:sldId id="555" r:id="rId13"/>
    <p:sldId id="327" r:id="rId14"/>
    <p:sldId id="295" r:id="rId15"/>
    <p:sldId id="322" r:id="rId16"/>
    <p:sldId id="323" r:id="rId17"/>
    <p:sldId id="324" r:id="rId18"/>
    <p:sldId id="325" r:id="rId19"/>
    <p:sldId id="328" r:id="rId20"/>
    <p:sldId id="326" r:id="rId21"/>
    <p:sldId id="334" r:id="rId22"/>
    <p:sldId id="335" r:id="rId23"/>
    <p:sldId id="336" r:id="rId24"/>
    <p:sldId id="337" r:id="rId25"/>
    <p:sldId id="338" r:id="rId26"/>
    <p:sldId id="339" r:id="rId27"/>
    <p:sldId id="329" r:id="rId28"/>
    <p:sldId id="331" r:id="rId29"/>
    <p:sldId id="332" r:id="rId30"/>
    <p:sldId id="333" r:id="rId31"/>
    <p:sldId id="567" r:id="rId32"/>
    <p:sldId id="570" r:id="rId33"/>
    <p:sldId id="330" r:id="rId34"/>
    <p:sldId id="340" r:id="rId35"/>
    <p:sldId id="341" r:id="rId36"/>
    <p:sldId id="343" r:id="rId37"/>
    <p:sldId id="344" r:id="rId38"/>
    <p:sldId id="345" r:id="rId39"/>
    <p:sldId id="346" r:id="rId40"/>
    <p:sldId id="347" r:id="rId41"/>
    <p:sldId id="561" r:id="rId42"/>
    <p:sldId id="348" r:id="rId43"/>
    <p:sldId id="342" r:id="rId44"/>
    <p:sldId id="568" r:id="rId45"/>
    <p:sldId id="357" r:id="rId46"/>
    <p:sldId id="354" r:id="rId47"/>
    <p:sldId id="359" r:id="rId48"/>
    <p:sldId id="360" r:id="rId49"/>
    <p:sldId id="361" r:id="rId50"/>
    <p:sldId id="557" r:id="rId51"/>
    <p:sldId id="358" r:id="rId52"/>
    <p:sldId id="352" r:id="rId53"/>
    <p:sldId id="349" r:id="rId54"/>
    <p:sldId id="351" r:id="rId55"/>
    <p:sldId id="350" r:id="rId56"/>
    <p:sldId id="353" r:id="rId57"/>
    <p:sldId id="564" r:id="rId58"/>
    <p:sldId id="569" r:id="rId59"/>
    <p:sldId id="366" r:id="rId60"/>
    <p:sldId id="362" r:id="rId61"/>
    <p:sldId id="363" r:id="rId62"/>
    <p:sldId id="364" r:id="rId63"/>
    <p:sldId id="369" r:id="rId64"/>
    <p:sldId id="371" r:id="rId65"/>
    <p:sldId id="373" r:id="rId66"/>
    <p:sldId id="559" r:id="rId67"/>
    <p:sldId id="365" r:id="rId68"/>
    <p:sldId id="374" r:id="rId69"/>
    <p:sldId id="375" r:id="rId70"/>
    <p:sldId id="377" r:id="rId71"/>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363E7E-7749-5114-B224-6A6EBFFF55BC}" name="Tanya Biscardi" initials="TB" userId="S::biscardi@buffalo.edu::7e1fb7db-4074-4423-aeb0-e5f6c45e55e6" providerId="AD"/>
  <p188:author id="{9B98ADF0-8FE2-7160-63CD-4A99AB907D2A}" name="Allison Brashear" initials="AB" userId="S::brashear@buffalo.edu::b41094e8-0b18-4e78-8e9c-a4a34407e7d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681"/>
    <a:srgbClr val="4DC3EC"/>
    <a:srgbClr val="00C7B1"/>
    <a:srgbClr val="666666"/>
    <a:srgbClr val="828383"/>
    <a:srgbClr val="005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95" autoAdjust="0"/>
    <p:restoredTop sz="87763" autoAdjust="0"/>
  </p:normalViewPr>
  <p:slideViewPr>
    <p:cSldViewPr snapToGrid="0" snapToObjects="1">
      <p:cViewPr varScale="1">
        <p:scale>
          <a:sx n="100" d="100"/>
          <a:sy n="100" d="100"/>
        </p:scale>
        <p:origin x="1360" y="176"/>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handoutMaster" Target="handoutMasters/handoutMaster1.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comments/modernComment_161_B4EB26E4.xml><?xml version="1.0" encoding="utf-8"?>
<p188:cmLst xmlns:a="http://schemas.openxmlformats.org/drawingml/2006/main" xmlns:r="http://schemas.openxmlformats.org/officeDocument/2006/relationships" xmlns:p188="http://schemas.microsoft.com/office/powerpoint/2018/8/main">
  <p188:cm id="{2430582B-AF8C-45C1-B841-3224B4CD970A}" authorId="{9B98ADF0-8FE2-7160-63CD-4A99AB907D2A}" created="2023-08-09T12:34:33.574">
    <ac:deMkLst xmlns:ac="http://schemas.microsoft.com/office/drawing/2013/main/command">
      <pc:docMk xmlns:pc="http://schemas.microsoft.com/office/powerpoint/2013/main/command"/>
      <pc:sldMk xmlns:pc="http://schemas.microsoft.com/office/powerpoint/2013/main/command" cId="3035309796" sldId="353"/>
      <ac:spMk id="2" creationId="{00000000-0000-0000-0000-000000000000}"/>
    </ac:deMkLst>
    <p188:replyLst>
      <p188:reply id="{9D0F7D7E-05C0-477B-BCC2-BBA020F9B82E}" authorId="{CA363E7E-7749-5114-B224-6A6EBFFF55BC}" created="2023-08-30T15:48:57.051">
        <p188:txBody>
          <a:bodyPr/>
          <a:lstStyle/>
          <a:p>
            <a:r>
              <a:rPr lang="en-US"/>
              <a:t>Alex, marion, kevin and nancy -&gt; connect with steve</a:t>
            </a:r>
          </a:p>
        </p188:txBody>
      </p188:reply>
    </p188:replyLst>
    <p188:txBody>
      <a:bodyPr/>
      <a:lstStyle/>
      <a:p>
        <a:r>
          <a:rPr lang="en-US"/>
          <a:t>We need a slide about complex surgical care also with a similar approach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9D6C9-6CE7-4E35-8C3B-FF3B94F1ECC2}" type="doc">
      <dgm:prSet loTypeId="urn:microsoft.com/office/officeart/2005/8/layout/pList2" loCatId="list" qsTypeId="urn:microsoft.com/office/officeart/2005/8/quickstyle/simple1" qsCatId="simple" csTypeId="urn:microsoft.com/office/officeart/2005/8/colors/accent1_2" csCatId="accent1" phldr="1"/>
      <dgm:spPr/>
    </dgm:pt>
    <dgm:pt modelId="{31722BD9-DB5C-4B20-B2B0-66ABEA1DB1FF}">
      <dgm:prSet phldrT="[Text]" custT="1"/>
      <dgm:spPr/>
      <dgm:t>
        <a:bodyPr/>
        <a:lstStyle/>
        <a:p>
          <a:r>
            <a:rPr lang="en-US" sz="2400" b="1" dirty="0">
              <a:solidFill>
                <a:schemeClr val="bg1"/>
              </a:solidFill>
              <a:effectLst/>
              <a:latin typeface="+mj-lt"/>
              <a:ea typeface="Times New Roman" panose="02020603050405020304" pitchFamily="18" charset="0"/>
              <a:cs typeface="Calibri" panose="020F0502020204030204" pitchFamily="34" charset="0"/>
            </a:rPr>
            <a:t>Education</a:t>
          </a:r>
        </a:p>
        <a:p>
          <a:r>
            <a:rPr lang="en-US" sz="1500" i="1" dirty="0">
              <a:latin typeface="+mj-lt"/>
              <a:ea typeface="Calibri" panose="020F0502020204030204" pitchFamily="34" charset="0"/>
              <a:cs typeface="Times New Roman"/>
            </a:rPr>
            <a:t>Meet </a:t>
          </a:r>
          <a:r>
            <a:rPr lang="en-US" sz="1500" i="1" dirty="0">
              <a:effectLst/>
              <a:latin typeface="+mj-lt"/>
              <a:ea typeface="Calibri" panose="020F0502020204030204" pitchFamily="34" charset="0"/>
              <a:cs typeface="Times New Roman"/>
            </a:rPr>
            <a:t>community needs by training a diverse workforce using innovative curricula designed to train the future generations of physician and research scientists.</a:t>
          </a:r>
          <a:endParaRPr lang="en-US" sz="1500" dirty="0"/>
        </a:p>
      </dgm:t>
    </dgm:pt>
    <dgm:pt modelId="{7D2DED85-AB06-4625-B21B-D0348C6DEA99}" type="parTrans" cxnId="{894A69EF-CD31-423A-A10D-BD21996E1854}">
      <dgm:prSet/>
      <dgm:spPr/>
      <dgm:t>
        <a:bodyPr/>
        <a:lstStyle/>
        <a:p>
          <a:endParaRPr lang="en-US"/>
        </a:p>
      </dgm:t>
    </dgm:pt>
    <dgm:pt modelId="{30A49A5D-6667-45D0-863E-80FF883171AA}" type="sibTrans" cxnId="{894A69EF-CD31-423A-A10D-BD21996E1854}">
      <dgm:prSet/>
      <dgm:spPr/>
      <dgm:t>
        <a:bodyPr/>
        <a:lstStyle/>
        <a:p>
          <a:endParaRPr lang="en-US"/>
        </a:p>
      </dgm:t>
    </dgm:pt>
    <dgm:pt modelId="{26C14347-8EF5-4105-BED0-5EF051A85217}">
      <dgm:prSet phldrT="[Text]" custT="1"/>
      <dgm:spPr/>
      <dgm:t>
        <a:bodyPr/>
        <a:lstStyle/>
        <a:p>
          <a:r>
            <a:rPr lang="en-US" sz="2400" b="1" dirty="0"/>
            <a:t>Clinical</a:t>
          </a:r>
          <a:endParaRPr lang="en-US" sz="1500" b="1" dirty="0"/>
        </a:p>
        <a:p>
          <a:r>
            <a:rPr lang="en-US" sz="1500" dirty="0">
              <a:effectLst/>
              <a:latin typeface="+mj-lt"/>
              <a:ea typeface="Calibri" panose="020F0502020204030204" pitchFamily="34" charset="0"/>
              <a:cs typeface="Times New Roman"/>
            </a:rPr>
            <a:t>Through innovation and collaboration</a:t>
          </a:r>
          <a:r>
            <a:rPr lang="en-US" sz="1500" dirty="0">
              <a:latin typeface="+mj-lt"/>
              <a:ea typeface="Calibri" panose="020F0502020204030204" pitchFamily="34" charset="0"/>
              <a:cs typeface="Times New Roman"/>
            </a:rPr>
            <a:t>,</a:t>
          </a:r>
          <a:r>
            <a:rPr lang="en-US" sz="1500" dirty="0">
              <a:effectLst/>
              <a:latin typeface="+mj-lt"/>
              <a:ea typeface="Calibri" panose="020F0502020204030204" pitchFamily="34" charset="0"/>
              <a:cs typeface="Times New Roman"/>
            </a:rPr>
            <a:t> </a:t>
          </a:r>
          <a:r>
            <a:rPr lang="en-US" sz="1500" dirty="0">
              <a:latin typeface="+mj-lt"/>
              <a:ea typeface="Calibri" panose="020F0502020204030204" pitchFamily="34" charset="0"/>
              <a:cs typeface="Times New Roman"/>
            </a:rPr>
            <a:t>improve the health</a:t>
          </a:r>
          <a:r>
            <a:rPr lang="en-US" sz="1500" dirty="0">
              <a:effectLst/>
              <a:latin typeface="+mj-lt"/>
              <a:ea typeface="Calibri" panose="020F0502020204030204" pitchFamily="34" charset="0"/>
              <a:cs typeface="Times New Roman"/>
            </a:rPr>
            <a:t> of the </a:t>
          </a:r>
          <a:r>
            <a:rPr lang="en-US" sz="1500" dirty="0">
              <a:latin typeface="+mj-lt"/>
              <a:ea typeface="Calibri" panose="020F0502020204030204" pitchFamily="34" charset="0"/>
              <a:cs typeface="Times New Roman"/>
            </a:rPr>
            <a:t>community through </a:t>
          </a:r>
          <a:r>
            <a:rPr lang="en-US" sz="1500" dirty="0">
              <a:effectLst/>
              <a:latin typeface="+mj-lt"/>
              <a:ea typeface="Calibri" panose="020F0502020204030204" pitchFamily="34" charset="0"/>
              <a:cs typeface="Times New Roman"/>
            </a:rPr>
            <a:t>models of care that </a:t>
          </a:r>
          <a:r>
            <a:rPr lang="en-US" sz="1500" dirty="0">
              <a:latin typeface="+mj-lt"/>
              <a:ea typeface="Calibri" panose="020F0502020204030204" pitchFamily="34" charset="0"/>
              <a:cs typeface="Times New Roman"/>
            </a:rPr>
            <a:t>address</a:t>
          </a:r>
          <a:r>
            <a:rPr lang="en-US" sz="1500" dirty="0">
              <a:effectLst/>
              <a:latin typeface="+mj-lt"/>
              <a:ea typeface="Calibri" panose="020F0502020204030204" pitchFamily="34" charset="0"/>
              <a:cs typeface="Times New Roman"/>
            </a:rPr>
            <a:t> health disparities, access, quality, and </a:t>
          </a:r>
          <a:r>
            <a:rPr lang="en-US" sz="1500" dirty="0">
              <a:latin typeface="+mj-lt"/>
              <a:ea typeface="Calibri" panose="020F0502020204030204" pitchFamily="34" charset="0"/>
              <a:cs typeface="Times New Roman"/>
            </a:rPr>
            <a:t>cost</a:t>
          </a:r>
          <a:r>
            <a:rPr lang="en-US" sz="1500" dirty="0">
              <a:effectLst/>
              <a:latin typeface="+mj-lt"/>
              <a:ea typeface="Calibri" panose="020F0502020204030204" pitchFamily="34" charset="0"/>
              <a:cs typeface="Times New Roman"/>
            </a:rPr>
            <a:t> of care in our region.</a:t>
          </a:r>
          <a:r>
            <a:rPr lang="en-US" sz="1500" dirty="0">
              <a:latin typeface="+mj-lt"/>
              <a:ea typeface="Calibri" panose="020F0502020204030204" pitchFamily="34" charset="0"/>
              <a:cs typeface="Times New Roman"/>
            </a:rPr>
            <a:t> </a:t>
          </a:r>
          <a:endParaRPr lang="en-US" sz="1500" b="1" dirty="0"/>
        </a:p>
      </dgm:t>
    </dgm:pt>
    <dgm:pt modelId="{A6B4336F-0B6D-4E3E-BC75-9822FED0B221}" type="parTrans" cxnId="{9A5A7FD6-AA86-47CB-A3C2-1485A5D65B2D}">
      <dgm:prSet/>
      <dgm:spPr/>
      <dgm:t>
        <a:bodyPr/>
        <a:lstStyle/>
        <a:p>
          <a:endParaRPr lang="en-US"/>
        </a:p>
      </dgm:t>
    </dgm:pt>
    <dgm:pt modelId="{7D4739C6-6868-4C0C-9E53-6AF8A77868F0}" type="sibTrans" cxnId="{9A5A7FD6-AA86-47CB-A3C2-1485A5D65B2D}">
      <dgm:prSet/>
      <dgm:spPr/>
      <dgm:t>
        <a:bodyPr/>
        <a:lstStyle/>
        <a:p>
          <a:endParaRPr lang="en-US"/>
        </a:p>
      </dgm:t>
    </dgm:pt>
    <dgm:pt modelId="{FF184078-FCC7-4A66-A182-4D7D1EF7B93A}">
      <dgm:prSet phldrT="[Text]" custT="1"/>
      <dgm:spPr/>
      <dgm:t>
        <a:bodyPr/>
        <a:lstStyle/>
        <a:p>
          <a:r>
            <a:rPr lang="en-US" sz="2400" b="1" dirty="0"/>
            <a:t>Diversity</a:t>
          </a:r>
        </a:p>
        <a:p>
          <a:r>
            <a:rPr lang="en-US" sz="1600" dirty="0">
              <a:effectLst/>
              <a:latin typeface="+mj-lt"/>
              <a:ea typeface="Calibri" panose="020F0502020204030204" pitchFamily="34" charset="0"/>
              <a:cs typeface="Times New Roman" panose="02020603050405020304" pitchFamily="18" charset="0"/>
            </a:rPr>
            <a:t>To ensure ongoing, coordinated, and meaningful community engagement, focusing on alleviating health disparities in our community. </a:t>
          </a:r>
          <a:endParaRPr lang="en-US" sz="1800" b="1" dirty="0"/>
        </a:p>
      </dgm:t>
    </dgm:pt>
    <dgm:pt modelId="{41BD07E0-099F-46DB-BD0D-10EE1E29B0F2}" type="parTrans" cxnId="{E38ABA17-5209-480A-AC68-E68EF774F592}">
      <dgm:prSet/>
      <dgm:spPr/>
      <dgm:t>
        <a:bodyPr/>
        <a:lstStyle/>
        <a:p>
          <a:endParaRPr lang="en-US"/>
        </a:p>
      </dgm:t>
    </dgm:pt>
    <dgm:pt modelId="{64057E6E-EB6F-4557-87A7-5FFF96B9E878}" type="sibTrans" cxnId="{E38ABA17-5209-480A-AC68-E68EF774F592}">
      <dgm:prSet/>
      <dgm:spPr/>
      <dgm:t>
        <a:bodyPr/>
        <a:lstStyle/>
        <a:p>
          <a:endParaRPr lang="en-US"/>
        </a:p>
      </dgm:t>
    </dgm:pt>
    <dgm:pt modelId="{03D471FB-28F9-4E4C-A8EA-0741CE440DA0}">
      <dgm:prSet phldrT="[Text]" custT="1"/>
      <dgm:spPr/>
      <dgm:t>
        <a:bodyPr/>
        <a:lstStyle/>
        <a:p>
          <a:r>
            <a:rPr lang="en-US" sz="2400" b="1" dirty="0"/>
            <a:t>Research</a:t>
          </a:r>
          <a:endParaRPr lang="en-US" sz="2000" b="1" dirty="0"/>
        </a:p>
        <a:p>
          <a:r>
            <a:rPr lang="en-US" sz="1400" dirty="0">
              <a:effectLst/>
              <a:latin typeface="+mj-lt"/>
              <a:ea typeface="Calibri" panose="020F0502020204030204" pitchFamily="34" charset="0"/>
              <a:cs typeface="Times New Roman"/>
            </a:rPr>
            <a:t>Build upon UB’s strength in </a:t>
          </a:r>
          <a:r>
            <a:rPr lang="en-US" sz="1400" dirty="0">
              <a:latin typeface="+mj-lt"/>
              <a:ea typeface="Calibri" panose="020F0502020204030204" pitchFamily="34" charset="0"/>
              <a:cs typeface="Times New Roman"/>
            </a:rPr>
            <a:t>basic</a:t>
          </a:r>
          <a:r>
            <a:rPr lang="en-US" sz="1400" dirty="0">
              <a:effectLst/>
              <a:latin typeface="+mj-lt"/>
              <a:ea typeface="Calibri" panose="020F0502020204030204" pitchFamily="34" charset="0"/>
              <a:cs typeface="Times New Roman"/>
            </a:rPr>
            <a:t> </a:t>
          </a:r>
          <a:r>
            <a:rPr lang="en-US" sz="1400" dirty="0">
              <a:latin typeface="+mj-lt"/>
              <a:ea typeface="Calibri" panose="020F0502020204030204" pitchFamily="34" charset="0"/>
              <a:cs typeface="Times New Roman"/>
            </a:rPr>
            <a:t>science, translational</a:t>
          </a:r>
          <a:r>
            <a:rPr lang="en-US" sz="1400" dirty="0">
              <a:effectLst/>
              <a:latin typeface="+mj-lt"/>
              <a:ea typeface="Calibri" panose="020F0502020204030204" pitchFamily="34" charset="0"/>
              <a:cs typeface="Times New Roman"/>
            </a:rPr>
            <a:t> and clinical research to deliver improved outcomes to patients using hubs of innovation that will fund the economic </a:t>
          </a:r>
          <a:r>
            <a:rPr lang="en-US" sz="1400" dirty="0">
              <a:latin typeface="+mj-lt"/>
              <a:ea typeface="Calibri" panose="020F0502020204030204" pitchFamily="34" charset="0"/>
              <a:cs typeface="Times New Roman"/>
            </a:rPr>
            <a:t>recovery</a:t>
          </a:r>
          <a:r>
            <a:rPr lang="en-US" sz="1400" dirty="0">
              <a:effectLst/>
              <a:latin typeface="+mj-lt"/>
              <a:ea typeface="Calibri" panose="020F0502020204030204" pitchFamily="34" charset="0"/>
              <a:cs typeface="Times New Roman"/>
            </a:rPr>
            <a:t> of Western NY.</a:t>
          </a:r>
          <a:endParaRPr lang="en-US" sz="1400" dirty="0"/>
        </a:p>
      </dgm:t>
    </dgm:pt>
    <dgm:pt modelId="{0FDFD10A-EBE3-4438-82C0-DCAA8BB6B512}" type="parTrans" cxnId="{7BFB92A4-7FF4-49D8-AC1F-19A69288453D}">
      <dgm:prSet/>
      <dgm:spPr/>
      <dgm:t>
        <a:bodyPr/>
        <a:lstStyle/>
        <a:p>
          <a:endParaRPr lang="en-US"/>
        </a:p>
      </dgm:t>
    </dgm:pt>
    <dgm:pt modelId="{6C8B7F74-B643-4C8E-B38E-D8E883FE8AE5}" type="sibTrans" cxnId="{7BFB92A4-7FF4-49D8-AC1F-19A69288453D}">
      <dgm:prSet/>
      <dgm:spPr/>
      <dgm:t>
        <a:bodyPr/>
        <a:lstStyle/>
        <a:p>
          <a:endParaRPr lang="en-US"/>
        </a:p>
      </dgm:t>
    </dgm:pt>
    <dgm:pt modelId="{DB26AA64-9F3D-4553-89F6-3D848D5BA573}" type="pres">
      <dgm:prSet presAssocID="{E2E9D6C9-6CE7-4E35-8C3B-FF3B94F1ECC2}" presName="Name0" presStyleCnt="0">
        <dgm:presLayoutVars>
          <dgm:dir/>
          <dgm:resizeHandles val="exact"/>
        </dgm:presLayoutVars>
      </dgm:prSet>
      <dgm:spPr/>
    </dgm:pt>
    <dgm:pt modelId="{59440048-F82D-433D-8060-56AFDE610FD1}" type="pres">
      <dgm:prSet presAssocID="{E2E9D6C9-6CE7-4E35-8C3B-FF3B94F1ECC2}" presName="bkgdShp" presStyleLbl="alignAccFollowNode1" presStyleIdx="0" presStyleCnt="1" custLinFactNeighborX="224" custLinFactNeighborY="11498"/>
      <dgm:spPr>
        <a:solidFill>
          <a:srgbClr val="FFC72C">
            <a:alpha val="89804"/>
          </a:srgbClr>
        </a:solidFill>
      </dgm:spPr>
    </dgm:pt>
    <dgm:pt modelId="{5D65BF03-E31A-49F8-9400-81D794558C19}" type="pres">
      <dgm:prSet presAssocID="{E2E9D6C9-6CE7-4E35-8C3B-FF3B94F1ECC2}" presName="linComp" presStyleCnt="0"/>
      <dgm:spPr/>
    </dgm:pt>
    <dgm:pt modelId="{B88A8795-3DC0-4B9F-B979-A7FEBC838245}" type="pres">
      <dgm:prSet presAssocID="{31722BD9-DB5C-4B20-B2B0-66ABEA1DB1FF}" presName="compNode" presStyleCnt="0"/>
      <dgm:spPr/>
    </dgm:pt>
    <dgm:pt modelId="{FF64DDF9-57AF-45D5-9C79-94BC0D4C3796}" type="pres">
      <dgm:prSet presAssocID="{31722BD9-DB5C-4B20-B2B0-66ABEA1DB1FF}" presName="node" presStyleLbl="node1" presStyleIdx="0" presStyleCnt="4" custScaleX="115985" custScaleY="149383" custLinFactNeighborX="-6026" custLinFactNeighborY="-36060">
        <dgm:presLayoutVars>
          <dgm:bulletEnabled val="1"/>
        </dgm:presLayoutVars>
      </dgm:prSet>
      <dgm:spPr>
        <a:prstGeom prst="roundRect">
          <a:avLst/>
        </a:prstGeom>
      </dgm:spPr>
    </dgm:pt>
    <dgm:pt modelId="{C4FBFF62-DECC-4185-B3A3-555A0EFAEC98}" type="pres">
      <dgm:prSet presAssocID="{31722BD9-DB5C-4B20-B2B0-66ABEA1DB1FF}" presName="invisiNode" presStyleLbl="node1" presStyleIdx="0" presStyleCnt="4"/>
      <dgm:spPr/>
    </dgm:pt>
    <dgm:pt modelId="{817A9470-6C15-4C63-A5B5-CE7761FF969C}" type="pres">
      <dgm:prSet presAssocID="{31722BD9-DB5C-4B20-B2B0-66ABEA1DB1FF}" presName="imagNode" presStyleLbl="fgImgPlace1" presStyleIdx="0" presStyleCnt="4" custScaleY="76177" custLinFactY="100000" custLinFactNeighborX="-15451" custLinFactNeighborY="111418"/>
      <dgm:spPr>
        <a:prstGeom prst="roundRect">
          <a:avLst/>
        </a:prstGeom>
        <a:noFill/>
      </dgm:spPr>
    </dgm:pt>
    <dgm:pt modelId="{F4B97FFB-247A-4E50-8FC4-3D75913F79B1}" type="pres">
      <dgm:prSet presAssocID="{30A49A5D-6667-45D0-863E-80FF883171AA}" presName="sibTrans" presStyleLbl="sibTrans2D1" presStyleIdx="0" presStyleCnt="0"/>
      <dgm:spPr/>
    </dgm:pt>
    <dgm:pt modelId="{FB533014-0F5B-409D-AF94-D08BAF67BEA7}" type="pres">
      <dgm:prSet presAssocID="{03D471FB-28F9-4E4C-A8EA-0741CE440DA0}" presName="compNode" presStyleCnt="0"/>
      <dgm:spPr/>
    </dgm:pt>
    <dgm:pt modelId="{2073632A-0809-4C3E-9EAB-782ED6FD5CE2}" type="pres">
      <dgm:prSet presAssocID="{03D471FB-28F9-4E4C-A8EA-0741CE440DA0}" presName="node" presStyleLbl="node1" presStyleIdx="1" presStyleCnt="4" custScaleX="139293" custScaleY="148153" custLinFactNeighborX="-2586" custLinFactNeighborY="-37394">
        <dgm:presLayoutVars>
          <dgm:bulletEnabled val="1"/>
        </dgm:presLayoutVars>
      </dgm:prSet>
      <dgm:spPr>
        <a:prstGeom prst="roundRect">
          <a:avLst/>
        </a:prstGeom>
      </dgm:spPr>
    </dgm:pt>
    <dgm:pt modelId="{00A26449-DD1C-43ED-86F5-628FBB3B220C}" type="pres">
      <dgm:prSet presAssocID="{03D471FB-28F9-4E4C-A8EA-0741CE440DA0}" presName="invisiNode" presStyleLbl="node1" presStyleIdx="1" presStyleCnt="4"/>
      <dgm:spPr/>
    </dgm:pt>
    <dgm:pt modelId="{C62310C5-4A80-4708-94ED-5A0B5894D2F0}" type="pres">
      <dgm:prSet presAssocID="{03D471FB-28F9-4E4C-A8EA-0741CE440DA0}" presName="imagNode" presStyleLbl="fgImgPlace1" presStyleIdx="1" presStyleCnt="4" custScaleY="78365" custLinFactY="100000" custLinFactNeighborX="-10566" custLinFactNeighborY="112111"/>
      <dgm:spPr>
        <a:noFill/>
      </dgm:spPr>
    </dgm:pt>
    <dgm:pt modelId="{24D239A4-BDCA-448B-98F5-C3955A3C2DF4}" type="pres">
      <dgm:prSet presAssocID="{6C8B7F74-B643-4C8E-B38E-D8E883FE8AE5}" presName="sibTrans" presStyleLbl="sibTrans2D1" presStyleIdx="0" presStyleCnt="0"/>
      <dgm:spPr/>
    </dgm:pt>
    <dgm:pt modelId="{74CBA852-D161-4811-AC6D-A36E14A3ECD2}" type="pres">
      <dgm:prSet presAssocID="{26C14347-8EF5-4105-BED0-5EF051A85217}" presName="compNode" presStyleCnt="0"/>
      <dgm:spPr/>
    </dgm:pt>
    <dgm:pt modelId="{49421E69-C569-4AB5-8EC1-6D76957AB25C}" type="pres">
      <dgm:prSet presAssocID="{26C14347-8EF5-4105-BED0-5EF051A85217}" presName="node" presStyleLbl="node1" presStyleIdx="2" presStyleCnt="4" custScaleX="117683" custScaleY="147746" custLinFactNeighborX="5123" custLinFactNeighborY="-37288">
        <dgm:presLayoutVars>
          <dgm:bulletEnabled val="1"/>
        </dgm:presLayoutVars>
      </dgm:prSet>
      <dgm:spPr>
        <a:prstGeom prst="roundRect">
          <a:avLst/>
        </a:prstGeom>
      </dgm:spPr>
    </dgm:pt>
    <dgm:pt modelId="{AE7838BD-B5D1-4C9E-A7AE-A441B0556C74}" type="pres">
      <dgm:prSet presAssocID="{26C14347-8EF5-4105-BED0-5EF051A85217}" presName="invisiNode" presStyleLbl="node1" presStyleIdx="2" presStyleCnt="4"/>
      <dgm:spPr/>
    </dgm:pt>
    <dgm:pt modelId="{3158CF50-5A35-4A44-974D-58C58E288361}" type="pres">
      <dgm:prSet presAssocID="{26C14347-8EF5-4105-BED0-5EF051A85217}" presName="imagNode" presStyleLbl="fgImgPlace1" presStyleIdx="2" presStyleCnt="4" custScaleY="73961" custLinFactY="100000" custLinFactNeighborX="-5342" custLinFactNeighborY="112110"/>
      <dgm:spPr>
        <a:noFill/>
      </dgm:spPr>
    </dgm:pt>
    <dgm:pt modelId="{8420A4EA-D707-42E2-B156-AA34C426CA48}" type="pres">
      <dgm:prSet presAssocID="{7D4739C6-6868-4C0C-9E53-6AF8A77868F0}" presName="sibTrans" presStyleLbl="sibTrans2D1" presStyleIdx="0" presStyleCnt="0"/>
      <dgm:spPr/>
    </dgm:pt>
    <dgm:pt modelId="{1DCA690E-1E80-4B74-88A3-A0A93DF84443}" type="pres">
      <dgm:prSet presAssocID="{FF184078-FCC7-4A66-A182-4D7D1EF7B93A}" presName="compNode" presStyleCnt="0"/>
      <dgm:spPr/>
    </dgm:pt>
    <dgm:pt modelId="{FF2F07AF-D2A4-4787-8474-E761E0AD0B21}" type="pres">
      <dgm:prSet presAssocID="{FF184078-FCC7-4A66-A182-4D7D1EF7B93A}" presName="node" presStyleLbl="node1" presStyleIdx="3" presStyleCnt="4" custScaleX="129791" custScaleY="145932" custLinFactNeighborX="7656" custLinFactNeighborY="-37614">
        <dgm:presLayoutVars>
          <dgm:bulletEnabled val="1"/>
        </dgm:presLayoutVars>
      </dgm:prSet>
      <dgm:spPr>
        <a:prstGeom prst="roundRect">
          <a:avLst/>
        </a:prstGeom>
      </dgm:spPr>
    </dgm:pt>
    <dgm:pt modelId="{85DFB533-8FB7-452B-B1AC-E7D8C8108BCE}" type="pres">
      <dgm:prSet presAssocID="{FF184078-FCC7-4A66-A182-4D7D1EF7B93A}" presName="invisiNode" presStyleLbl="node1" presStyleIdx="3" presStyleCnt="4"/>
      <dgm:spPr/>
    </dgm:pt>
    <dgm:pt modelId="{488F920C-9F20-47C9-B7D6-904DB29E8BCE}" type="pres">
      <dgm:prSet presAssocID="{FF184078-FCC7-4A66-A182-4D7D1EF7B93A}" presName="imagNode" presStyleLbl="fgImgPlace1" presStyleIdx="3" presStyleCnt="4" custScaleY="76586" custLinFactY="100000" custLinFactNeighborX="-2686" custLinFactNeighborY="103749"/>
      <dgm:spPr>
        <a:noFill/>
      </dgm:spPr>
    </dgm:pt>
  </dgm:ptLst>
  <dgm:cxnLst>
    <dgm:cxn modelId="{4479CD10-70D4-40B2-80F2-7E6B60617DFB}" type="presOf" srcId="{03D471FB-28F9-4E4C-A8EA-0741CE440DA0}" destId="{2073632A-0809-4C3E-9EAB-782ED6FD5CE2}" srcOrd="0" destOrd="0" presId="urn:microsoft.com/office/officeart/2005/8/layout/pList2"/>
    <dgm:cxn modelId="{E38ABA17-5209-480A-AC68-E68EF774F592}" srcId="{E2E9D6C9-6CE7-4E35-8C3B-FF3B94F1ECC2}" destId="{FF184078-FCC7-4A66-A182-4D7D1EF7B93A}" srcOrd="3" destOrd="0" parTransId="{41BD07E0-099F-46DB-BD0D-10EE1E29B0F2}" sibTransId="{64057E6E-EB6F-4557-87A7-5FFF96B9E878}"/>
    <dgm:cxn modelId="{107B3334-33A0-48F3-9D34-8058FEEEBF47}" type="presOf" srcId="{31722BD9-DB5C-4B20-B2B0-66ABEA1DB1FF}" destId="{FF64DDF9-57AF-45D5-9C79-94BC0D4C3796}" srcOrd="0" destOrd="0" presId="urn:microsoft.com/office/officeart/2005/8/layout/pList2"/>
    <dgm:cxn modelId="{18D4164C-645B-41AB-A8E7-0ADA34983622}" type="presOf" srcId="{26C14347-8EF5-4105-BED0-5EF051A85217}" destId="{49421E69-C569-4AB5-8EC1-6D76957AB25C}" srcOrd="0" destOrd="0" presId="urn:microsoft.com/office/officeart/2005/8/layout/pList2"/>
    <dgm:cxn modelId="{FDAECD75-7286-444D-8C67-6E34B36EE485}" type="presOf" srcId="{FF184078-FCC7-4A66-A182-4D7D1EF7B93A}" destId="{FF2F07AF-D2A4-4787-8474-E761E0AD0B21}" srcOrd="0" destOrd="0" presId="urn:microsoft.com/office/officeart/2005/8/layout/pList2"/>
    <dgm:cxn modelId="{1BD56484-D27C-4E3B-8D13-95A7CBF8117A}" type="presOf" srcId="{6C8B7F74-B643-4C8E-B38E-D8E883FE8AE5}" destId="{24D239A4-BDCA-448B-98F5-C3955A3C2DF4}" srcOrd="0" destOrd="0" presId="urn:microsoft.com/office/officeart/2005/8/layout/pList2"/>
    <dgm:cxn modelId="{97539A98-B661-4397-BE26-8EA1C251EDD2}" type="presOf" srcId="{30A49A5D-6667-45D0-863E-80FF883171AA}" destId="{F4B97FFB-247A-4E50-8FC4-3D75913F79B1}" srcOrd="0" destOrd="0" presId="urn:microsoft.com/office/officeart/2005/8/layout/pList2"/>
    <dgm:cxn modelId="{7BFB92A4-7FF4-49D8-AC1F-19A69288453D}" srcId="{E2E9D6C9-6CE7-4E35-8C3B-FF3B94F1ECC2}" destId="{03D471FB-28F9-4E4C-A8EA-0741CE440DA0}" srcOrd="1" destOrd="0" parTransId="{0FDFD10A-EBE3-4438-82C0-DCAA8BB6B512}" sibTransId="{6C8B7F74-B643-4C8E-B38E-D8E883FE8AE5}"/>
    <dgm:cxn modelId="{9A5A7FD6-AA86-47CB-A3C2-1485A5D65B2D}" srcId="{E2E9D6C9-6CE7-4E35-8C3B-FF3B94F1ECC2}" destId="{26C14347-8EF5-4105-BED0-5EF051A85217}" srcOrd="2" destOrd="0" parTransId="{A6B4336F-0B6D-4E3E-BC75-9822FED0B221}" sibTransId="{7D4739C6-6868-4C0C-9E53-6AF8A77868F0}"/>
    <dgm:cxn modelId="{CEF332DE-BA2A-4566-8FAC-1F68395A87A6}" type="presOf" srcId="{7D4739C6-6868-4C0C-9E53-6AF8A77868F0}" destId="{8420A4EA-D707-42E2-B156-AA34C426CA48}" srcOrd="0" destOrd="0" presId="urn:microsoft.com/office/officeart/2005/8/layout/pList2"/>
    <dgm:cxn modelId="{DF8E0FE2-50F1-4372-AF13-D41FB72FD281}" type="presOf" srcId="{E2E9D6C9-6CE7-4E35-8C3B-FF3B94F1ECC2}" destId="{DB26AA64-9F3D-4553-89F6-3D848D5BA573}" srcOrd="0" destOrd="0" presId="urn:microsoft.com/office/officeart/2005/8/layout/pList2"/>
    <dgm:cxn modelId="{894A69EF-CD31-423A-A10D-BD21996E1854}" srcId="{E2E9D6C9-6CE7-4E35-8C3B-FF3B94F1ECC2}" destId="{31722BD9-DB5C-4B20-B2B0-66ABEA1DB1FF}" srcOrd="0" destOrd="0" parTransId="{7D2DED85-AB06-4625-B21B-D0348C6DEA99}" sibTransId="{30A49A5D-6667-45D0-863E-80FF883171AA}"/>
    <dgm:cxn modelId="{5DCFD4FE-E399-4837-99A8-6C2B13D24189}" type="presParOf" srcId="{DB26AA64-9F3D-4553-89F6-3D848D5BA573}" destId="{59440048-F82D-433D-8060-56AFDE610FD1}" srcOrd="0" destOrd="0" presId="urn:microsoft.com/office/officeart/2005/8/layout/pList2"/>
    <dgm:cxn modelId="{DD5363CA-4114-4D8A-9758-B6B730A639D7}" type="presParOf" srcId="{DB26AA64-9F3D-4553-89F6-3D848D5BA573}" destId="{5D65BF03-E31A-49F8-9400-81D794558C19}" srcOrd="1" destOrd="0" presId="urn:microsoft.com/office/officeart/2005/8/layout/pList2"/>
    <dgm:cxn modelId="{C53A7019-CC86-47B9-B87F-4699548C9B95}" type="presParOf" srcId="{5D65BF03-E31A-49F8-9400-81D794558C19}" destId="{B88A8795-3DC0-4B9F-B979-A7FEBC838245}" srcOrd="0" destOrd="0" presId="urn:microsoft.com/office/officeart/2005/8/layout/pList2"/>
    <dgm:cxn modelId="{4E66DD24-E2F8-46A7-B474-9B24BE1381DF}" type="presParOf" srcId="{B88A8795-3DC0-4B9F-B979-A7FEBC838245}" destId="{FF64DDF9-57AF-45D5-9C79-94BC0D4C3796}" srcOrd="0" destOrd="0" presId="urn:microsoft.com/office/officeart/2005/8/layout/pList2"/>
    <dgm:cxn modelId="{7678573D-7BD6-4EF8-8ADC-D197F2CB51FA}" type="presParOf" srcId="{B88A8795-3DC0-4B9F-B979-A7FEBC838245}" destId="{C4FBFF62-DECC-4185-B3A3-555A0EFAEC98}" srcOrd="1" destOrd="0" presId="urn:microsoft.com/office/officeart/2005/8/layout/pList2"/>
    <dgm:cxn modelId="{0F76A094-0969-4A8D-B309-35289061FB7A}" type="presParOf" srcId="{B88A8795-3DC0-4B9F-B979-A7FEBC838245}" destId="{817A9470-6C15-4C63-A5B5-CE7761FF969C}" srcOrd="2" destOrd="0" presId="urn:microsoft.com/office/officeart/2005/8/layout/pList2"/>
    <dgm:cxn modelId="{43323498-2663-4594-98B1-D79706B0DD46}" type="presParOf" srcId="{5D65BF03-E31A-49F8-9400-81D794558C19}" destId="{F4B97FFB-247A-4E50-8FC4-3D75913F79B1}" srcOrd="1" destOrd="0" presId="urn:microsoft.com/office/officeart/2005/8/layout/pList2"/>
    <dgm:cxn modelId="{919B859E-C52A-4FEF-B503-9E35C25E6636}" type="presParOf" srcId="{5D65BF03-E31A-49F8-9400-81D794558C19}" destId="{FB533014-0F5B-409D-AF94-D08BAF67BEA7}" srcOrd="2" destOrd="0" presId="urn:microsoft.com/office/officeart/2005/8/layout/pList2"/>
    <dgm:cxn modelId="{FC26BE66-A7CB-428C-B590-F303617ABC73}" type="presParOf" srcId="{FB533014-0F5B-409D-AF94-D08BAF67BEA7}" destId="{2073632A-0809-4C3E-9EAB-782ED6FD5CE2}" srcOrd="0" destOrd="0" presId="urn:microsoft.com/office/officeart/2005/8/layout/pList2"/>
    <dgm:cxn modelId="{9A835FA1-3DA4-469C-A0A5-6DA72470745B}" type="presParOf" srcId="{FB533014-0F5B-409D-AF94-D08BAF67BEA7}" destId="{00A26449-DD1C-43ED-86F5-628FBB3B220C}" srcOrd="1" destOrd="0" presId="urn:microsoft.com/office/officeart/2005/8/layout/pList2"/>
    <dgm:cxn modelId="{55E0F0F9-36CA-4104-89AF-073B3E81FE14}" type="presParOf" srcId="{FB533014-0F5B-409D-AF94-D08BAF67BEA7}" destId="{C62310C5-4A80-4708-94ED-5A0B5894D2F0}" srcOrd="2" destOrd="0" presId="urn:microsoft.com/office/officeart/2005/8/layout/pList2"/>
    <dgm:cxn modelId="{AE3573C0-CC20-4079-84EC-B0842C5B49B6}" type="presParOf" srcId="{5D65BF03-E31A-49F8-9400-81D794558C19}" destId="{24D239A4-BDCA-448B-98F5-C3955A3C2DF4}" srcOrd="3" destOrd="0" presId="urn:microsoft.com/office/officeart/2005/8/layout/pList2"/>
    <dgm:cxn modelId="{BB7DB007-BBA8-4ACF-838F-FC49F0634B0C}" type="presParOf" srcId="{5D65BF03-E31A-49F8-9400-81D794558C19}" destId="{74CBA852-D161-4811-AC6D-A36E14A3ECD2}" srcOrd="4" destOrd="0" presId="urn:microsoft.com/office/officeart/2005/8/layout/pList2"/>
    <dgm:cxn modelId="{09613D0A-B17F-4D71-B337-B0A7F09AD8CF}" type="presParOf" srcId="{74CBA852-D161-4811-AC6D-A36E14A3ECD2}" destId="{49421E69-C569-4AB5-8EC1-6D76957AB25C}" srcOrd="0" destOrd="0" presId="urn:microsoft.com/office/officeart/2005/8/layout/pList2"/>
    <dgm:cxn modelId="{BCD590A4-9496-4119-B8F5-42CACA731F4D}" type="presParOf" srcId="{74CBA852-D161-4811-AC6D-A36E14A3ECD2}" destId="{AE7838BD-B5D1-4C9E-A7AE-A441B0556C74}" srcOrd="1" destOrd="0" presId="urn:microsoft.com/office/officeart/2005/8/layout/pList2"/>
    <dgm:cxn modelId="{3C4DF5B8-9247-4117-B5F2-AA45D5C07402}" type="presParOf" srcId="{74CBA852-D161-4811-AC6D-A36E14A3ECD2}" destId="{3158CF50-5A35-4A44-974D-58C58E288361}" srcOrd="2" destOrd="0" presId="urn:microsoft.com/office/officeart/2005/8/layout/pList2"/>
    <dgm:cxn modelId="{46CA1826-BE0D-4406-9358-C26D0C4D462A}" type="presParOf" srcId="{5D65BF03-E31A-49F8-9400-81D794558C19}" destId="{8420A4EA-D707-42E2-B156-AA34C426CA48}" srcOrd="5" destOrd="0" presId="urn:microsoft.com/office/officeart/2005/8/layout/pList2"/>
    <dgm:cxn modelId="{244BDD57-9F1A-4669-BC1B-7A48682F9328}" type="presParOf" srcId="{5D65BF03-E31A-49F8-9400-81D794558C19}" destId="{1DCA690E-1E80-4B74-88A3-A0A93DF84443}" srcOrd="6" destOrd="0" presId="urn:microsoft.com/office/officeart/2005/8/layout/pList2"/>
    <dgm:cxn modelId="{27140FA7-8282-43A7-96D8-D19E4B8928AC}" type="presParOf" srcId="{1DCA690E-1E80-4B74-88A3-A0A93DF84443}" destId="{FF2F07AF-D2A4-4787-8474-E761E0AD0B21}" srcOrd="0" destOrd="0" presId="urn:microsoft.com/office/officeart/2005/8/layout/pList2"/>
    <dgm:cxn modelId="{0F2A6022-8D68-460A-B1E3-21D104660A95}" type="presParOf" srcId="{1DCA690E-1E80-4B74-88A3-A0A93DF84443}" destId="{85DFB533-8FB7-452B-B1AC-E7D8C8108BCE}" srcOrd="1" destOrd="0" presId="urn:microsoft.com/office/officeart/2005/8/layout/pList2"/>
    <dgm:cxn modelId="{D7652FE0-AAAF-4A0D-844B-B566239C272E}" type="presParOf" srcId="{1DCA690E-1E80-4B74-88A3-A0A93DF84443}" destId="{488F920C-9F20-47C9-B7D6-904DB29E8BC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40048-F82D-433D-8060-56AFDE610FD1}">
      <dsp:nvSpPr>
        <dsp:cNvPr id="0" name=""/>
        <dsp:cNvSpPr/>
      </dsp:nvSpPr>
      <dsp:spPr>
        <a:xfrm>
          <a:off x="0" y="274364"/>
          <a:ext cx="10904676" cy="2386195"/>
        </a:xfrm>
        <a:prstGeom prst="roundRect">
          <a:avLst>
            <a:gd name="adj" fmla="val 10000"/>
          </a:avLst>
        </a:prstGeom>
        <a:solidFill>
          <a:srgbClr val="FFC72C">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7A9470-6C15-4C63-A5B5-CE7761FF969C}">
      <dsp:nvSpPr>
        <dsp:cNvPr id="0" name=""/>
        <dsp:cNvSpPr/>
      </dsp:nvSpPr>
      <dsp:spPr>
        <a:xfrm>
          <a:off x="194517" y="3866090"/>
          <a:ext cx="1920072" cy="1333003"/>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64DDF9-57AF-45D5-9C79-94BC0D4C3796}">
      <dsp:nvSpPr>
        <dsp:cNvPr id="0" name=""/>
        <dsp:cNvSpPr/>
      </dsp:nvSpPr>
      <dsp:spPr>
        <a:xfrm rot="10800000">
          <a:off x="222022" y="254342"/>
          <a:ext cx="2226995" cy="43566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effectLst/>
              <a:latin typeface="+mj-lt"/>
              <a:ea typeface="Times New Roman" panose="02020603050405020304" pitchFamily="18" charset="0"/>
              <a:cs typeface="Calibri" panose="020F0502020204030204" pitchFamily="34" charset="0"/>
            </a:rPr>
            <a:t>Education</a:t>
          </a:r>
        </a:p>
        <a:p>
          <a:pPr marL="0" lvl="0" indent="0" algn="ctr" defTabSz="1066800">
            <a:lnSpc>
              <a:spcPct val="90000"/>
            </a:lnSpc>
            <a:spcBef>
              <a:spcPct val="0"/>
            </a:spcBef>
            <a:spcAft>
              <a:spcPct val="35000"/>
            </a:spcAft>
            <a:buNone/>
          </a:pPr>
          <a:r>
            <a:rPr lang="en-US" sz="1500" i="1" kern="1200" dirty="0">
              <a:latin typeface="+mj-lt"/>
              <a:ea typeface="Calibri" panose="020F0502020204030204" pitchFamily="34" charset="0"/>
              <a:cs typeface="Times New Roman"/>
            </a:rPr>
            <a:t>Meet </a:t>
          </a:r>
          <a:r>
            <a:rPr lang="en-US" sz="1500" i="1" kern="1200" dirty="0">
              <a:effectLst/>
              <a:latin typeface="+mj-lt"/>
              <a:ea typeface="Calibri" panose="020F0502020204030204" pitchFamily="34" charset="0"/>
              <a:cs typeface="Times New Roman"/>
            </a:rPr>
            <a:t>community needs by training a diverse workforce using innovative curricula designed to train the future generations of physician and research scientists.</a:t>
          </a:r>
          <a:endParaRPr lang="en-US" sz="1500" kern="1200" dirty="0"/>
        </a:p>
      </dsp:txBody>
      <dsp:txXfrm rot="10800000">
        <a:off x="330735" y="363055"/>
        <a:ext cx="2009569" cy="4139270"/>
      </dsp:txXfrm>
    </dsp:sp>
    <dsp:sp modelId="{C62310C5-4A80-4708-94ED-5A0B5894D2F0}">
      <dsp:nvSpPr>
        <dsp:cNvPr id="0" name=""/>
        <dsp:cNvSpPr/>
      </dsp:nvSpPr>
      <dsp:spPr>
        <a:xfrm>
          <a:off x="2931081" y="3868041"/>
          <a:ext cx="1920072" cy="1371290"/>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73632A-0809-4C3E-9EAB-782ED6FD5CE2}">
      <dsp:nvSpPr>
        <dsp:cNvPr id="0" name=""/>
        <dsp:cNvSpPr/>
      </dsp:nvSpPr>
      <dsp:spPr>
        <a:xfrm rot="10800000">
          <a:off x="2707076" y="242341"/>
          <a:ext cx="2674526" cy="43208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t>Research</a:t>
          </a:r>
          <a:endParaRPr lang="en-US" sz="2000" b="1" kern="1200" dirty="0"/>
        </a:p>
        <a:p>
          <a:pPr marL="0" lvl="0" indent="0" algn="ctr" defTabSz="1066800">
            <a:lnSpc>
              <a:spcPct val="90000"/>
            </a:lnSpc>
            <a:spcBef>
              <a:spcPct val="0"/>
            </a:spcBef>
            <a:spcAft>
              <a:spcPct val="35000"/>
            </a:spcAft>
            <a:buNone/>
          </a:pPr>
          <a:r>
            <a:rPr lang="en-US" sz="1400" kern="1200" dirty="0">
              <a:effectLst/>
              <a:latin typeface="+mj-lt"/>
              <a:ea typeface="Calibri" panose="020F0502020204030204" pitchFamily="34" charset="0"/>
              <a:cs typeface="Times New Roman"/>
            </a:rPr>
            <a:t>Build upon UB’s strength in </a:t>
          </a:r>
          <a:r>
            <a:rPr lang="en-US" sz="1400" kern="1200" dirty="0">
              <a:latin typeface="+mj-lt"/>
              <a:ea typeface="Calibri" panose="020F0502020204030204" pitchFamily="34" charset="0"/>
              <a:cs typeface="Times New Roman"/>
            </a:rPr>
            <a:t>basic</a:t>
          </a:r>
          <a:r>
            <a:rPr lang="en-US" sz="1400" kern="1200" dirty="0">
              <a:effectLst/>
              <a:latin typeface="+mj-lt"/>
              <a:ea typeface="Calibri" panose="020F0502020204030204" pitchFamily="34" charset="0"/>
              <a:cs typeface="Times New Roman"/>
            </a:rPr>
            <a:t> </a:t>
          </a:r>
          <a:r>
            <a:rPr lang="en-US" sz="1400" kern="1200" dirty="0">
              <a:latin typeface="+mj-lt"/>
              <a:ea typeface="Calibri" panose="020F0502020204030204" pitchFamily="34" charset="0"/>
              <a:cs typeface="Times New Roman"/>
            </a:rPr>
            <a:t>science, translational</a:t>
          </a:r>
          <a:r>
            <a:rPr lang="en-US" sz="1400" kern="1200" dirty="0">
              <a:effectLst/>
              <a:latin typeface="+mj-lt"/>
              <a:ea typeface="Calibri" panose="020F0502020204030204" pitchFamily="34" charset="0"/>
              <a:cs typeface="Times New Roman"/>
            </a:rPr>
            <a:t> and clinical research to deliver improved outcomes to patients using hubs of innovation that will fund the economic </a:t>
          </a:r>
          <a:r>
            <a:rPr lang="en-US" sz="1400" kern="1200" dirty="0">
              <a:latin typeface="+mj-lt"/>
              <a:ea typeface="Calibri" panose="020F0502020204030204" pitchFamily="34" charset="0"/>
              <a:cs typeface="Times New Roman"/>
            </a:rPr>
            <a:t>recovery</a:t>
          </a:r>
          <a:r>
            <a:rPr lang="en-US" sz="1400" kern="1200" dirty="0">
              <a:effectLst/>
              <a:latin typeface="+mj-lt"/>
              <a:ea typeface="Calibri" panose="020F0502020204030204" pitchFamily="34" charset="0"/>
              <a:cs typeface="Times New Roman"/>
            </a:rPr>
            <a:t> of Western NY.</a:t>
          </a:r>
          <a:endParaRPr lang="en-US" sz="1400" kern="1200" dirty="0"/>
        </a:p>
      </dsp:txBody>
      <dsp:txXfrm rot="10800000">
        <a:off x="2837636" y="372901"/>
        <a:ext cx="2413406" cy="4059704"/>
      </dsp:txXfrm>
    </dsp:sp>
    <dsp:sp modelId="{3158CF50-5A35-4A44-974D-58C58E288361}">
      <dsp:nvSpPr>
        <dsp:cNvPr id="0" name=""/>
        <dsp:cNvSpPr/>
      </dsp:nvSpPr>
      <dsp:spPr>
        <a:xfrm>
          <a:off x="5690455" y="3909524"/>
          <a:ext cx="1920072" cy="1294226"/>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421E69-C569-4AB5-8EC1-6D76957AB25C}">
      <dsp:nvSpPr>
        <dsp:cNvPr id="0" name=""/>
        <dsp:cNvSpPr/>
      </dsp:nvSpPr>
      <dsp:spPr>
        <a:xfrm rot="10800000">
          <a:off x="5721628" y="254335"/>
          <a:ext cx="2259598" cy="43089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t>Clinical</a:t>
          </a:r>
          <a:endParaRPr lang="en-US" sz="1500" b="1" kern="1200" dirty="0"/>
        </a:p>
        <a:p>
          <a:pPr marL="0" lvl="0" indent="0" algn="ctr" defTabSz="1066800">
            <a:lnSpc>
              <a:spcPct val="90000"/>
            </a:lnSpc>
            <a:spcBef>
              <a:spcPct val="0"/>
            </a:spcBef>
            <a:spcAft>
              <a:spcPct val="35000"/>
            </a:spcAft>
            <a:buNone/>
          </a:pPr>
          <a:r>
            <a:rPr lang="en-US" sz="1500" kern="1200" dirty="0">
              <a:effectLst/>
              <a:latin typeface="+mj-lt"/>
              <a:ea typeface="Calibri" panose="020F0502020204030204" pitchFamily="34" charset="0"/>
              <a:cs typeface="Times New Roman"/>
            </a:rPr>
            <a:t>Through innovation and collaboration</a:t>
          </a:r>
          <a:r>
            <a:rPr lang="en-US" sz="1500" kern="1200" dirty="0">
              <a:latin typeface="+mj-lt"/>
              <a:ea typeface="Calibri" panose="020F0502020204030204" pitchFamily="34" charset="0"/>
              <a:cs typeface="Times New Roman"/>
            </a:rPr>
            <a:t>,</a:t>
          </a:r>
          <a:r>
            <a:rPr lang="en-US" sz="1500" kern="1200" dirty="0">
              <a:effectLst/>
              <a:latin typeface="+mj-lt"/>
              <a:ea typeface="Calibri" panose="020F0502020204030204" pitchFamily="34" charset="0"/>
              <a:cs typeface="Times New Roman"/>
            </a:rPr>
            <a:t> </a:t>
          </a:r>
          <a:r>
            <a:rPr lang="en-US" sz="1500" kern="1200" dirty="0">
              <a:latin typeface="+mj-lt"/>
              <a:ea typeface="Calibri" panose="020F0502020204030204" pitchFamily="34" charset="0"/>
              <a:cs typeface="Times New Roman"/>
            </a:rPr>
            <a:t>improve the health</a:t>
          </a:r>
          <a:r>
            <a:rPr lang="en-US" sz="1500" kern="1200" dirty="0">
              <a:effectLst/>
              <a:latin typeface="+mj-lt"/>
              <a:ea typeface="Calibri" panose="020F0502020204030204" pitchFamily="34" charset="0"/>
              <a:cs typeface="Times New Roman"/>
            </a:rPr>
            <a:t> of the </a:t>
          </a:r>
          <a:r>
            <a:rPr lang="en-US" sz="1500" kern="1200" dirty="0">
              <a:latin typeface="+mj-lt"/>
              <a:ea typeface="Calibri" panose="020F0502020204030204" pitchFamily="34" charset="0"/>
              <a:cs typeface="Times New Roman"/>
            </a:rPr>
            <a:t>community through </a:t>
          </a:r>
          <a:r>
            <a:rPr lang="en-US" sz="1500" kern="1200" dirty="0">
              <a:effectLst/>
              <a:latin typeface="+mj-lt"/>
              <a:ea typeface="Calibri" panose="020F0502020204030204" pitchFamily="34" charset="0"/>
              <a:cs typeface="Times New Roman"/>
            </a:rPr>
            <a:t>models of care that </a:t>
          </a:r>
          <a:r>
            <a:rPr lang="en-US" sz="1500" kern="1200" dirty="0">
              <a:latin typeface="+mj-lt"/>
              <a:ea typeface="Calibri" panose="020F0502020204030204" pitchFamily="34" charset="0"/>
              <a:cs typeface="Times New Roman"/>
            </a:rPr>
            <a:t>address</a:t>
          </a:r>
          <a:r>
            <a:rPr lang="en-US" sz="1500" kern="1200" dirty="0">
              <a:effectLst/>
              <a:latin typeface="+mj-lt"/>
              <a:ea typeface="Calibri" panose="020F0502020204030204" pitchFamily="34" charset="0"/>
              <a:cs typeface="Times New Roman"/>
            </a:rPr>
            <a:t> health disparities, access, quality, and </a:t>
          </a:r>
          <a:r>
            <a:rPr lang="en-US" sz="1500" kern="1200" dirty="0">
              <a:latin typeface="+mj-lt"/>
              <a:ea typeface="Calibri" panose="020F0502020204030204" pitchFamily="34" charset="0"/>
              <a:cs typeface="Times New Roman"/>
            </a:rPr>
            <a:t>cost</a:t>
          </a:r>
          <a:r>
            <a:rPr lang="en-US" sz="1500" kern="1200" dirty="0">
              <a:effectLst/>
              <a:latin typeface="+mj-lt"/>
              <a:ea typeface="Calibri" panose="020F0502020204030204" pitchFamily="34" charset="0"/>
              <a:cs typeface="Times New Roman"/>
            </a:rPr>
            <a:t> of care in our region.</a:t>
          </a:r>
          <a:r>
            <a:rPr lang="en-US" sz="1500" kern="1200" dirty="0">
              <a:latin typeface="+mj-lt"/>
              <a:ea typeface="Calibri" panose="020F0502020204030204" pitchFamily="34" charset="0"/>
              <a:cs typeface="Times New Roman"/>
            </a:rPr>
            <a:t> </a:t>
          </a:r>
          <a:endParaRPr lang="en-US" sz="1500" b="1" kern="1200" dirty="0"/>
        </a:p>
      </dsp:txBody>
      <dsp:txXfrm rot="10800000">
        <a:off x="5831932" y="364639"/>
        <a:ext cx="2038990" cy="4088346"/>
      </dsp:txXfrm>
    </dsp:sp>
    <dsp:sp modelId="{488F920C-9F20-47C9-B7D6-904DB29E8BCE}">
      <dsp:nvSpPr>
        <dsp:cNvPr id="0" name=""/>
        <dsp:cNvSpPr/>
      </dsp:nvSpPr>
      <dsp:spPr>
        <a:xfrm>
          <a:off x="8309299" y="3753476"/>
          <a:ext cx="1920072" cy="1340160"/>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2F07AF-D2A4-4787-8474-E761E0AD0B21}">
      <dsp:nvSpPr>
        <dsp:cNvPr id="0" name=""/>
        <dsp:cNvSpPr/>
      </dsp:nvSpPr>
      <dsp:spPr>
        <a:xfrm rot="10800000">
          <a:off x="8221869" y="284506"/>
          <a:ext cx="2492080" cy="4256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t>Diversity</a:t>
          </a:r>
        </a:p>
        <a:p>
          <a:pPr marL="0" lvl="0" indent="0" algn="ctr" defTabSz="1066800">
            <a:lnSpc>
              <a:spcPct val="90000"/>
            </a:lnSpc>
            <a:spcBef>
              <a:spcPct val="0"/>
            </a:spcBef>
            <a:spcAft>
              <a:spcPct val="35000"/>
            </a:spcAft>
            <a:buNone/>
          </a:pPr>
          <a:r>
            <a:rPr lang="en-US" sz="1600" kern="1200" dirty="0">
              <a:effectLst/>
              <a:latin typeface="+mj-lt"/>
              <a:ea typeface="Calibri" panose="020F0502020204030204" pitchFamily="34" charset="0"/>
              <a:cs typeface="Times New Roman" panose="02020603050405020304" pitchFamily="18" charset="0"/>
            </a:rPr>
            <a:t>To ensure ongoing, coordinated, and meaningful community engagement, focusing on alleviating health disparities in our community. </a:t>
          </a:r>
          <a:endParaRPr lang="en-US" sz="1800" b="1" kern="1200" dirty="0"/>
        </a:p>
      </dsp:txBody>
      <dsp:txXfrm rot="10800000">
        <a:off x="8343522" y="406159"/>
        <a:ext cx="2248774" cy="401274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10/29/24</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10/29/24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a:t>
            </a:fld>
            <a:endParaRPr lang="en-US"/>
          </a:p>
        </p:txBody>
      </p:sp>
    </p:spTree>
    <p:extLst>
      <p:ext uri="{BB962C8B-B14F-4D97-AF65-F5344CB8AC3E}">
        <p14:creationId xmlns:p14="http://schemas.microsoft.com/office/powerpoint/2010/main" val="2702756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214880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2144718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2934986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587007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15</a:t>
            </a:fld>
            <a:endParaRPr lang="en-US" dirty="0"/>
          </a:p>
        </p:txBody>
      </p:sp>
    </p:spTree>
    <p:extLst>
      <p:ext uri="{BB962C8B-B14F-4D97-AF65-F5344CB8AC3E}">
        <p14:creationId xmlns:p14="http://schemas.microsoft.com/office/powerpoint/2010/main" val="71170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16</a:t>
            </a:fld>
            <a:endParaRPr lang="en-US" dirty="0"/>
          </a:p>
        </p:txBody>
      </p:sp>
    </p:spTree>
    <p:extLst>
      <p:ext uri="{BB962C8B-B14F-4D97-AF65-F5344CB8AC3E}">
        <p14:creationId xmlns:p14="http://schemas.microsoft.com/office/powerpoint/2010/main" val="1806647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17</a:t>
            </a:fld>
            <a:endParaRPr lang="en-US" dirty="0"/>
          </a:p>
        </p:txBody>
      </p:sp>
    </p:spTree>
    <p:extLst>
      <p:ext uri="{BB962C8B-B14F-4D97-AF65-F5344CB8AC3E}">
        <p14:creationId xmlns:p14="http://schemas.microsoft.com/office/powerpoint/2010/main" val="3596559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18</a:t>
            </a:fld>
            <a:endParaRPr lang="en-US" dirty="0"/>
          </a:p>
        </p:txBody>
      </p:sp>
    </p:spTree>
    <p:extLst>
      <p:ext uri="{BB962C8B-B14F-4D97-AF65-F5344CB8AC3E}">
        <p14:creationId xmlns:p14="http://schemas.microsoft.com/office/powerpoint/2010/main" val="475723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20</a:t>
            </a:fld>
            <a:endParaRPr lang="en-US" dirty="0"/>
          </a:p>
        </p:txBody>
      </p:sp>
    </p:spTree>
    <p:extLst>
      <p:ext uri="{BB962C8B-B14F-4D97-AF65-F5344CB8AC3E}">
        <p14:creationId xmlns:p14="http://schemas.microsoft.com/office/powerpoint/2010/main" val="294753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21</a:t>
            </a:fld>
            <a:endParaRPr lang="en-US" dirty="0"/>
          </a:p>
        </p:txBody>
      </p:sp>
    </p:spTree>
    <p:extLst>
      <p:ext uri="{BB962C8B-B14F-4D97-AF65-F5344CB8AC3E}">
        <p14:creationId xmlns:p14="http://schemas.microsoft.com/office/powerpoint/2010/main" val="334216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2322656-8894-1544-92AA-01B3CF5E618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94525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a:solidFill>
                <a:schemeClr val="bg1"/>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2322656-8894-1544-92AA-01B3CF5E6182}" type="slidenum">
              <a:rPr lang="en-US" smtClean="0"/>
              <a:pPr/>
              <a:t>23</a:t>
            </a:fld>
            <a:endParaRPr lang="en-US" dirty="0"/>
          </a:p>
        </p:txBody>
      </p:sp>
    </p:spTree>
    <p:extLst>
      <p:ext uri="{BB962C8B-B14F-4D97-AF65-F5344CB8AC3E}">
        <p14:creationId xmlns:p14="http://schemas.microsoft.com/office/powerpoint/2010/main" val="1026678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24</a:t>
            </a:fld>
            <a:endParaRPr lang="en-US" dirty="0"/>
          </a:p>
        </p:txBody>
      </p:sp>
    </p:spTree>
    <p:extLst>
      <p:ext uri="{BB962C8B-B14F-4D97-AF65-F5344CB8AC3E}">
        <p14:creationId xmlns:p14="http://schemas.microsoft.com/office/powerpoint/2010/main" val="2589682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25</a:t>
            </a:fld>
            <a:endParaRPr lang="en-US" dirty="0"/>
          </a:p>
        </p:txBody>
      </p:sp>
    </p:spTree>
    <p:extLst>
      <p:ext uri="{BB962C8B-B14F-4D97-AF65-F5344CB8AC3E}">
        <p14:creationId xmlns:p14="http://schemas.microsoft.com/office/powerpoint/2010/main" val="4198763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26</a:t>
            </a:fld>
            <a:endParaRPr lang="en-US"/>
          </a:p>
        </p:txBody>
      </p:sp>
    </p:spTree>
    <p:extLst>
      <p:ext uri="{BB962C8B-B14F-4D97-AF65-F5344CB8AC3E}">
        <p14:creationId xmlns:p14="http://schemas.microsoft.com/office/powerpoint/2010/main" val="1620812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28</a:t>
            </a:fld>
            <a:endParaRPr lang="en-US" dirty="0"/>
          </a:p>
        </p:txBody>
      </p:sp>
    </p:spTree>
    <p:extLst>
      <p:ext uri="{BB962C8B-B14F-4D97-AF65-F5344CB8AC3E}">
        <p14:creationId xmlns:p14="http://schemas.microsoft.com/office/powerpoint/2010/main" val="67256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30</a:t>
            </a:fld>
            <a:endParaRPr lang="en-US" dirty="0"/>
          </a:p>
        </p:txBody>
      </p:sp>
    </p:spTree>
    <p:extLst>
      <p:ext uri="{BB962C8B-B14F-4D97-AF65-F5344CB8AC3E}">
        <p14:creationId xmlns:p14="http://schemas.microsoft.com/office/powerpoint/2010/main" val="2274875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31</a:t>
            </a:fld>
            <a:endParaRPr lang="en-US" dirty="0"/>
          </a:p>
        </p:txBody>
      </p:sp>
    </p:spTree>
    <p:extLst>
      <p:ext uri="{BB962C8B-B14F-4D97-AF65-F5344CB8AC3E}">
        <p14:creationId xmlns:p14="http://schemas.microsoft.com/office/powerpoint/2010/main" val="3375907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32</a:t>
            </a:fld>
            <a:endParaRPr lang="en-US" dirty="0"/>
          </a:p>
        </p:txBody>
      </p:sp>
    </p:spTree>
    <p:extLst>
      <p:ext uri="{BB962C8B-B14F-4D97-AF65-F5344CB8AC3E}">
        <p14:creationId xmlns:p14="http://schemas.microsoft.com/office/powerpoint/2010/main" val="1618993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33</a:t>
            </a:fld>
            <a:endParaRPr lang="en-US" dirty="0"/>
          </a:p>
        </p:txBody>
      </p:sp>
    </p:spTree>
    <p:extLst>
      <p:ext uri="{BB962C8B-B14F-4D97-AF65-F5344CB8AC3E}">
        <p14:creationId xmlns:p14="http://schemas.microsoft.com/office/powerpoint/2010/main" val="180487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34</a:t>
            </a:fld>
            <a:endParaRPr lang="en-US" dirty="0"/>
          </a:p>
        </p:txBody>
      </p:sp>
    </p:spTree>
    <p:extLst>
      <p:ext uri="{BB962C8B-B14F-4D97-AF65-F5344CB8AC3E}">
        <p14:creationId xmlns:p14="http://schemas.microsoft.com/office/powerpoint/2010/main" val="2913540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2322656-8894-1544-92AA-01B3CF5E618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22334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35</a:t>
            </a:fld>
            <a:endParaRPr lang="en-US" dirty="0"/>
          </a:p>
        </p:txBody>
      </p:sp>
    </p:spTree>
    <p:extLst>
      <p:ext uri="{BB962C8B-B14F-4D97-AF65-F5344CB8AC3E}">
        <p14:creationId xmlns:p14="http://schemas.microsoft.com/office/powerpoint/2010/main" val="3078409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36</a:t>
            </a:fld>
            <a:endParaRPr lang="en-US" dirty="0"/>
          </a:p>
        </p:txBody>
      </p:sp>
    </p:spTree>
    <p:extLst>
      <p:ext uri="{BB962C8B-B14F-4D97-AF65-F5344CB8AC3E}">
        <p14:creationId xmlns:p14="http://schemas.microsoft.com/office/powerpoint/2010/main" val="1243824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37</a:t>
            </a:fld>
            <a:endParaRPr lang="en-US" dirty="0"/>
          </a:p>
        </p:txBody>
      </p:sp>
    </p:spTree>
    <p:extLst>
      <p:ext uri="{BB962C8B-B14F-4D97-AF65-F5344CB8AC3E}">
        <p14:creationId xmlns:p14="http://schemas.microsoft.com/office/powerpoint/2010/main" val="248057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38</a:t>
            </a:fld>
            <a:endParaRPr lang="en-US" dirty="0"/>
          </a:p>
        </p:txBody>
      </p:sp>
    </p:spTree>
    <p:extLst>
      <p:ext uri="{BB962C8B-B14F-4D97-AF65-F5344CB8AC3E}">
        <p14:creationId xmlns:p14="http://schemas.microsoft.com/office/powerpoint/2010/main" val="263565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39</a:t>
            </a:fld>
            <a:endParaRPr lang="en-US"/>
          </a:p>
        </p:txBody>
      </p:sp>
    </p:spTree>
    <p:extLst>
      <p:ext uri="{BB962C8B-B14F-4D97-AF65-F5344CB8AC3E}">
        <p14:creationId xmlns:p14="http://schemas.microsoft.com/office/powerpoint/2010/main" val="3010455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41</a:t>
            </a:fld>
            <a:endParaRPr lang="en-US" dirty="0"/>
          </a:p>
        </p:txBody>
      </p:sp>
    </p:spTree>
    <p:extLst>
      <p:ext uri="{BB962C8B-B14F-4D97-AF65-F5344CB8AC3E}">
        <p14:creationId xmlns:p14="http://schemas.microsoft.com/office/powerpoint/2010/main" val="344917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42</a:t>
            </a:fld>
            <a:endParaRPr lang="en-US" dirty="0"/>
          </a:p>
        </p:txBody>
      </p:sp>
    </p:spTree>
    <p:extLst>
      <p:ext uri="{BB962C8B-B14F-4D97-AF65-F5344CB8AC3E}">
        <p14:creationId xmlns:p14="http://schemas.microsoft.com/office/powerpoint/2010/main" val="4018180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43</a:t>
            </a:fld>
            <a:endParaRPr lang="en-US" dirty="0"/>
          </a:p>
        </p:txBody>
      </p:sp>
    </p:spTree>
    <p:extLst>
      <p:ext uri="{BB962C8B-B14F-4D97-AF65-F5344CB8AC3E}">
        <p14:creationId xmlns:p14="http://schemas.microsoft.com/office/powerpoint/2010/main" val="2307691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44</a:t>
            </a:fld>
            <a:endParaRPr lang="en-US" dirty="0"/>
          </a:p>
        </p:txBody>
      </p:sp>
    </p:spTree>
    <p:extLst>
      <p:ext uri="{BB962C8B-B14F-4D97-AF65-F5344CB8AC3E}">
        <p14:creationId xmlns:p14="http://schemas.microsoft.com/office/powerpoint/2010/main" val="3333374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45</a:t>
            </a:fld>
            <a:endParaRPr lang="en-US" dirty="0"/>
          </a:p>
        </p:txBody>
      </p:sp>
    </p:spTree>
    <p:extLst>
      <p:ext uri="{BB962C8B-B14F-4D97-AF65-F5344CB8AC3E}">
        <p14:creationId xmlns:p14="http://schemas.microsoft.com/office/powerpoint/2010/main" val="189867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2322656-8894-1544-92AA-01B3CF5E618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61062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48</a:t>
            </a:fld>
            <a:endParaRPr lang="en-US" dirty="0"/>
          </a:p>
        </p:txBody>
      </p:sp>
    </p:spTree>
    <p:extLst>
      <p:ext uri="{BB962C8B-B14F-4D97-AF65-F5344CB8AC3E}">
        <p14:creationId xmlns:p14="http://schemas.microsoft.com/office/powerpoint/2010/main" val="1099698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49</a:t>
            </a:fld>
            <a:endParaRPr lang="en-US" dirty="0"/>
          </a:p>
        </p:txBody>
      </p:sp>
    </p:spTree>
    <p:extLst>
      <p:ext uri="{BB962C8B-B14F-4D97-AF65-F5344CB8AC3E}">
        <p14:creationId xmlns:p14="http://schemas.microsoft.com/office/powerpoint/2010/main" val="3178440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50</a:t>
            </a:fld>
            <a:endParaRPr lang="en-US" dirty="0"/>
          </a:p>
        </p:txBody>
      </p:sp>
    </p:spTree>
    <p:extLst>
      <p:ext uri="{BB962C8B-B14F-4D97-AF65-F5344CB8AC3E}">
        <p14:creationId xmlns:p14="http://schemas.microsoft.com/office/powerpoint/2010/main" val="2743209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51</a:t>
            </a:fld>
            <a:endParaRPr lang="en-US" dirty="0"/>
          </a:p>
        </p:txBody>
      </p:sp>
    </p:spTree>
    <p:extLst>
      <p:ext uri="{BB962C8B-B14F-4D97-AF65-F5344CB8AC3E}">
        <p14:creationId xmlns:p14="http://schemas.microsoft.com/office/powerpoint/2010/main" val="619182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2322656-8894-1544-92AA-01B3CF5E618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580265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53</a:t>
            </a:fld>
            <a:endParaRPr lang="en-US"/>
          </a:p>
        </p:txBody>
      </p:sp>
    </p:spTree>
    <p:extLst>
      <p:ext uri="{BB962C8B-B14F-4D97-AF65-F5344CB8AC3E}">
        <p14:creationId xmlns:p14="http://schemas.microsoft.com/office/powerpoint/2010/main" val="3212733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54</a:t>
            </a:fld>
            <a:endParaRPr lang="en-US" dirty="0"/>
          </a:p>
        </p:txBody>
      </p:sp>
    </p:spTree>
    <p:extLst>
      <p:ext uri="{BB962C8B-B14F-4D97-AF65-F5344CB8AC3E}">
        <p14:creationId xmlns:p14="http://schemas.microsoft.com/office/powerpoint/2010/main" val="1412350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60</a:t>
            </a:fld>
            <a:endParaRPr lang="en-US" dirty="0"/>
          </a:p>
        </p:txBody>
      </p:sp>
    </p:spTree>
    <p:extLst>
      <p:ext uri="{BB962C8B-B14F-4D97-AF65-F5344CB8AC3E}">
        <p14:creationId xmlns:p14="http://schemas.microsoft.com/office/powerpoint/2010/main" val="41370705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61</a:t>
            </a:fld>
            <a:endParaRPr lang="en-US" dirty="0"/>
          </a:p>
        </p:txBody>
      </p:sp>
    </p:spTree>
    <p:extLst>
      <p:ext uri="{BB962C8B-B14F-4D97-AF65-F5344CB8AC3E}">
        <p14:creationId xmlns:p14="http://schemas.microsoft.com/office/powerpoint/2010/main" val="29538069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62</a:t>
            </a:fld>
            <a:endParaRPr lang="en-US" dirty="0"/>
          </a:p>
        </p:txBody>
      </p:sp>
    </p:spTree>
    <p:extLst>
      <p:ext uri="{BB962C8B-B14F-4D97-AF65-F5344CB8AC3E}">
        <p14:creationId xmlns:p14="http://schemas.microsoft.com/office/powerpoint/2010/main" val="283757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750946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63</a:t>
            </a:fld>
            <a:endParaRPr lang="en-US" dirty="0"/>
          </a:p>
        </p:txBody>
      </p:sp>
    </p:spTree>
    <p:extLst>
      <p:ext uri="{BB962C8B-B14F-4D97-AF65-F5344CB8AC3E}">
        <p14:creationId xmlns:p14="http://schemas.microsoft.com/office/powerpoint/2010/main" val="37690835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64</a:t>
            </a:fld>
            <a:endParaRPr lang="en-US" dirty="0"/>
          </a:p>
        </p:txBody>
      </p:sp>
    </p:spTree>
    <p:extLst>
      <p:ext uri="{BB962C8B-B14F-4D97-AF65-F5344CB8AC3E}">
        <p14:creationId xmlns:p14="http://schemas.microsoft.com/office/powerpoint/2010/main" val="3201033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65</a:t>
            </a:fld>
            <a:endParaRPr lang="en-US" dirty="0"/>
          </a:p>
        </p:txBody>
      </p:sp>
    </p:spTree>
    <p:extLst>
      <p:ext uri="{BB962C8B-B14F-4D97-AF65-F5344CB8AC3E}">
        <p14:creationId xmlns:p14="http://schemas.microsoft.com/office/powerpoint/2010/main" val="392123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162924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7</a:t>
            </a:fld>
            <a:endParaRPr lang="en-US"/>
          </a:p>
        </p:txBody>
      </p:sp>
    </p:spTree>
    <p:extLst>
      <p:ext uri="{BB962C8B-B14F-4D97-AF65-F5344CB8AC3E}">
        <p14:creationId xmlns:p14="http://schemas.microsoft.com/office/powerpoint/2010/main" val="366576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128103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1694510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857"/>
            <a:ext cx="12188949" cy="6856284"/>
          </a:xfrm>
          <a:prstGeom prst="rect">
            <a:avLst/>
          </a:prstGeom>
        </p:spPr>
      </p:pic>
      <p:sp>
        <p:nvSpPr>
          <p:cNvPr id="10" name="Text Placeholder 5"/>
          <p:cNvSpPr>
            <a:spLocks noGrp="1"/>
          </p:cNvSpPr>
          <p:nvPr>
            <p:ph type="body" sz="quarter" idx="10" hasCustomPrompt="1"/>
          </p:nvPr>
        </p:nvSpPr>
        <p:spPr>
          <a:xfrm>
            <a:off x="658368" y="3968498"/>
            <a:ext cx="6638544" cy="1650381"/>
          </a:xfrm>
          <a:prstGeom prst="rect">
            <a:avLst/>
          </a:prstGeom>
        </p:spPr>
        <p:txBody>
          <a:bodyPr lIns="0">
            <a:normAutofit/>
          </a:bodyPr>
          <a:lstStyle>
            <a:lvl1pPr marL="0" indent="0">
              <a:buNone/>
              <a:defRPr sz="2100" b="0" i="0">
                <a:solidFill>
                  <a:schemeClr val="tx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224" y="5366672"/>
            <a:ext cx="9080717" cy="972934"/>
          </a:xfrm>
          <a:prstGeom prst="rect">
            <a:avLst/>
          </a:prstGeom>
        </p:spPr>
      </p:pic>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569470" y="2189263"/>
            <a:ext cx="4002532"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566929" y="1316736"/>
            <a:ext cx="4531639"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
        <p:nvSpPr>
          <p:cNvPr id="12" name="Picture Placeholder 2"/>
          <p:cNvSpPr>
            <a:spLocks noGrp="1" noChangeAspect="1"/>
          </p:cNvSpPr>
          <p:nvPr>
            <p:ph type="pic" idx="13"/>
          </p:nvPr>
        </p:nvSpPr>
        <p:spPr>
          <a:xfrm>
            <a:off x="5114633" y="1215483"/>
            <a:ext cx="7077369" cy="2783914"/>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3" name="Picture Placeholder 2"/>
          <p:cNvSpPr>
            <a:spLocks noGrp="1" noChangeAspect="1"/>
          </p:cNvSpPr>
          <p:nvPr>
            <p:ph type="pic" idx="14"/>
          </p:nvPr>
        </p:nvSpPr>
        <p:spPr>
          <a:xfrm>
            <a:off x="5114631" y="3998296"/>
            <a:ext cx="3602523"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4"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8727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215483"/>
            <a:ext cx="12192000" cy="5645692"/>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8"/>
            <a:ext cx="6638544" cy="1650381"/>
          </a:xfrm>
          <a:prstGeom prst="rect">
            <a:avLst/>
          </a:prstGeom>
        </p:spPr>
        <p:txBody>
          <a:bodyPr lIns="0">
            <a:normAutofit/>
          </a:bodyPr>
          <a:lstStyle>
            <a:lvl1pPr marL="0" indent="0">
              <a:buNone/>
              <a:defRPr sz="2100" b="0" i="0">
                <a:solidFill>
                  <a:schemeClr val="bg1"/>
                </a:solidFill>
                <a:latin typeface="Georgia" charset="0"/>
                <a:ea typeface="Georgia" charset="0"/>
                <a:cs typeface="Georgia" charset="0"/>
              </a:defRPr>
            </a:lvl1pPr>
          </a:lstStyle>
          <a:p>
            <a:pPr lvl="0"/>
            <a:r>
              <a:rPr lang="en-US"/>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a:t>Presentation</a:t>
            </a:r>
            <a:br>
              <a:rPr lang="en-US"/>
            </a:br>
            <a:r>
              <a:rPr lang="en-US"/>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7" y="5084685"/>
            <a:ext cx="7478709" cy="1068387"/>
          </a:xfrm>
          <a:prstGeom prst="rect">
            <a:avLst/>
          </a:prstGeom>
        </p:spPr>
      </p:pic>
    </p:spTree>
    <p:extLst>
      <p:ext uri="{BB962C8B-B14F-4D97-AF65-F5344CB8AC3E}">
        <p14:creationId xmlns:p14="http://schemas.microsoft.com/office/powerpoint/2010/main" val="1222520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100" b="0" baseline="0">
                <a:solidFill>
                  <a:schemeClr val="bg1"/>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8" y="1794"/>
            <a:ext cx="6572363" cy="938909"/>
          </a:xfrm>
          <a:prstGeom prst="rect">
            <a:avLst/>
          </a:prstGeom>
        </p:spPr>
      </p:pic>
    </p:spTree>
    <p:extLst>
      <p:ext uri="{BB962C8B-B14F-4D97-AF65-F5344CB8AC3E}">
        <p14:creationId xmlns:p14="http://schemas.microsoft.com/office/powerpoint/2010/main" val="3224740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2"/>
            <a:ext cx="12188951" cy="685799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8" y="1794"/>
            <a:ext cx="6572363" cy="938909"/>
          </a:xfrm>
          <a:prstGeom prst="rect">
            <a:avLst/>
          </a:prstGeom>
        </p:spPr>
      </p:pic>
    </p:spTree>
    <p:extLst>
      <p:ext uri="{BB962C8B-B14F-4D97-AF65-F5344CB8AC3E}">
        <p14:creationId xmlns:p14="http://schemas.microsoft.com/office/powerpoint/2010/main" val="427455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4"/>
            <a:ext cx="6402832"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err="1"/>
              <a:t>Em</a:t>
            </a:r>
            <a:r>
              <a:rPr lang="en-US"/>
              <a:t> </a:t>
            </a:r>
            <a:r>
              <a:rPr lang="en-US" err="1"/>
              <a:t>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r>
              <a:rPr lang="en-US"/>
              <a:t>. </a:t>
            </a:r>
            <a:r>
              <a:rPr lang="en-US" err="1"/>
              <a:t>Sed</a:t>
            </a:r>
            <a:r>
              <a:rPr lang="en-US"/>
              <a:t> a </a:t>
            </a:r>
            <a:r>
              <a:rPr lang="en-US" err="1"/>
              <a:t>erat</a:t>
            </a:r>
            <a:r>
              <a:rPr lang="en-US"/>
              <a:t> </a:t>
            </a:r>
            <a:r>
              <a:rPr lang="en-US" err="1"/>
              <a:t>ut</a:t>
            </a:r>
            <a:r>
              <a:rPr lang="en-US"/>
              <a:t> magna </a:t>
            </a:r>
            <a:r>
              <a:rPr lang="en-US" err="1"/>
              <a:t>vulputate</a:t>
            </a:r>
            <a:r>
              <a:rPr lang="en-US"/>
              <a:t> </a:t>
            </a:r>
            <a:r>
              <a:rPr lang="en-US" err="1"/>
              <a:t>feugiat</a:t>
            </a:r>
            <a:r>
              <a:rPr lang="en-US"/>
              <a:t>. </a:t>
            </a:r>
            <a:r>
              <a:rPr lang="en-US" err="1"/>
              <a:t>Quisque</a:t>
            </a:r>
            <a:r>
              <a:rPr lang="en-US"/>
              <a:t> </a:t>
            </a:r>
            <a:r>
              <a:rPr lang="en-US" err="1"/>
              <a:t>varius</a:t>
            </a:r>
            <a:r>
              <a:rPr lang="en-US"/>
              <a:t> libero </a:t>
            </a:r>
            <a:r>
              <a:rPr lang="en-US" err="1"/>
              <a:t>placerat</a:t>
            </a:r>
            <a:r>
              <a:rPr lang="en-US"/>
              <a:t> </a:t>
            </a:r>
            <a:r>
              <a:rPr lang="en-US" err="1"/>
              <a:t>erat</a:t>
            </a:r>
            <a:r>
              <a:rPr lang="en-US"/>
              <a:t> </a:t>
            </a:r>
            <a:r>
              <a:rPr lang="en-US" err="1"/>
              <a:t>lobortis</a:t>
            </a:r>
            <a:r>
              <a:rPr lang="en-US"/>
              <a:t> </a:t>
            </a:r>
            <a:r>
              <a:rPr lang="en-US" err="1"/>
              <a:t>congue</a:t>
            </a:r>
            <a:r>
              <a:rPr lang="en-US"/>
              <a:t>. Integer a </a:t>
            </a:r>
            <a:r>
              <a:rPr lang="en-US" err="1"/>
              <a:t>arcu</a:t>
            </a:r>
            <a:r>
              <a:rPr lang="en-US"/>
              <a:t> </a:t>
            </a:r>
            <a:r>
              <a:rPr lang="en-US" err="1"/>
              <a:t>vel</a:t>
            </a:r>
            <a:r>
              <a:rPr lang="en-US"/>
              <a:t> ante </a:t>
            </a:r>
            <a:r>
              <a:rPr lang="en-US" err="1"/>
              <a:t>bibendum</a:t>
            </a:r>
            <a:r>
              <a:rPr lang="en-US"/>
              <a:t> </a:t>
            </a:r>
            <a:r>
              <a:rPr lang="en-US" err="1"/>
              <a:t>scelerisque</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a:t>Click to edit title</a:t>
            </a:r>
          </a:p>
        </p:txBody>
      </p:sp>
    </p:spTree>
    <p:extLst>
      <p:ext uri="{BB962C8B-B14F-4D97-AF65-F5344CB8AC3E}">
        <p14:creationId xmlns:p14="http://schemas.microsoft.com/office/powerpoint/2010/main" val="1988070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9" y="2185418"/>
            <a:ext cx="4179753"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r>
              <a:rPr lang="en-US"/>
              <a:t>. </a:t>
            </a:r>
            <a:r>
              <a:rPr lang="en-US" err="1"/>
              <a:t>Sed</a:t>
            </a:r>
            <a:r>
              <a:rPr lang="en-US"/>
              <a:t> a </a:t>
            </a:r>
            <a:r>
              <a:rPr lang="en-US" err="1"/>
              <a:t>erat</a:t>
            </a:r>
            <a:r>
              <a:rPr lang="en-US"/>
              <a:t> </a:t>
            </a:r>
            <a:r>
              <a:rPr lang="en-US" err="1"/>
              <a:t>ut</a:t>
            </a:r>
            <a:r>
              <a:rPr lang="en-US"/>
              <a:t> magna </a:t>
            </a:r>
            <a:r>
              <a:rPr lang="en-US" err="1"/>
              <a:t>vulputate</a:t>
            </a:r>
            <a:r>
              <a:rPr lang="en-US"/>
              <a:t> </a:t>
            </a:r>
            <a:r>
              <a:rPr lang="en-US" err="1"/>
              <a:t>feugiat</a:t>
            </a:r>
            <a:r>
              <a:rPr lang="en-US"/>
              <a:t>. </a:t>
            </a:r>
            <a:r>
              <a:rPr lang="en-US" err="1"/>
              <a:t>Quisque</a:t>
            </a:r>
            <a:r>
              <a:rPr lang="en-US"/>
              <a:t> </a:t>
            </a:r>
            <a:r>
              <a:rPr lang="en-US" err="1"/>
              <a:t>varius</a:t>
            </a:r>
            <a:r>
              <a:rPr lang="en-US"/>
              <a:t> libero </a:t>
            </a:r>
            <a:r>
              <a:rPr lang="en-US" err="1"/>
              <a:t>placerat</a:t>
            </a:r>
            <a:r>
              <a:rPr lang="en-US"/>
              <a:t> </a:t>
            </a:r>
            <a:r>
              <a:rPr lang="en-US" err="1"/>
              <a:t>erat</a:t>
            </a:r>
            <a:r>
              <a:rPr lang="en-US"/>
              <a:t> </a:t>
            </a:r>
            <a:r>
              <a:rPr lang="en-US" err="1"/>
              <a:t>lobortis</a:t>
            </a:r>
            <a:r>
              <a:rPr lang="en-US"/>
              <a:t> </a:t>
            </a:r>
            <a:r>
              <a:rPr lang="en-US" err="1"/>
              <a:t>congue</a:t>
            </a:r>
            <a:r>
              <a:rPr lang="en-US"/>
              <a:t>. Integer a </a:t>
            </a:r>
            <a:r>
              <a:rPr lang="en-US" err="1"/>
              <a:t>arcu</a:t>
            </a:r>
            <a:r>
              <a:rPr lang="en-US"/>
              <a:t> </a:t>
            </a:r>
            <a:r>
              <a:rPr lang="en-US" err="1"/>
              <a:t>vel</a:t>
            </a:r>
            <a:r>
              <a:rPr lang="en-US"/>
              <a:t> ante </a:t>
            </a:r>
            <a:r>
              <a:rPr lang="en-US" err="1"/>
              <a:t>bibendum</a:t>
            </a:r>
            <a:r>
              <a:rPr lang="en-US"/>
              <a:t> </a:t>
            </a:r>
            <a:r>
              <a:rPr lang="en-US" err="1"/>
              <a:t>scelerisque</a:t>
            </a:r>
            <a:r>
              <a:rPr lang="en-US"/>
              <a:t>. </a:t>
            </a:r>
          </a:p>
        </p:txBody>
      </p:sp>
      <p:sp>
        <p:nvSpPr>
          <p:cNvPr id="13" name="Text Placeholder 2"/>
          <p:cNvSpPr>
            <a:spLocks noGrp="1"/>
          </p:cNvSpPr>
          <p:nvPr>
            <p:ph type="body" idx="11" hasCustomPrompt="1"/>
          </p:nvPr>
        </p:nvSpPr>
        <p:spPr>
          <a:xfrm>
            <a:off x="5029201" y="2185418"/>
            <a:ext cx="4179753"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err="1"/>
              <a:t>Etiam</a:t>
            </a:r>
            <a:r>
              <a:rPr lang="en-US"/>
              <a:t> </a:t>
            </a:r>
            <a:r>
              <a:rPr lang="en-US" err="1"/>
              <a:t>molestie</a:t>
            </a:r>
            <a:r>
              <a:rPr lang="en-US"/>
              <a:t> </a:t>
            </a:r>
            <a:r>
              <a:rPr lang="en-US" err="1"/>
              <a:t>velit</a:t>
            </a:r>
            <a:r>
              <a:rPr lang="en-US"/>
              <a:t> vitae dolor </a:t>
            </a:r>
            <a:r>
              <a:rPr lang="en-US" err="1"/>
              <a:t>euismod</a:t>
            </a:r>
            <a:r>
              <a:rPr lang="en-US"/>
              <a:t>, sit </a:t>
            </a:r>
            <a:r>
              <a:rPr lang="en-US" err="1"/>
              <a:t>amet</a:t>
            </a:r>
            <a:r>
              <a:rPr lang="en-US"/>
              <a:t> </a:t>
            </a:r>
            <a:r>
              <a:rPr lang="en-US" err="1"/>
              <a:t>finibus</a:t>
            </a:r>
            <a:r>
              <a:rPr lang="en-US"/>
              <a:t> </a:t>
            </a:r>
            <a:r>
              <a:rPr lang="en-US" err="1"/>
              <a:t>risus</a:t>
            </a:r>
            <a:r>
              <a:rPr lang="en-US"/>
              <a:t> </a:t>
            </a:r>
            <a:r>
              <a:rPr lang="en-US" err="1"/>
              <a:t>mattis</a:t>
            </a:r>
            <a:r>
              <a:rPr lang="en-US"/>
              <a:t>. In </a:t>
            </a:r>
            <a:r>
              <a:rPr lang="en-US" err="1"/>
              <a:t>ornare</a:t>
            </a:r>
            <a:r>
              <a:rPr lang="en-US"/>
              <a:t> convallis </a:t>
            </a:r>
            <a:r>
              <a:rPr lang="en-US" err="1"/>
              <a:t>velit</a:t>
            </a:r>
            <a:r>
              <a:rPr lang="en-US"/>
              <a:t> vitae cursus. Integer </a:t>
            </a:r>
            <a:r>
              <a:rPr lang="en-US" err="1"/>
              <a:t>egestas</a:t>
            </a:r>
            <a:r>
              <a:rPr lang="en-US"/>
              <a:t> sit </a:t>
            </a:r>
            <a:r>
              <a:rPr lang="en-US" err="1"/>
              <a:t>amet</a:t>
            </a:r>
            <a:r>
              <a:rPr lang="en-US"/>
              <a:t> mi </a:t>
            </a:r>
            <a:r>
              <a:rPr lang="en-US" err="1"/>
              <a:t>vehicula</a:t>
            </a:r>
            <a:r>
              <a:rPr lang="en-US"/>
              <a:t> </a:t>
            </a:r>
            <a:r>
              <a:rPr lang="en-US" err="1"/>
              <a:t>sollicitudin</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a:t>Click to edit title</a:t>
            </a:r>
          </a:p>
        </p:txBody>
      </p:sp>
    </p:spTree>
    <p:extLst>
      <p:ext uri="{BB962C8B-B14F-4D97-AF65-F5344CB8AC3E}">
        <p14:creationId xmlns:p14="http://schemas.microsoft.com/office/powerpoint/2010/main" val="1490439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8"/>
            <a:ext cx="8557757"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r>
              <a:rPr lang="en-US" err="1"/>
              <a:t>Quisque</a:t>
            </a:r>
            <a:r>
              <a:rPr lang="en-US"/>
              <a:t> ac </a:t>
            </a:r>
            <a:r>
              <a:rPr lang="en-US" err="1"/>
              <a:t>orci</a:t>
            </a:r>
            <a:r>
              <a:rPr lang="en-US"/>
              <a:t> in </a:t>
            </a:r>
            <a:r>
              <a:rPr lang="en-US" err="1"/>
              <a:t>turpis</a:t>
            </a:r>
            <a:r>
              <a:rPr lang="en-US"/>
              <a:t> </a:t>
            </a:r>
            <a:r>
              <a:rPr lang="en-US" err="1"/>
              <a:t>dapibus</a:t>
            </a:r>
            <a:r>
              <a:rPr lang="en-US"/>
              <a:t> </a:t>
            </a:r>
            <a:r>
              <a:rPr lang="en-US" err="1"/>
              <a:t>sagittis</a:t>
            </a:r>
            <a:r>
              <a:rPr lang="en-US"/>
              <a:t>.</a:t>
            </a:r>
          </a:p>
          <a:p>
            <a:r>
              <a:rPr lang="en-US" err="1"/>
              <a:t>Donec</a:t>
            </a:r>
            <a:r>
              <a:rPr lang="en-US"/>
              <a:t> vitae </a:t>
            </a:r>
            <a:r>
              <a:rPr lang="en-US" err="1"/>
              <a:t>justo</a:t>
            </a:r>
            <a:r>
              <a:rPr lang="en-US"/>
              <a:t> et </a:t>
            </a:r>
            <a:r>
              <a:rPr lang="en-US" err="1"/>
              <a:t>neque</a:t>
            </a:r>
            <a:r>
              <a:rPr lang="en-US"/>
              <a:t> </a:t>
            </a:r>
            <a:r>
              <a:rPr lang="en-US" err="1"/>
              <a:t>mollis</a:t>
            </a:r>
            <a:r>
              <a:rPr lang="en-US"/>
              <a:t> </a:t>
            </a:r>
            <a:r>
              <a:rPr lang="en-US" err="1"/>
              <a:t>consectetur</a:t>
            </a:r>
            <a:r>
              <a:rPr lang="en-US"/>
              <a:t>.</a:t>
            </a:r>
          </a:p>
          <a:p>
            <a:r>
              <a:rPr lang="en-US" err="1"/>
              <a:t>Etiam</a:t>
            </a:r>
            <a:r>
              <a:rPr lang="en-US"/>
              <a:t> </a:t>
            </a:r>
            <a:r>
              <a:rPr lang="en-US" err="1"/>
              <a:t>aliquet</a:t>
            </a:r>
            <a:r>
              <a:rPr lang="en-US"/>
              <a:t> ex </a:t>
            </a:r>
            <a:r>
              <a:rPr lang="en-US" err="1"/>
              <a:t>sed</a:t>
            </a:r>
            <a:r>
              <a:rPr lang="en-US"/>
              <a:t> </a:t>
            </a:r>
            <a:r>
              <a:rPr lang="en-US" err="1"/>
              <a:t>bibendum</a:t>
            </a:r>
            <a:r>
              <a:rPr lang="en-US"/>
              <a:t> </a:t>
            </a:r>
            <a:r>
              <a:rPr lang="en-US" err="1"/>
              <a:t>consequat</a:t>
            </a:r>
            <a:r>
              <a:rPr lang="en-US"/>
              <a:t>.</a:t>
            </a:r>
          </a:p>
          <a:p>
            <a:r>
              <a:rPr lang="en-US" err="1"/>
              <a:t>Cras</a:t>
            </a:r>
            <a:r>
              <a:rPr lang="en-US"/>
              <a:t> </a:t>
            </a:r>
            <a:r>
              <a:rPr lang="en-US" err="1"/>
              <a:t>lacinia</a:t>
            </a:r>
            <a:r>
              <a:rPr lang="en-US"/>
              <a:t> </a:t>
            </a:r>
            <a:r>
              <a:rPr lang="en-US" err="1"/>
              <a:t>est</a:t>
            </a:r>
            <a:r>
              <a:rPr lang="en-US"/>
              <a:t> ac </a:t>
            </a:r>
            <a:r>
              <a:rPr lang="en-US" err="1"/>
              <a:t>elit</a:t>
            </a:r>
            <a:r>
              <a:rPr lang="en-US"/>
              <a:t> </a:t>
            </a:r>
            <a:r>
              <a:rPr lang="en-US" err="1"/>
              <a:t>dignissim</a:t>
            </a:r>
            <a:r>
              <a:rPr lang="en-US"/>
              <a:t> </a:t>
            </a:r>
            <a:r>
              <a:rPr lang="en-US" err="1"/>
              <a:t>varius</a:t>
            </a:r>
            <a:r>
              <a:rPr lang="en-US"/>
              <a:t>.</a:t>
            </a:r>
          </a:p>
          <a:p>
            <a:r>
              <a:rPr lang="en-US" err="1"/>
              <a:t>Duis</a:t>
            </a:r>
            <a:r>
              <a:rPr lang="en-US"/>
              <a:t> sit </a:t>
            </a:r>
            <a:r>
              <a:rPr lang="en-US" err="1"/>
              <a:t>amet</a:t>
            </a:r>
            <a:r>
              <a:rPr lang="en-US"/>
              <a:t> </a:t>
            </a:r>
            <a:r>
              <a:rPr lang="en-US" err="1"/>
              <a:t>odio</a:t>
            </a:r>
            <a:r>
              <a:rPr lang="en-US"/>
              <a:t> </a:t>
            </a:r>
            <a:r>
              <a:rPr lang="en-US" err="1"/>
              <a:t>facilisis</a:t>
            </a:r>
            <a:r>
              <a:rPr lang="en-US"/>
              <a:t> </a:t>
            </a:r>
            <a:r>
              <a:rPr lang="en-US" err="1"/>
              <a:t>turpis</a:t>
            </a:r>
            <a:r>
              <a:rPr lang="en-US"/>
              <a:t> </a:t>
            </a:r>
            <a:r>
              <a:rPr lang="en-US" err="1"/>
              <a:t>sodales</a:t>
            </a:r>
            <a:r>
              <a:rPr lang="en-US"/>
              <a:t> </a:t>
            </a:r>
            <a:r>
              <a:rPr lang="en-US" err="1"/>
              <a:t>placerat</a:t>
            </a:r>
            <a:r>
              <a:rPr lang="en-US"/>
              <a:t>.</a:t>
            </a:r>
          </a:p>
          <a:p>
            <a:r>
              <a:rPr lang="en-US"/>
              <a:t>Justo et neque odio facilisis turpis </a:t>
            </a:r>
            <a:r>
              <a:rPr lang="en-US" err="1"/>
              <a:t>sodales</a:t>
            </a:r>
            <a:r>
              <a:rPr lang="en-US"/>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a:t>Click to edit title</a:t>
            </a:r>
          </a:p>
        </p:txBody>
      </p:sp>
    </p:spTree>
    <p:extLst>
      <p:ext uri="{BB962C8B-B14F-4D97-AF65-F5344CB8AC3E}">
        <p14:creationId xmlns:p14="http://schemas.microsoft.com/office/powerpoint/2010/main" val="2970892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a:t>Click to edit title</a:t>
            </a:r>
          </a:p>
        </p:txBody>
      </p:sp>
      <p:sp>
        <p:nvSpPr>
          <p:cNvPr id="7" name="Content Placeholder 6"/>
          <p:cNvSpPr>
            <a:spLocks noGrp="1"/>
          </p:cNvSpPr>
          <p:nvPr>
            <p:ph sz="quarter" idx="10" hasCustomPrompt="1"/>
          </p:nvPr>
        </p:nvSpPr>
        <p:spPr>
          <a:xfrm>
            <a:off x="566929" y="2185416"/>
            <a:ext cx="9678987"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a:t>CLICK TO EDIT MASTER TEXT STYLES</a:t>
            </a:r>
          </a:p>
          <a:p>
            <a:pPr lvl="1"/>
            <a:r>
              <a:rPr lang="en-US"/>
              <a:t>Second level text</a:t>
            </a:r>
          </a:p>
          <a:p>
            <a:pPr lvl="2"/>
            <a:r>
              <a:rPr lang="en-US"/>
              <a:t>Third level</a:t>
            </a:r>
          </a:p>
          <a:p>
            <a:pPr lvl="1"/>
            <a:r>
              <a:rPr lang="en-US"/>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a:t>Third level</a:t>
            </a:r>
          </a:p>
          <a:p>
            <a:pPr lvl="0"/>
            <a:r>
              <a:rPr lang="en-US"/>
              <a:t>CLICK TO EDIT MASTER TEXT STYLES</a:t>
            </a:r>
          </a:p>
          <a:p>
            <a:pPr lvl="1"/>
            <a:r>
              <a:rPr lang="en-US"/>
              <a:t>Second level text </a:t>
            </a:r>
          </a:p>
          <a:p>
            <a:pPr lvl="2"/>
            <a:r>
              <a:rPr lang="en-US"/>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a:t>Third level</a:t>
            </a:r>
          </a:p>
        </p:txBody>
      </p:sp>
    </p:spTree>
    <p:extLst>
      <p:ext uri="{BB962C8B-B14F-4D97-AF65-F5344CB8AC3E}">
        <p14:creationId xmlns:p14="http://schemas.microsoft.com/office/powerpoint/2010/main" val="1685681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5" y="930275"/>
            <a:ext cx="7093435" cy="593090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a:t>Click to edit title</a:t>
            </a:r>
          </a:p>
        </p:txBody>
      </p:sp>
      <p:sp>
        <p:nvSpPr>
          <p:cNvPr id="8" name="Text Placeholder 2"/>
          <p:cNvSpPr>
            <a:spLocks noGrp="1"/>
          </p:cNvSpPr>
          <p:nvPr>
            <p:ph type="body" idx="1" hasCustomPrompt="1"/>
          </p:nvPr>
        </p:nvSpPr>
        <p:spPr>
          <a:xfrm>
            <a:off x="569470" y="2189263"/>
            <a:ext cx="4002532"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err="1"/>
              <a:t>Em</a:t>
            </a:r>
            <a:r>
              <a:rPr lang="en-US"/>
              <a:t> </a:t>
            </a:r>
            <a:r>
              <a:rPr lang="en-US" err="1"/>
              <a:t>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r>
              <a:rPr lang="en-US"/>
              <a:t>. </a:t>
            </a:r>
            <a:r>
              <a:rPr lang="en-US" err="1"/>
              <a:t>Sed</a:t>
            </a:r>
            <a:r>
              <a:rPr lang="en-US"/>
              <a:t> a </a:t>
            </a:r>
            <a:r>
              <a:rPr lang="en-US" err="1"/>
              <a:t>erat</a:t>
            </a:r>
            <a:r>
              <a:rPr lang="en-US"/>
              <a:t> </a:t>
            </a:r>
            <a:r>
              <a:rPr lang="en-US" err="1"/>
              <a:t>ut</a:t>
            </a:r>
            <a:r>
              <a:rPr lang="en-US"/>
              <a:t> magna </a:t>
            </a:r>
            <a:r>
              <a:rPr lang="en-US" err="1"/>
              <a:t>vulputate</a:t>
            </a:r>
            <a:r>
              <a:rPr lang="en-US"/>
              <a:t> </a:t>
            </a:r>
            <a:r>
              <a:rPr lang="en-US" err="1"/>
              <a:t>feugiat</a:t>
            </a:r>
            <a:r>
              <a:rPr lang="en-US"/>
              <a:t>. </a:t>
            </a:r>
            <a:r>
              <a:rPr lang="en-US" err="1"/>
              <a:t>Quisque</a:t>
            </a:r>
            <a:r>
              <a:rPr lang="en-US"/>
              <a:t> </a:t>
            </a:r>
            <a:r>
              <a:rPr lang="en-US" err="1"/>
              <a:t>varius</a:t>
            </a:r>
            <a:r>
              <a:rPr lang="en-US"/>
              <a:t> and libero </a:t>
            </a:r>
            <a:r>
              <a:rPr lang="en-US" err="1"/>
              <a:t>placerat</a:t>
            </a:r>
            <a:r>
              <a:rPr lang="en-US"/>
              <a:t> </a:t>
            </a:r>
            <a:r>
              <a:rPr lang="en-US" err="1"/>
              <a:t>erat</a:t>
            </a:r>
            <a:r>
              <a:rPr lang="en-US"/>
              <a:t> </a:t>
            </a:r>
            <a:r>
              <a:rPr lang="en-US" err="1"/>
              <a:t>lobortis</a:t>
            </a:r>
            <a:r>
              <a:rPr lang="en-US"/>
              <a:t> </a:t>
            </a:r>
            <a:r>
              <a:rPr lang="en-US" err="1"/>
              <a:t>congue</a:t>
            </a:r>
            <a:r>
              <a:rPr lang="en-US"/>
              <a:t>. Integer a </a:t>
            </a:r>
            <a:r>
              <a:rPr lang="en-US" err="1"/>
              <a:t>arcu</a:t>
            </a:r>
            <a:r>
              <a:rPr lang="en-US"/>
              <a:t> </a:t>
            </a:r>
            <a:r>
              <a:rPr lang="en-US" err="1"/>
              <a:t>vel</a:t>
            </a:r>
            <a:r>
              <a:rPr lang="en-US"/>
              <a:t> ante </a:t>
            </a:r>
            <a:r>
              <a:rPr lang="en-US" err="1"/>
              <a:t>bibendum</a:t>
            </a:r>
            <a:r>
              <a:rPr lang="en-US"/>
              <a:t> </a:t>
            </a:r>
            <a:r>
              <a:rPr lang="en-US" err="1"/>
              <a:t>scelerisque</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a:t>
            </a:r>
          </a:p>
        </p:txBody>
      </p:sp>
    </p:spTree>
    <p:extLst>
      <p:ext uri="{BB962C8B-B14F-4D97-AF65-F5344CB8AC3E}">
        <p14:creationId xmlns:p14="http://schemas.microsoft.com/office/powerpoint/2010/main" val="1049768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859"/>
            <a:ext cx="12188951" cy="6856285"/>
          </a:xfrm>
          <a:prstGeom prst="rect">
            <a:avLst/>
          </a:prstGeom>
        </p:spPr>
      </p:pic>
      <p:sp>
        <p:nvSpPr>
          <p:cNvPr id="10" name="Text Placeholder 5"/>
          <p:cNvSpPr>
            <a:spLocks noGrp="1"/>
          </p:cNvSpPr>
          <p:nvPr>
            <p:ph type="body" sz="quarter" idx="10" hasCustomPrompt="1"/>
          </p:nvPr>
        </p:nvSpPr>
        <p:spPr>
          <a:xfrm>
            <a:off x="658368" y="3968498"/>
            <a:ext cx="6638544" cy="1650381"/>
          </a:xfrm>
          <a:prstGeom prst="rect">
            <a:avLst/>
          </a:prstGeom>
        </p:spPr>
        <p:txBody>
          <a:bodyPr lIns="0">
            <a:normAutofit/>
          </a:bodyPr>
          <a:lstStyle>
            <a:lvl1pPr marL="0" indent="0">
              <a:buNone/>
              <a:defRPr sz="21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224" y="5366672"/>
            <a:ext cx="9080717" cy="972934"/>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3"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a:t>Click to edit title</a:t>
            </a:r>
          </a:p>
        </p:txBody>
      </p:sp>
      <p:sp>
        <p:nvSpPr>
          <p:cNvPr id="7" name="Picture Placeholder 2"/>
          <p:cNvSpPr>
            <a:spLocks noGrp="1" noChangeAspect="1"/>
          </p:cNvSpPr>
          <p:nvPr>
            <p:ph type="pic" idx="14"/>
          </p:nvPr>
        </p:nvSpPr>
        <p:spPr>
          <a:xfrm>
            <a:off x="5114631" y="3998296"/>
            <a:ext cx="3602523"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0" name="Text Placeholder 2"/>
          <p:cNvSpPr>
            <a:spLocks noGrp="1"/>
          </p:cNvSpPr>
          <p:nvPr>
            <p:ph type="body" idx="1" hasCustomPrompt="1"/>
          </p:nvPr>
        </p:nvSpPr>
        <p:spPr>
          <a:xfrm>
            <a:off x="569470" y="2189263"/>
            <a:ext cx="4002532"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err="1"/>
              <a:t>Em</a:t>
            </a:r>
            <a:r>
              <a:rPr lang="en-US"/>
              <a:t> </a:t>
            </a:r>
            <a:r>
              <a:rPr lang="en-US" err="1"/>
              <a:t>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r>
              <a:rPr lang="en-US"/>
              <a:t>. </a:t>
            </a:r>
            <a:r>
              <a:rPr lang="en-US" err="1"/>
              <a:t>Sed</a:t>
            </a:r>
            <a:r>
              <a:rPr lang="en-US"/>
              <a:t> a </a:t>
            </a:r>
            <a:r>
              <a:rPr lang="en-US" err="1"/>
              <a:t>erat</a:t>
            </a:r>
            <a:r>
              <a:rPr lang="en-US"/>
              <a:t> </a:t>
            </a:r>
            <a:r>
              <a:rPr lang="en-US" err="1"/>
              <a:t>ut</a:t>
            </a:r>
            <a:r>
              <a:rPr lang="en-US"/>
              <a:t> magna </a:t>
            </a:r>
            <a:r>
              <a:rPr lang="en-US" err="1"/>
              <a:t>vulputate</a:t>
            </a:r>
            <a:r>
              <a:rPr lang="en-US"/>
              <a:t> </a:t>
            </a:r>
            <a:r>
              <a:rPr lang="en-US" err="1"/>
              <a:t>feugiat</a:t>
            </a:r>
            <a:r>
              <a:rPr lang="en-US"/>
              <a:t>. </a:t>
            </a:r>
            <a:r>
              <a:rPr lang="en-US" err="1"/>
              <a:t>Quisque</a:t>
            </a:r>
            <a:r>
              <a:rPr lang="en-US"/>
              <a:t> </a:t>
            </a:r>
            <a:r>
              <a:rPr lang="en-US" err="1"/>
              <a:t>varius</a:t>
            </a:r>
            <a:r>
              <a:rPr lang="en-US"/>
              <a:t> and libero </a:t>
            </a:r>
            <a:r>
              <a:rPr lang="en-US" err="1"/>
              <a:t>placerat</a:t>
            </a:r>
            <a:r>
              <a:rPr lang="en-US"/>
              <a:t> </a:t>
            </a:r>
            <a:r>
              <a:rPr lang="en-US" err="1"/>
              <a:t>erat</a:t>
            </a:r>
            <a:r>
              <a:rPr lang="en-US"/>
              <a:t> </a:t>
            </a:r>
            <a:r>
              <a:rPr lang="en-US" err="1"/>
              <a:t>lobortis</a:t>
            </a:r>
            <a:r>
              <a:rPr lang="en-US"/>
              <a:t> </a:t>
            </a:r>
            <a:r>
              <a:rPr lang="en-US" err="1"/>
              <a:t>congue</a:t>
            </a:r>
            <a:r>
              <a:rPr lang="en-US"/>
              <a:t>. Integer a </a:t>
            </a:r>
            <a:r>
              <a:rPr lang="en-US" err="1"/>
              <a:t>arcu</a:t>
            </a:r>
            <a:r>
              <a:rPr lang="en-US"/>
              <a:t> </a:t>
            </a:r>
            <a:r>
              <a:rPr lang="en-US" err="1"/>
              <a:t>vel</a:t>
            </a:r>
            <a:r>
              <a:rPr lang="en-US"/>
              <a:t> ante </a:t>
            </a:r>
            <a:r>
              <a:rPr lang="en-US" err="1"/>
              <a:t>bibendum</a:t>
            </a:r>
            <a:r>
              <a:rPr lang="en-US"/>
              <a:t> </a:t>
            </a:r>
            <a:r>
              <a:rPr lang="en-US" err="1"/>
              <a:t>scelerisque</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a:t>
            </a:r>
          </a:p>
        </p:txBody>
      </p:sp>
    </p:spTree>
    <p:extLst>
      <p:ext uri="{BB962C8B-B14F-4D97-AF65-F5344CB8AC3E}">
        <p14:creationId xmlns:p14="http://schemas.microsoft.com/office/powerpoint/2010/main" val="161167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Tree>
    <p:extLst>
      <p:ext uri="{BB962C8B-B14F-4D97-AF65-F5344CB8AC3E}">
        <p14:creationId xmlns:p14="http://schemas.microsoft.com/office/powerpoint/2010/main" val="1744404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baseline="0">
                <a:solidFill>
                  <a:schemeClr val="bg1"/>
                </a:solidFill>
                <a:latin typeface="Arial" charset="0"/>
                <a:ea typeface="Arial" charset="0"/>
                <a:cs typeface="Arial" charset="0"/>
              </a:defRPr>
            </a:lvl1pPr>
          </a:lstStyle>
          <a:p>
            <a:endParaRPr lang="en-US"/>
          </a:p>
          <a:p>
            <a:r>
              <a:rPr lang="en-US"/>
              <a:t>Drag chart to placeholder or click icon to add chart</a:t>
            </a:r>
          </a:p>
          <a:p>
            <a:endParaRPr lang="en-US"/>
          </a:p>
        </p:txBody>
      </p:sp>
      <p:sp>
        <p:nvSpPr>
          <p:cNvPr id="8"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a:t>Click to edit title</a:t>
            </a:r>
          </a:p>
        </p:txBody>
      </p:sp>
      <p:sp>
        <p:nvSpPr>
          <p:cNvPr id="9" name="Text Placeholder 2"/>
          <p:cNvSpPr>
            <a:spLocks noGrp="1"/>
          </p:cNvSpPr>
          <p:nvPr>
            <p:ph type="body" idx="1" hasCustomPrompt="1"/>
          </p:nvPr>
        </p:nvSpPr>
        <p:spPr>
          <a:xfrm>
            <a:off x="569470" y="2189263"/>
            <a:ext cx="4002532"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err="1"/>
              <a:t>Em</a:t>
            </a:r>
            <a:r>
              <a:rPr lang="en-US"/>
              <a:t> </a:t>
            </a:r>
            <a:r>
              <a:rPr lang="en-US" err="1"/>
              <a:t>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r>
              <a:rPr lang="en-US"/>
              <a:t>. </a:t>
            </a:r>
            <a:r>
              <a:rPr lang="en-US" err="1"/>
              <a:t>Sed</a:t>
            </a:r>
            <a:r>
              <a:rPr lang="en-US"/>
              <a:t> a </a:t>
            </a:r>
            <a:r>
              <a:rPr lang="en-US" err="1"/>
              <a:t>erat</a:t>
            </a:r>
            <a:r>
              <a:rPr lang="en-US"/>
              <a:t> </a:t>
            </a:r>
            <a:r>
              <a:rPr lang="en-US" err="1"/>
              <a:t>ut</a:t>
            </a:r>
            <a:r>
              <a:rPr lang="en-US"/>
              <a:t> magna </a:t>
            </a:r>
            <a:r>
              <a:rPr lang="en-US" err="1"/>
              <a:t>vulputate</a:t>
            </a:r>
            <a:r>
              <a:rPr lang="en-US"/>
              <a:t> </a:t>
            </a:r>
            <a:r>
              <a:rPr lang="en-US" err="1"/>
              <a:t>feugiat</a:t>
            </a:r>
            <a:r>
              <a:rPr lang="en-US"/>
              <a:t>. </a:t>
            </a:r>
            <a:r>
              <a:rPr lang="en-US" err="1"/>
              <a:t>Quisque</a:t>
            </a:r>
            <a:r>
              <a:rPr lang="en-US"/>
              <a:t> </a:t>
            </a:r>
            <a:r>
              <a:rPr lang="en-US" err="1"/>
              <a:t>varius</a:t>
            </a:r>
            <a:r>
              <a:rPr lang="en-US"/>
              <a:t> and libero </a:t>
            </a:r>
            <a:r>
              <a:rPr lang="en-US" err="1"/>
              <a:t>placerat</a:t>
            </a:r>
            <a:r>
              <a:rPr lang="en-US"/>
              <a:t> </a:t>
            </a:r>
            <a:r>
              <a:rPr lang="en-US" err="1"/>
              <a:t>erat</a:t>
            </a:r>
            <a:r>
              <a:rPr lang="en-US"/>
              <a:t> </a:t>
            </a:r>
            <a:r>
              <a:rPr lang="en-US" err="1"/>
              <a:t>lobortis</a:t>
            </a:r>
            <a:r>
              <a:rPr lang="en-US"/>
              <a:t> </a:t>
            </a:r>
            <a:r>
              <a:rPr lang="en-US" err="1"/>
              <a:t>congue</a:t>
            </a:r>
            <a:r>
              <a:rPr lang="en-US"/>
              <a:t>. Integer a </a:t>
            </a:r>
            <a:r>
              <a:rPr lang="en-US" err="1"/>
              <a:t>arcu</a:t>
            </a:r>
            <a:r>
              <a:rPr lang="en-US"/>
              <a:t> </a:t>
            </a:r>
            <a:r>
              <a:rPr lang="en-US" err="1"/>
              <a:t>vel</a:t>
            </a:r>
            <a:r>
              <a:rPr lang="en-US"/>
              <a:t> ante </a:t>
            </a:r>
            <a:r>
              <a:rPr lang="en-US" err="1"/>
              <a:t>bibendum</a:t>
            </a:r>
            <a:r>
              <a:rPr lang="en-US"/>
              <a:t> </a:t>
            </a:r>
            <a:r>
              <a:rPr lang="en-US" err="1"/>
              <a:t>scelerisque</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a:t>
            </a:r>
          </a:p>
        </p:txBody>
      </p:sp>
    </p:spTree>
    <p:extLst>
      <p:ext uri="{BB962C8B-B14F-4D97-AF65-F5344CB8AC3E}">
        <p14:creationId xmlns:p14="http://schemas.microsoft.com/office/powerpoint/2010/main" val="2238738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73C47-918B-46AB-B3FD-D5E4FD94CB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7BA3EA-D12D-4179-9F25-A56ED88BD0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C3DBA-9063-4232-B6A9-0FD651B2E0BA}"/>
              </a:ext>
            </a:extLst>
          </p:cNvPr>
          <p:cNvSpPr>
            <a:spLocks noGrp="1"/>
          </p:cNvSpPr>
          <p:nvPr>
            <p:ph type="dt" sz="half" idx="10"/>
          </p:nvPr>
        </p:nvSpPr>
        <p:spPr/>
        <p:txBody>
          <a:bodyPr/>
          <a:lstStyle/>
          <a:p>
            <a:fld id="{F20710E5-EDB7-44DE-941A-48796E05415A}" type="datetimeFigureOut">
              <a:rPr lang="en-US" smtClean="0"/>
              <a:t>10/29/24</a:t>
            </a:fld>
            <a:endParaRPr lang="en-US"/>
          </a:p>
        </p:txBody>
      </p:sp>
      <p:sp>
        <p:nvSpPr>
          <p:cNvPr id="5" name="Footer Placeholder 4">
            <a:extLst>
              <a:ext uri="{FF2B5EF4-FFF2-40B4-BE49-F238E27FC236}">
                <a16:creationId xmlns:a16="http://schemas.microsoft.com/office/drawing/2014/main" id="{093DBAF4-5E3A-48A6-B280-0697611E9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208BB-CE9B-4DD3-BD48-9B40223D6EDE}"/>
              </a:ext>
            </a:extLst>
          </p:cNvPr>
          <p:cNvSpPr>
            <a:spLocks noGrp="1"/>
          </p:cNvSpPr>
          <p:nvPr>
            <p:ph type="sldNum" sz="quarter" idx="12"/>
          </p:nvPr>
        </p:nvSpPr>
        <p:spPr/>
        <p:txBody>
          <a:bodyPr/>
          <a:lstStyle/>
          <a:p>
            <a:fld id="{0CB18EEE-D2CE-4672-9FF0-CD45F0125977}" type="slidenum">
              <a:rPr lang="en-US" smtClean="0"/>
              <a:t>‹#›</a:t>
            </a:fld>
            <a:endParaRPr lang="en-US"/>
          </a:p>
        </p:txBody>
      </p:sp>
    </p:spTree>
    <p:extLst>
      <p:ext uri="{BB962C8B-B14F-4D97-AF65-F5344CB8AC3E}">
        <p14:creationId xmlns:p14="http://schemas.microsoft.com/office/powerpoint/2010/main" val="2502290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Georgia" charset="0"/>
                <a:ea typeface="Georgia" charset="0"/>
                <a:cs typeface="Georgia" charset="0"/>
              </a:defRPr>
            </a:lvl1pPr>
          </a:lstStyle>
          <a:p>
            <a:pPr lvl="0"/>
            <a:r>
              <a:rPr lang="en-US"/>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a:t>Presentation</a:t>
            </a:r>
            <a:br>
              <a:rPr lang="en-US"/>
            </a:br>
            <a:r>
              <a:rPr lang="en-US"/>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369602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3783489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2191238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err="1"/>
              <a:t>Em</a:t>
            </a:r>
            <a:r>
              <a:rPr lang="en-US"/>
              <a:t> </a:t>
            </a:r>
            <a:r>
              <a:rPr lang="en-US" err="1"/>
              <a:t>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r>
              <a:rPr lang="en-US"/>
              <a:t>. </a:t>
            </a:r>
            <a:r>
              <a:rPr lang="en-US" err="1"/>
              <a:t>Sed</a:t>
            </a:r>
            <a:r>
              <a:rPr lang="en-US"/>
              <a:t> a </a:t>
            </a:r>
            <a:r>
              <a:rPr lang="en-US" err="1"/>
              <a:t>erat</a:t>
            </a:r>
            <a:r>
              <a:rPr lang="en-US"/>
              <a:t> </a:t>
            </a:r>
            <a:r>
              <a:rPr lang="en-US" err="1"/>
              <a:t>ut</a:t>
            </a:r>
            <a:r>
              <a:rPr lang="en-US"/>
              <a:t> magna </a:t>
            </a:r>
            <a:r>
              <a:rPr lang="en-US" err="1"/>
              <a:t>vulputate</a:t>
            </a:r>
            <a:r>
              <a:rPr lang="en-US"/>
              <a:t> </a:t>
            </a:r>
            <a:r>
              <a:rPr lang="en-US" err="1"/>
              <a:t>feugiat</a:t>
            </a:r>
            <a:r>
              <a:rPr lang="en-US"/>
              <a:t>. </a:t>
            </a:r>
            <a:r>
              <a:rPr lang="en-US" err="1"/>
              <a:t>Quisque</a:t>
            </a:r>
            <a:r>
              <a:rPr lang="en-US"/>
              <a:t> </a:t>
            </a:r>
            <a:r>
              <a:rPr lang="en-US" err="1"/>
              <a:t>varius</a:t>
            </a:r>
            <a:r>
              <a:rPr lang="en-US"/>
              <a:t> libero </a:t>
            </a:r>
            <a:r>
              <a:rPr lang="en-US" err="1"/>
              <a:t>placerat</a:t>
            </a:r>
            <a:r>
              <a:rPr lang="en-US"/>
              <a:t> </a:t>
            </a:r>
            <a:r>
              <a:rPr lang="en-US" err="1"/>
              <a:t>erat</a:t>
            </a:r>
            <a:r>
              <a:rPr lang="en-US"/>
              <a:t> </a:t>
            </a:r>
            <a:r>
              <a:rPr lang="en-US" err="1"/>
              <a:t>lobortis</a:t>
            </a:r>
            <a:r>
              <a:rPr lang="en-US"/>
              <a:t> </a:t>
            </a:r>
            <a:r>
              <a:rPr lang="en-US" err="1"/>
              <a:t>congue</a:t>
            </a:r>
            <a:r>
              <a:rPr lang="en-US"/>
              <a:t>. Integer a </a:t>
            </a:r>
            <a:r>
              <a:rPr lang="en-US" err="1"/>
              <a:t>arcu</a:t>
            </a:r>
            <a:r>
              <a:rPr lang="en-US"/>
              <a:t> </a:t>
            </a:r>
            <a:r>
              <a:rPr lang="en-US" err="1"/>
              <a:t>vel</a:t>
            </a:r>
            <a:r>
              <a:rPr lang="en-US"/>
              <a:t> ante </a:t>
            </a:r>
            <a:r>
              <a:rPr lang="en-US" err="1"/>
              <a:t>bibendum</a:t>
            </a:r>
            <a:r>
              <a:rPr lang="en-US"/>
              <a:t> </a:t>
            </a:r>
            <a:r>
              <a:rPr lang="en-US" err="1"/>
              <a:t>scelerisque</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a:t>Click to edit title</a:t>
            </a:r>
          </a:p>
        </p:txBody>
      </p:sp>
    </p:spTree>
    <p:extLst>
      <p:ext uri="{BB962C8B-B14F-4D97-AF65-F5344CB8AC3E}">
        <p14:creationId xmlns:p14="http://schemas.microsoft.com/office/powerpoint/2010/main" val="1848549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r>
              <a:rPr lang="en-US"/>
              <a:t>. </a:t>
            </a:r>
            <a:r>
              <a:rPr lang="en-US" err="1"/>
              <a:t>Sed</a:t>
            </a:r>
            <a:r>
              <a:rPr lang="en-US"/>
              <a:t> a </a:t>
            </a:r>
            <a:r>
              <a:rPr lang="en-US" err="1"/>
              <a:t>erat</a:t>
            </a:r>
            <a:r>
              <a:rPr lang="en-US"/>
              <a:t> </a:t>
            </a:r>
            <a:r>
              <a:rPr lang="en-US" err="1"/>
              <a:t>ut</a:t>
            </a:r>
            <a:r>
              <a:rPr lang="en-US"/>
              <a:t> magna </a:t>
            </a:r>
            <a:r>
              <a:rPr lang="en-US" err="1"/>
              <a:t>vulputate</a:t>
            </a:r>
            <a:r>
              <a:rPr lang="en-US"/>
              <a:t> </a:t>
            </a:r>
            <a:r>
              <a:rPr lang="en-US" err="1"/>
              <a:t>feugiat</a:t>
            </a:r>
            <a:r>
              <a:rPr lang="en-US"/>
              <a:t>. </a:t>
            </a:r>
            <a:r>
              <a:rPr lang="en-US" err="1"/>
              <a:t>Quisque</a:t>
            </a:r>
            <a:r>
              <a:rPr lang="en-US"/>
              <a:t> </a:t>
            </a:r>
            <a:r>
              <a:rPr lang="en-US" err="1"/>
              <a:t>varius</a:t>
            </a:r>
            <a:r>
              <a:rPr lang="en-US"/>
              <a:t> libero </a:t>
            </a:r>
            <a:r>
              <a:rPr lang="en-US" err="1"/>
              <a:t>placerat</a:t>
            </a:r>
            <a:r>
              <a:rPr lang="en-US"/>
              <a:t> </a:t>
            </a:r>
            <a:r>
              <a:rPr lang="en-US" err="1"/>
              <a:t>erat</a:t>
            </a:r>
            <a:r>
              <a:rPr lang="en-US"/>
              <a:t> </a:t>
            </a:r>
            <a:r>
              <a:rPr lang="en-US" err="1"/>
              <a:t>lobortis</a:t>
            </a:r>
            <a:r>
              <a:rPr lang="en-US"/>
              <a:t> </a:t>
            </a:r>
            <a:r>
              <a:rPr lang="en-US" err="1"/>
              <a:t>congue</a:t>
            </a:r>
            <a:r>
              <a:rPr lang="en-US"/>
              <a:t>. Integer a </a:t>
            </a:r>
            <a:r>
              <a:rPr lang="en-US" err="1"/>
              <a:t>arcu</a:t>
            </a:r>
            <a:r>
              <a:rPr lang="en-US"/>
              <a:t> </a:t>
            </a:r>
            <a:r>
              <a:rPr lang="en-US" err="1"/>
              <a:t>vel</a:t>
            </a:r>
            <a:r>
              <a:rPr lang="en-US"/>
              <a:t> ante </a:t>
            </a:r>
            <a:r>
              <a:rPr lang="en-US" err="1"/>
              <a:t>bibendum</a:t>
            </a:r>
            <a:r>
              <a:rPr lang="en-US"/>
              <a:t> </a:t>
            </a:r>
            <a:r>
              <a:rPr lang="en-US" err="1"/>
              <a:t>scelerisque</a:t>
            </a:r>
            <a:r>
              <a:rPr lang="en-US"/>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err="1"/>
              <a:t>Etiam</a:t>
            </a:r>
            <a:r>
              <a:rPr lang="en-US"/>
              <a:t> </a:t>
            </a:r>
            <a:r>
              <a:rPr lang="en-US" err="1"/>
              <a:t>molestie</a:t>
            </a:r>
            <a:r>
              <a:rPr lang="en-US"/>
              <a:t> </a:t>
            </a:r>
            <a:r>
              <a:rPr lang="en-US" err="1"/>
              <a:t>velit</a:t>
            </a:r>
            <a:r>
              <a:rPr lang="en-US"/>
              <a:t> vitae dolor </a:t>
            </a:r>
            <a:r>
              <a:rPr lang="en-US" err="1"/>
              <a:t>euismod</a:t>
            </a:r>
            <a:r>
              <a:rPr lang="en-US"/>
              <a:t>, sit </a:t>
            </a:r>
            <a:r>
              <a:rPr lang="en-US" err="1"/>
              <a:t>amet</a:t>
            </a:r>
            <a:r>
              <a:rPr lang="en-US"/>
              <a:t> </a:t>
            </a:r>
            <a:r>
              <a:rPr lang="en-US" err="1"/>
              <a:t>finibus</a:t>
            </a:r>
            <a:r>
              <a:rPr lang="en-US"/>
              <a:t> </a:t>
            </a:r>
            <a:r>
              <a:rPr lang="en-US" err="1"/>
              <a:t>risus</a:t>
            </a:r>
            <a:r>
              <a:rPr lang="en-US"/>
              <a:t> </a:t>
            </a:r>
            <a:r>
              <a:rPr lang="en-US" err="1"/>
              <a:t>mattis</a:t>
            </a:r>
            <a:r>
              <a:rPr lang="en-US"/>
              <a:t>. In </a:t>
            </a:r>
            <a:r>
              <a:rPr lang="en-US" err="1"/>
              <a:t>ornare</a:t>
            </a:r>
            <a:r>
              <a:rPr lang="en-US"/>
              <a:t> convallis </a:t>
            </a:r>
            <a:r>
              <a:rPr lang="en-US" err="1"/>
              <a:t>velit</a:t>
            </a:r>
            <a:r>
              <a:rPr lang="en-US"/>
              <a:t> vitae cursus. Integer </a:t>
            </a:r>
            <a:r>
              <a:rPr lang="en-US" err="1"/>
              <a:t>egestas</a:t>
            </a:r>
            <a:r>
              <a:rPr lang="en-US"/>
              <a:t> sit </a:t>
            </a:r>
            <a:r>
              <a:rPr lang="en-US" err="1"/>
              <a:t>amet</a:t>
            </a:r>
            <a:r>
              <a:rPr lang="en-US"/>
              <a:t> mi </a:t>
            </a:r>
            <a:r>
              <a:rPr lang="en-US" err="1"/>
              <a:t>vehicula</a:t>
            </a:r>
            <a:r>
              <a:rPr lang="en-US"/>
              <a:t> </a:t>
            </a:r>
            <a:r>
              <a:rPr lang="en-US" err="1"/>
              <a:t>sollicitudin</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a:t>Click to edit title</a:t>
            </a:r>
          </a:p>
        </p:txBody>
      </p:sp>
    </p:spTree>
    <p:extLst>
      <p:ext uri="{BB962C8B-B14F-4D97-AF65-F5344CB8AC3E}">
        <p14:creationId xmlns:p14="http://schemas.microsoft.com/office/powerpoint/2010/main" val="2198606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r>
              <a:rPr lang="en-US" err="1"/>
              <a:t>Quisque</a:t>
            </a:r>
            <a:r>
              <a:rPr lang="en-US"/>
              <a:t> ac </a:t>
            </a:r>
            <a:r>
              <a:rPr lang="en-US" err="1"/>
              <a:t>orci</a:t>
            </a:r>
            <a:r>
              <a:rPr lang="en-US"/>
              <a:t> in </a:t>
            </a:r>
            <a:r>
              <a:rPr lang="en-US" err="1"/>
              <a:t>turpis</a:t>
            </a:r>
            <a:r>
              <a:rPr lang="en-US"/>
              <a:t> </a:t>
            </a:r>
            <a:r>
              <a:rPr lang="en-US" err="1"/>
              <a:t>dapibus</a:t>
            </a:r>
            <a:r>
              <a:rPr lang="en-US"/>
              <a:t> </a:t>
            </a:r>
            <a:r>
              <a:rPr lang="en-US" err="1"/>
              <a:t>sagittis</a:t>
            </a:r>
            <a:r>
              <a:rPr lang="en-US"/>
              <a:t>.</a:t>
            </a:r>
          </a:p>
          <a:p>
            <a:r>
              <a:rPr lang="en-US" err="1"/>
              <a:t>Donec</a:t>
            </a:r>
            <a:r>
              <a:rPr lang="en-US"/>
              <a:t> vitae </a:t>
            </a:r>
            <a:r>
              <a:rPr lang="en-US" err="1"/>
              <a:t>justo</a:t>
            </a:r>
            <a:r>
              <a:rPr lang="en-US"/>
              <a:t> et </a:t>
            </a:r>
            <a:r>
              <a:rPr lang="en-US" err="1"/>
              <a:t>neque</a:t>
            </a:r>
            <a:r>
              <a:rPr lang="en-US"/>
              <a:t> </a:t>
            </a:r>
            <a:r>
              <a:rPr lang="en-US" err="1"/>
              <a:t>mollis</a:t>
            </a:r>
            <a:r>
              <a:rPr lang="en-US"/>
              <a:t> </a:t>
            </a:r>
            <a:r>
              <a:rPr lang="en-US" err="1"/>
              <a:t>consectetur</a:t>
            </a:r>
            <a:r>
              <a:rPr lang="en-US"/>
              <a:t>.</a:t>
            </a:r>
          </a:p>
          <a:p>
            <a:r>
              <a:rPr lang="en-US" err="1"/>
              <a:t>Etiam</a:t>
            </a:r>
            <a:r>
              <a:rPr lang="en-US"/>
              <a:t> </a:t>
            </a:r>
            <a:r>
              <a:rPr lang="en-US" err="1"/>
              <a:t>aliquet</a:t>
            </a:r>
            <a:r>
              <a:rPr lang="en-US"/>
              <a:t> ex </a:t>
            </a:r>
            <a:r>
              <a:rPr lang="en-US" err="1"/>
              <a:t>sed</a:t>
            </a:r>
            <a:r>
              <a:rPr lang="en-US"/>
              <a:t> </a:t>
            </a:r>
            <a:r>
              <a:rPr lang="en-US" err="1"/>
              <a:t>bibendum</a:t>
            </a:r>
            <a:r>
              <a:rPr lang="en-US"/>
              <a:t> </a:t>
            </a:r>
            <a:r>
              <a:rPr lang="en-US" err="1"/>
              <a:t>consequat</a:t>
            </a:r>
            <a:r>
              <a:rPr lang="en-US"/>
              <a:t>.</a:t>
            </a:r>
          </a:p>
          <a:p>
            <a:r>
              <a:rPr lang="en-US" err="1"/>
              <a:t>Cras</a:t>
            </a:r>
            <a:r>
              <a:rPr lang="en-US"/>
              <a:t> </a:t>
            </a:r>
            <a:r>
              <a:rPr lang="en-US" err="1"/>
              <a:t>lacinia</a:t>
            </a:r>
            <a:r>
              <a:rPr lang="en-US"/>
              <a:t> </a:t>
            </a:r>
            <a:r>
              <a:rPr lang="en-US" err="1"/>
              <a:t>est</a:t>
            </a:r>
            <a:r>
              <a:rPr lang="en-US"/>
              <a:t> ac </a:t>
            </a:r>
            <a:r>
              <a:rPr lang="en-US" err="1"/>
              <a:t>elit</a:t>
            </a:r>
            <a:r>
              <a:rPr lang="en-US"/>
              <a:t> </a:t>
            </a:r>
            <a:r>
              <a:rPr lang="en-US" err="1"/>
              <a:t>dignissim</a:t>
            </a:r>
            <a:r>
              <a:rPr lang="en-US"/>
              <a:t> </a:t>
            </a:r>
            <a:r>
              <a:rPr lang="en-US" err="1"/>
              <a:t>varius</a:t>
            </a:r>
            <a:r>
              <a:rPr lang="en-US"/>
              <a:t>.</a:t>
            </a:r>
          </a:p>
          <a:p>
            <a:r>
              <a:rPr lang="en-US" err="1"/>
              <a:t>Duis</a:t>
            </a:r>
            <a:r>
              <a:rPr lang="en-US"/>
              <a:t> sit </a:t>
            </a:r>
            <a:r>
              <a:rPr lang="en-US" err="1"/>
              <a:t>amet</a:t>
            </a:r>
            <a:r>
              <a:rPr lang="en-US"/>
              <a:t> </a:t>
            </a:r>
            <a:r>
              <a:rPr lang="en-US" err="1"/>
              <a:t>odio</a:t>
            </a:r>
            <a:r>
              <a:rPr lang="en-US"/>
              <a:t> </a:t>
            </a:r>
            <a:r>
              <a:rPr lang="en-US" err="1"/>
              <a:t>facilisis</a:t>
            </a:r>
            <a:r>
              <a:rPr lang="en-US"/>
              <a:t> </a:t>
            </a:r>
            <a:r>
              <a:rPr lang="en-US" err="1"/>
              <a:t>turpis</a:t>
            </a:r>
            <a:r>
              <a:rPr lang="en-US"/>
              <a:t> </a:t>
            </a:r>
            <a:r>
              <a:rPr lang="en-US" err="1"/>
              <a:t>sodales</a:t>
            </a:r>
            <a:r>
              <a:rPr lang="en-US"/>
              <a:t> </a:t>
            </a:r>
            <a:r>
              <a:rPr lang="en-US" err="1"/>
              <a:t>placerat</a:t>
            </a:r>
            <a:r>
              <a:rPr lang="en-US"/>
              <a:t>.</a:t>
            </a:r>
          </a:p>
          <a:p>
            <a:r>
              <a:rPr lang="en-US"/>
              <a:t>Justo et neque odio facilisis turpis </a:t>
            </a:r>
            <a:r>
              <a:rPr lang="en-US" err="1"/>
              <a:t>sodales</a:t>
            </a:r>
            <a:r>
              <a:rPr lang="en-US"/>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a:t>Click to edit title</a:t>
            </a:r>
          </a:p>
        </p:txBody>
      </p:sp>
    </p:spTree>
    <p:extLst>
      <p:ext uri="{BB962C8B-B14F-4D97-AF65-F5344CB8AC3E}">
        <p14:creationId xmlns:p14="http://schemas.microsoft.com/office/powerpoint/2010/main" val="27350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858"/>
            <a:ext cx="12188949" cy="6856284"/>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100" b="0" baseline="0">
                <a:solidFill>
                  <a:schemeClr val="tx1"/>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1953" y="123130"/>
            <a:ext cx="7786044" cy="83421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a:t>Click to edit title</a:t>
            </a:r>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a:t>CLICK TO EDIT MASTER TEXT STYLES</a:t>
            </a:r>
          </a:p>
          <a:p>
            <a:pPr lvl="1"/>
            <a:r>
              <a:rPr lang="en-US"/>
              <a:t>Second level text</a:t>
            </a:r>
          </a:p>
          <a:p>
            <a:pPr lvl="2"/>
            <a:r>
              <a:rPr lang="en-US"/>
              <a:t>Third level</a:t>
            </a:r>
          </a:p>
          <a:p>
            <a:pPr lvl="1"/>
            <a:r>
              <a:rPr lang="en-US"/>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a:t>Third level</a:t>
            </a:r>
          </a:p>
          <a:p>
            <a:pPr lvl="0"/>
            <a:r>
              <a:rPr lang="en-US"/>
              <a:t>CLICK TO EDIT MASTER TEXT STYLES</a:t>
            </a:r>
          </a:p>
          <a:p>
            <a:pPr lvl="1"/>
            <a:r>
              <a:rPr lang="en-US"/>
              <a:t>Second level text </a:t>
            </a:r>
          </a:p>
          <a:p>
            <a:pPr lvl="2"/>
            <a:r>
              <a:rPr lang="en-US"/>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a:t>Third level</a:t>
            </a:r>
          </a:p>
        </p:txBody>
      </p:sp>
    </p:spTree>
    <p:extLst>
      <p:ext uri="{BB962C8B-B14F-4D97-AF65-F5344CB8AC3E}">
        <p14:creationId xmlns:p14="http://schemas.microsoft.com/office/powerpoint/2010/main" val="2217579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a:p>
            <a:r>
              <a:rPr lang="en-US"/>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a:t>Click to edit title</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err="1"/>
              <a:t>Em</a:t>
            </a:r>
            <a:r>
              <a:rPr lang="en-US"/>
              <a:t> </a:t>
            </a:r>
            <a:r>
              <a:rPr lang="en-US" err="1"/>
              <a:t>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r>
              <a:rPr lang="en-US"/>
              <a:t>. </a:t>
            </a:r>
            <a:r>
              <a:rPr lang="en-US" err="1"/>
              <a:t>Sed</a:t>
            </a:r>
            <a:r>
              <a:rPr lang="en-US"/>
              <a:t> a </a:t>
            </a:r>
            <a:r>
              <a:rPr lang="en-US" err="1"/>
              <a:t>erat</a:t>
            </a:r>
            <a:r>
              <a:rPr lang="en-US"/>
              <a:t> </a:t>
            </a:r>
            <a:r>
              <a:rPr lang="en-US" err="1"/>
              <a:t>ut</a:t>
            </a:r>
            <a:r>
              <a:rPr lang="en-US"/>
              <a:t> magna </a:t>
            </a:r>
            <a:r>
              <a:rPr lang="en-US" err="1"/>
              <a:t>vulputate</a:t>
            </a:r>
            <a:r>
              <a:rPr lang="en-US"/>
              <a:t> </a:t>
            </a:r>
            <a:r>
              <a:rPr lang="en-US" err="1"/>
              <a:t>feugiat</a:t>
            </a:r>
            <a:r>
              <a:rPr lang="en-US"/>
              <a:t>. </a:t>
            </a:r>
            <a:r>
              <a:rPr lang="en-US" err="1"/>
              <a:t>Quisque</a:t>
            </a:r>
            <a:r>
              <a:rPr lang="en-US"/>
              <a:t> </a:t>
            </a:r>
            <a:r>
              <a:rPr lang="en-US" err="1"/>
              <a:t>varius</a:t>
            </a:r>
            <a:r>
              <a:rPr lang="en-US"/>
              <a:t> and libero </a:t>
            </a:r>
            <a:r>
              <a:rPr lang="en-US" err="1"/>
              <a:t>placerat</a:t>
            </a:r>
            <a:r>
              <a:rPr lang="en-US"/>
              <a:t> </a:t>
            </a:r>
            <a:r>
              <a:rPr lang="en-US" err="1"/>
              <a:t>erat</a:t>
            </a:r>
            <a:r>
              <a:rPr lang="en-US"/>
              <a:t> </a:t>
            </a:r>
            <a:r>
              <a:rPr lang="en-US" err="1"/>
              <a:t>lobortis</a:t>
            </a:r>
            <a:r>
              <a:rPr lang="en-US"/>
              <a:t> </a:t>
            </a:r>
            <a:r>
              <a:rPr lang="en-US" err="1"/>
              <a:t>congue</a:t>
            </a:r>
            <a:r>
              <a:rPr lang="en-US"/>
              <a:t>. Integer a </a:t>
            </a:r>
            <a:r>
              <a:rPr lang="en-US" err="1"/>
              <a:t>arcu</a:t>
            </a:r>
            <a:r>
              <a:rPr lang="en-US"/>
              <a:t> </a:t>
            </a:r>
            <a:r>
              <a:rPr lang="en-US" err="1"/>
              <a:t>vel</a:t>
            </a:r>
            <a:r>
              <a:rPr lang="en-US"/>
              <a:t> ante </a:t>
            </a:r>
            <a:r>
              <a:rPr lang="en-US" err="1"/>
              <a:t>bibendum</a:t>
            </a:r>
            <a:r>
              <a:rPr lang="en-US"/>
              <a:t> </a:t>
            </a:r>
            <a:r>
              <a:rPr lang="en-US" err="1"/>
              <a:t>scelerisque</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a:t>
            </a:r>
          </a:p>
        </p:txBody>
      </p:sp>
    </p:spTree>
    <p:extLst>
      <p:ext uri="{BB962C8B-B14F-4D97-AF65-F5344CB8AC3E}">
        <p14:creationId xmlns:p14="http://schemas.microsoft.com/office/powerpoint/2010/main" val="832188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a:p>
            <a:r>
              <a:rPr lang="en-US"/>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a:t>Click to edit title</a:t>
            </a:r>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a:p>
            <a:r>
              <a:rPr lang="en-US"/>
              <a:t>Drag picture to placeholder or click icon to add</a:t>
            </a:r>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a:p>
            <a:r>
              <a:rPr lang="en-US"/>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err="1"/>
              <a:t>Em</a:t>
            </a:r>
            <a:r>
              <a:rPr lang="en-US"/>
              <a:t> </a:t>
            </a:r>
            <a:r>
              <a:rPr lang="en-US" err="1"/>
              <a:t>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r>
              <a:rPr lang="en-US"/>
              <a:t>. </a:t>
            </a:r>
            <a:r>
              <a:rPr lang="en-US" err="1"/>
              <a:t>Sed</a:t>
            </a:r>
            <a:r>
              <a:rPr lang="en-US"/>
              <a:t> a </a:t>
            </a:r>
            <a:r>
              <a:rPr lang="en-US" err="1"/>
              <a:t>erat</a:t>
            </a:r>
            <a:r>
              <a:rPr lang="en-US"/>
              <a:t> </a:t>
            </a:r>
            <a:r>
              <a:rPr lang="en-US" err="1"/>
              <a:t>ut</a:t>
            </a:r>
            <a:r>
              <a:rPr lang="en-US"/>
              <a:t> magna </a:t>
            </a:r>
            <a:r>
              <a:rPr lang="en-US" err="1"/>
              <a:t>vulputate</a:t>
            </a:r>
            <a:r>
              <a:rPr lang="en-US"/>
              <a:t> </a:t>
            </a:r>
            <a:r>
              <a:rPr lang="en-US" err="1"/>
              <a:t>feugiat</a:t>
            </a:r>
            <a:r>
              <a:rPr lang="en-US"/>
              <a:t>. </a:t>
            </a:r>
            <a:r>
              <a:rPr lang="en-US" err="1"/>
              <a:t>Quisque</a:t>
            </a:r>
            <a:r>
              <a:rPr lang="en-US"/>
              <a:t> </a:t>
            </a:r>
            <a:r>
              <a:rPr lang="en-US" err="1"/>
              <a:t>varius</a:t>
            </a:r>
            <a:r>
              <a:rPr lang="en-US"/>
              <a:t> and libero </a:t>
            </a:r>
            <a:r>
              <a:rPr lang="en-US" err="1"/>
              <a:t>placerat</a:t>
            </a:r>
            <a:r>
              <a:rPr lang="en-US"/>
              <a:t> </a:t>
            </a:r>
            <a:r>
              <a:rPr lang="en-US" err="1"/>
              <a:t>erat</a:t>
            </a:r>
            <a:r>
              <a:rPr lang="en-US"/>
              <a:t> </a:t>
            </a:r>
            <a:r>
              <a:rPr lang="en-US" err="1"/>
              <a:t>lobortis</a:t>
            </a:r>
            <a:r>
              <a:rPr lang="en-US"/>
              <a:t> </a:t>
            </a:r>
            <a:r>
              <a:rPr lang="en-US" err="1"/>
              <a:t>congue</a:t>
            </a:r>
            <a:r>
              <a:rPr lang="en-US"/>
              <a:t>. Integer a </a:t>
            </a:r>
            <a:r>
              <a:rPr lang="en-US" err="1"/>
              <a:t>arcu</a:t>
            </a:r>
            <a:r>
              <a:rPr lang="en-US"/>
              <a:t> </a:t>
            </a:r>
            <a:r>
              <a:rPr lang="en-US" err="1"/>
              <a:t>vel</a:t>
            </a:r>
            <a:r>
              <a:rPr lang="en-US"/>
              <a:t> ante </a:t>
            </a:r>
            <a:r>
              <a:rPr lang="en-US" err="1"/>
              <a:t>bibendum</a:t>
            </a:r>
            <a:r>
              <a:rPr lang="en-US"/>
              <a:t> </a:t>
            </a:r>
            <a:r>
              <a:rPr lang="en-US" err="1"/>
              <a:t>scelerisque</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a:t>
            </a:r>
          </a:p>
        </p:txBody>
      </p:sp>
    </p:spTree>
    <p:extLst>
      <p:ext uri="{BB962C8B-B14F-4D97-AF65-F5344CB8AC3E}">
        <p14:creationId xmlns:p14="http://schemas.microsoft.com/office/powerpoint/2010/main" val="1442512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a:p>
            <a:r>
              <a:rPr lang="en-US"/>
              <a:t>Drag picture to placeholder or click icon to add</a:t>
            </a:r>
          </a:p>
        </p:txBody>
      </p:sp>
    </p:spTree>
    <p:extLst>
      <p:ext uri="{BB962C8B-B14F-4D97-AF65-F5344CB8AC3E}">
        <p14:creationId xmlns:p14="http://schemas.microsoft.com/office/powerpoint/2010/main" val="14129727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a:p>
          <a:p>
            <a:r>
              <a:rPr lang="en-US"/>
              <a:t>Drag chart to placeholder or click icon to add chart</a:t>
            </a:r>
          </a:p>
          <a:p>
            <a:endParaRPr lang="en-US"/>
          </a:p>
        </p:txBody>
      </p:sp>
      <p:sp>
        <p:nvSpPr>
          <p:cNvPr id="8"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a:t>Click to edit title</a:t>
            </a:r>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err="1"/>
              <a:t>Em</a:t>
            </a:r>
            <a:r>
              <a:rPr lang="en-US"/>
              <a:t> </a:t>
            </a:r>
            <a:r>
              <a:rPr lang="en-US" err="1"/>
              <a:t>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r>
              <a:rPr lang="en-US"/>
              <a:t>. </a:t>
            </a:r>
            <a:r>
              <a:rPr lang="en-US" err="1"/>
              <a:t>Sed</a:t>
            </a:r>
            <a:r>
              <a:rPr lang="en-US"/>
              <a:t> a </a:t>
            </a:r>
            <a:r>
              <a:rPr lang="en-US" err="1"/>
              <a:t>erat</a:t>
            </a:r>
            <a:r>
              <a:rPr lang="en-US"/>
              <a:t> </a:t>
            </a:r>
            <a:r>
              <a:rPr lang="en-US" err="1"/>
              <a:t>ut</a:t>
            </a:r>
            <a:r>
              <a:rPr lang="en-US"/>
              <a:t> magna </a:t>
            </a:r>
            <a:r>
              <a:rPr lang="en-US" err="1"/>
              <a:t>vulputate</a:t>
            </a:r>
            <a:r>
              <a:rPr lang="en-US"/>
              <a:t> </a:t>
            </a:r>
            <a:r>
              <a:rPr lang="en-US" err="1"/>
              <a:t>feugiat</a:t>
            </a:r>
            <a:r>
              <a:rPr lang="en-US"/>
              <a:t>. </a:t>
            </a:r>
            <a:r>
              <a:rPr lang="en-US" err="1"/>
              <a:t>Quisque</a:t>
            </a:r>
            <a:r>
              <a:rPr lang="en-US"/>
              <a:t> </a:t>
            </a:r>
            <a:r>
              <a:rPr lang="en-US" err="1"/>
              <a:t>varius</a:t>
            </a:r>
            <a:r>
              <a:rPr lang="en-US"/>
              <a:t> and libero </a:t>
            </a:r>
            <a:r>
              <a:rPr lang="en-US" err="1"/>
              <a:t>placerat</a:t>
            </a:r>
            <a:r>
              <a:rPr lang="en-US"/>
              <a:t> </a:t>
            </a:r>
            <a:r>
              <a:rPr lang="en-US" err="1"/>
              <a:t>erat</a:t>
            </a:r>
            <a:r>
              <a:rPr lang="en-US"/>
              <a:t> </a:t>
            </a:r>
            <a:r>
              <a:rPr lang="en-US" err="1"/>
              <a:t>lobortis</a:t>
            </a:r>
            <a:r>
              <a:rPr lang="en-US"/>
              <a:t> </a:t>
            </a:r>
            <a:r>
              <a:rPr lang="en-US" err="1"/>
              <a:t>congue</a:t>
            </a:r>
            <a:r>
              <a:rPr lang="en-US"/>
              <a:t>. Integer a </a:t>
            </a:r>
            <a:r>
              <a:rPr lang="en-US" err="1"/>
              <a:t>arcu</a:t>
            </a:r>
            <a:r>
              <a:rPr lang="en-US"/>
              <a:t> </a:t>
            </a:r>
            <a:r>
              <a:rPr lang="en-US" err="1"/>
              <a:t>vel</a:t>
            </a:r>
            <a:r>
              <a:rPr lang="en-US"/>
              <a:t> ante </a:t>
            </a:r>
            <a:r>
              <a:rPr lang="en-US" err="1"/>
              <a:t>bibendum</a:t>
            </a:r>
            <a:r>
              <a:rPr lang="en-US"/>
              <a:t> </a:t>
            </a:r>
            <a:r>
              <a:rPr lang="en-US" err="1"/>
              <a:t>scelerisque</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a:t>
            </a:r>
          </a:p>
        </p:txBody>
      </p:sp>
    </p:spTree>
    <p:extLst>
      <p:ext uri="{BB962C8B-B14F-4D97-AF65-F5344CB8AC3E}">
        <p14:creationId xmlns:p14="http://schemas.microsoft.com/office/powerpoint/2010/main" val="34450520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73C47-918B-46AB-B3FD-D5E4FD94CB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7BA3EA-D12D-4179-9F25-A56ED88BD0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C3DBA-9063-4232-B6A9-0FD651B2E0BA}"/>
              </a:ext>
            </a:extLst>
          </p:cNvPr>
          <p:cNvSpPr>
            <a:spLocks noGrp="1"/>
          </p:cNvSpPr>
          <p:nvPr>
            <p:ph type="dt" sz="half" idx="10"/>
          </p:nvPr>
        </p:nvSpPr>
        <p:spPr/>
        <p:txBody>
          <a:bodyPr/>
          <a:lstStyle/>
          <a:p>
            <a:fld id="{F20710E5-EDB7-44DE-941A-48796E05415A}" type="datetimeFigureOut">
              <a:rPr lang="en-US" smtClean="0"/>
              <a:t>10/29/24</a:t>
            </a:fld>
            <a:endParaRPr lang="en-US"/>
          </a:p>
        </p:txBody>
      </p:sp>
      <p:sp>
        <p:nvSpPr>
          <p:cNvPr id="5" name="Footer Placeholder 4">
            <a:extLst>
              <a:ext uri="{FF2B5EF4-FFF2-40B4-BE49-F238E27FC236}">
                <a16:creationId xmlns:a16="http://schemas.microsoft.com/office/drawing/2014/main" id="{093DBAF4-5E3A-48A6-B280-0697611E9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208BB-CE9B-4DD3-BD48-9B40223D6EDE}"/>
              </a:ext>
            </a:extLst>
          </p:cNvPr>
          <p:cNvSpPr>
            <a:spLocks noGrp="1"/>
          </p:cNvSpPr>
          <p:nvPr>
            <p:ph type="sldNum" sz="quarter" idx="12"/>
          </p:nvPr>
        </p:nvSpPr>
        <p:spPr/>
        <p:txBody>
          <a:bodyPr/>
          <a:lstStyle/>
          <a:p>
            <a:fld id="{0CB18EEE-D2CE-4672-9FF0-CD45F0125977}" type="slidenum">
              <a:rPr lang="en-US" smtClean="0"/>
              <a:t>‹#›</a:t>
            </a:fld>
            <a:endParaRPr lang="en-US"/>
          </a:p>
        </p:txBody>
      </p:sp>
    </p:spTree>
    <p:extLst>
      <p:ext uri="{BB962C8B-B14F-4D97-AF65-F5344CB8AC3E}">
        <p14:creationId xmlns:p14="http://schemas.microsoft.com/office/powerpoint/2010/main" val="154845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857"/>
            <a:ext cx="12188949" cy="6856284"/>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100" b="0" baseline="0">
                <a:solidFill>
                  <a:schemeClr val="bg1"/>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1953" y="123130"/>
            <a:ext cx="7786044" cy="834219"/>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4"/>
            <a:ext cx="6402832"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9" y="2185418"/>
            <a:ext cx="4179753"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1" y="2185418"/>
            <a:ext cx="4179753"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8"/>
            <a:ext cx="8557757"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9" y="2185416"/>
            <a:ext cx="9678987"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569470" y="2189263"/>
            <a:ext cx="4002532"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9" y="1316736"/>
            <a:ext cx="4531639"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6" name="Picture Placeholder 2"/>
          <p:cNvSpPr>
            <a:spLocks noGrp="1" noChangeAspect="1"/>
          </p:cNvSpPr>
          <p:nvPr>
            <p:ph type="pic" idx="13"/>
          </p:nvPr>
        </p:nvSpPr>
        <p:spPr>
          <a:xfrm>
            <a:off x="5098565" y="1204332"/>
            <a:ext cx="7093435" cy="5656843"/>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4804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9.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9.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9"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a:latin typeface="Arial" charset="0"/>
              </a:rPr>
              <a:t>‘-</a:t>
            </a:r>
          </a:p>
        </p:txBody>
      </p:sp>
      <p:sp>
        <p:nvSpPr>
          <p:cNvPr id="8" name="Title 1"/>
          <p:cNvSpPr txBox="1">
            <a:spLocks/>
          </p:cNvSpPr>
          <p:nvPr userDrawn="1"/>
        </p:nvSpPr>
        <p:spPr>
          <a:xfrm>
            <a:off x="2045779" y="1023930"/>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userDrawn="1"/>
        </p:nvSpPr>
        <p:spPr>
          <a:xfrm>
            <a:off x="2045779" y="2555890"/>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857"/>
            <a:ext cx="12188949" cy="6856284"/>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10062217" y="6240989"/>
            <a:ext cx="725424"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chemeClr val="tx1"/>
                </a:solidFill>
                <a:latin typeface="Arial" charset="0"/>
                <a:ea typeface="Arial" charset="0"/>
                <a:cs typeface="Arial" charset="0"/>
              </a:rPr>
              <a:pPr/>
              <a:t>‹#›</a:t>
            </a:fld>
            <a:endParaRPr lang="en-US" sz="12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1953" y="123130"/>
            <a:ext cx="7786044" cy="83421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Lst>
  <p:hf hdr="0" dt="0"/>
  <p:txStyles>
    <p:title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userDrawn="1">
          <p15:clr>
            <a:srgbClr val="F26B43"/>
          </p15:clr>
        </p15:guide>
        <p15:guide id="2" pos="416" userDrawn="1">
          <p15:clr>
            <a:srgbClr val="F26B43"/>
          </p15:clr>
        </p15:guide>
        <p15:guide id="3" orient="horz" pos="4016" userDrawn="1">
          <p15:clr>
            <a:srgbClr val="F26B43"/>
          </p15:clr>
        </p15:guide>
        <p15:guide id="4" pos="7392" userDrawn="1">
          <p15:clr>
            <a:srgbClr val="F26B43"/>
          </p15:clr>
        </p15:guide>
        <p15:guide id="5" pos="288" userDrawn="1">
          <p15:clr>
            <a:srgbClr val="F26B43"/>
          </p15:clr>
        </p15:guide>
        <p15:guide id="6" pos="4464" userDrawn="1">
          <p15:clr>
            <a:srgbClr val="F26B43"/>
          </p15:clr>
        </p15:guide>
        <p15:guide id="7" pos="4704" userDrawn="1">
          <p15:clr>
            <a:srgbClr val="F26B43"/>
          </p15:clr>
        </p15:guide>
        <p15:guide id="8" pos="4512"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9"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a:latin typeface="Arial" charset="0"/>
              </a:rPr>
              <a:t>‘-</a:t>
            </a:r>
          </a:p>
        </p:txBody>
      </p:sp>
      <p:sp>
        <p:nvSpPr>
          <p:cNvPr id="8" name="Title 1"/>
          <p:cNvSpPr txBox="1">
            <a:spLocks/>
          </p:cNvSpPr>
          <p:nvPr userDrawn="1"/>
        </p:nvSpPr>
        <p:spPr>
          <a:xfrm>
            <a:off x="2045779" y="1023930"/>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a:latin typeface="Georgia" charset="0"/>
              <a:ea typeface="Georgia" charset="0"/>
              <a:cs typeface="Georgia" charset="0"/>
            </a:endParaRPr>
          </a:p>
        </p:txBody>
      </p:sp>
      <p:sp>
        <p:nvSpPr>
          <p:cNvPr id="9" name="Text Placeholder 2"/>
          <p:cNvSpPr txBox="1">
            <a:spLocks/>
          </p:cNvSpPr>
          <p:nvPr userDrawn="1"/>
        </p:nvSpPr>
        <p:spPr>
          <a:xfrm>
            <a:off x="2045779" y="2555890"/>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a:latin typeface="Arial" charset="0"/>
              <a:ea typeface="Arial" charset="0"/>
              <a:cs typeface="Arial" charset="0"/>
            </a:endParaRPr>
          </a:p>
        </p:txBody>
      </p:sp>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2"/>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a:t>Click to edit Master title style</a:t>
            </a:r>
          </a:p>
        </p:txBody>
      </p:sp>
      <p:sp>
        <p:nvSpPr>
          <p:cNvPr id="11" name="Slide Number Placeholder 6"/>
          <p:cNvSpPr txBox="1">
            <a:spLocks/>
          </p:cNvSpPr>
          <p:nvPr userDrawn="1"/>
        </p:nvSpPr>
        <p:spPr>
          <a:xfrm>
            <a:off x="11045952" y="6221885"/>
            <a:ext cx="725424"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chemeClr val="tx1"/>
                </a:solidFill>
                <a:latin typeface="Arial" charset="0"/>
                <a:ea typeface="Arial" charset="0"/>
                <a:cs typeface="Arial" charset="0"/>
              </a:rPr>
              <a:pPr/>
              <a:t>‹#›</a:t>
            </a:fld>
            <a:endParaRPr lang="en-US" sz="1200" b="1">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67348" y="1794"/>
            <a:ext cx="6572363" cy="938909"/>
          </a:xfrm>
          <a:prstGeom prst="rect">
            <a:avLst/>
          </a:prstGeom>
        </p:spPr>
      </p:pic>
    </p:spTree>
    <p:extLst>
      <p:ext uri="{BB962C8B-B14F-4D97-AF65-F5344CB8AC3E}">
        <p14:creationId xmlns:p14="http://schemas.microsoft.com/office/powerpoint/2010/main" val="1741272084"/>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hf hdr="0" dt="0"/>
  <p:txStyles>
    <p:title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userDrawn="1">
          <p15:clr>
            <a:srgbClr val="F26B43"/>
          </p15:clr>
        </p15:guide>
        <p15:guide id="2" pos="555" userDrawn="1">
          <p15:clr>
            <a:srgbClr val="F26B43"/>
          </p15:clr>
        </p15:guide>
        <p15:guide id="3" orient="horz" pos="4016" userDrawn="1">
          <p15:clr>
            <a:srgbClr val="F26B43"/>
          </p15:clr>
        </p15:guide>
        <p15:guide id="4" pos="9856" userDrawn="1">
          <p15:clr>
            <a:srgbClr val="F26B43"/>
          </p15:clr>
        </p15:guide>
        <p15:guide id="5" pos="384" userDrawn="1">
          <p15:clr>
            <a:srgbClr val="F26B43"/>
          </p15:clr>
        </p15:guide>
        <p15:guide id="6" pos="5952" userDrawn="1">
          <p15:clr>
            <a:srgbClr val="F26B43"/>
          </p15:clr>
        </p15:guide>
        <p15:guide id="7" pos="6272" userDrawn="1">
          <p15:clr>
            <a:srgbClr val="F26B43"/>
          </p15:clr>
        </p15:guide>
        <p15:guide id="8" pos="6016"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a:latin typeface="Arial" charset="0"/>
              <a:ea typeface="Arial" charset="0"/>
              <a:cs typeface="Arial" charset="0"/>
            </a:endParaRPr>
          </a:p>
        </p:txBody>
      </p:sp>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a:t>Click to edit Master title style</a:t>
            </a:r>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258346602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6.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21.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20.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11.xml"/><Relationship Id="rId16"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17.svg"/><Relationship Id="rId5" Type="http://schemas.openxmlformats.org/officeDocument/2006/relationships/image" Target="../media/image27.svg"/><Relationship Id="rId10" Type="http://schemas.openxmlformats.org/officeDocument/2006/relationships/image" Target="../media/image16.png"/><Relationship Id="rId4" Type="http://schemas.openxmlformats.org/officeDocument/2006/relationships/image" Target="../media/image26.png"/><Relationship Id="rId9"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6.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21.sv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20.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1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6.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17.svg"/></Relationships>
</file>

<file path=ppt/slides/_rels/slide1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8.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7.sv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6.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19.svg"/></Relationships>
</file>

<file path=ppt/slides/_rels/slide17.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8.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7.sv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6.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19.svg"/></Relationships>
</file>

<file path=ppt/slides/_rels/slide1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8.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7.svg"/><Relationship Id="rId2" Type="http://schemas.openxmlformats.org/officeDocument/2006/relationships/notesSlide" Target="../notesSlides/notesSlide17.xml"/><Relationship Id="rId16" Type="http://schemas.openxmlformats.org/officeDocument/2006/relationships/image" Target="../media/image23.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6.png"/><Relationship Id="rId5" Type="http://schemas.openxmlformats.org/officeDocument/2006/relationships/image" Target="../media/image26.png"/><Relationship Id="rId15" Type="http://schemas.openxmlformats.org/officeDocument/2006/relationships/image" Target="../media/image22.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19.sv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9.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17.svg"/><Relationship Id="rId5" Type="http://schemas.openxmlformats.org/officeDocument/2006/relationships/image" Target="../media/image27.svg"/><Relationship Id="rId10" Type="http://schemas.openxmlformats.org/officeDocument/2006/relationships/image" Target="../media/image16.png"/><Relationship Id="rId4" Type="http://schemas.openxmlformats.org/officeDocument/2006/relationships/image" Target="../media/image26.png"/><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8.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7.svg"/><Relationship Id="rId2" Type="http://schemas.openxmlformats.org/officeDocument/2006/relationships/notesSlide" Target="../notesSlides/notesSlide18.xml"/><Relationship Id="rId16" Type="http://schemas.openxmlformats.org/officeDocument/2006/relationships/image" Target="../media/image23.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6.png"/><Relationship Id="rId5" Type="http://schemas.openxmlformats.org/officeDocument/2006/relationships/image" Target="../media/image26.png"/><Relationship Id="rId15" Type="http://schemas.openxmlformats.org/officeDocument/2006/relationships/image" Target="../media/image22.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19.svg"/></Relationships>
</file>

<file path=ppt/slides/_rels/slide21.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8.png"/><Relationship Id="rId18" Type="http://schemas.openxmlformats.org/officeDocument/2006/relationships/image" Target="../media/image21.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7.svg"/><Relationship Id="rId17" Type="http://schemas.openxmlformats.org/officeDocument/2006/relationships/image" Target="../media/image20.png"/><Relationship Id="rId2" Type="http://schemas.openxmlformats.org/officeDocument/2006/relationships/notesSlide" Target="../notesSlides/notesSlide19.xml"/><Relationship Id="rId16" Type="http://schemas.openxmlformats.org/officeDocument/2006/relationships/image" Target="../media/image23.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6.png"/><Relationship Id="rId5" Type="http://schemas.openxmlformats.org/officeDocument/2006/relationships/image" Target="../media/image26.png"/><Relationship Id="rId15" Type="http://schemas.openxmlformats.org/officeDocument/2006/relationships/image" Target="../media/image22.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19.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8.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7.svg"/><Relationship Id="rId2" Type="http://schemas.openxmlformats.org/officeDocument/2006/relationships/notesSlide" Target="../notesSlides/notesSlide20.xml"/><Relationship Id="rId16" Type="http://schemas.openxmlformats.org/officeDocument/2006/relationships/image" Target="../media/image23.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6.png"/><Relationship Id="rId5" Type="http://schemas.openxmlformats.org/officeDocument/2006/relationships/image" Target="../media/image26.png"/><Relationship Id="rId15" Type="http://schemas.openxmlformats.org/officeDocument/2006/relationships/image" Target="../media/image22.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19.svg"/></Relationships>
</file>

<file path=ppt/slides/_rels/slide2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7.sv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6.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7.sv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6.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21.sv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20.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21.svg"/><Relationship Id="rId5" Type="http://schemas.openxmlformats.org/officeDocument/2006/relationships/image" Target="../media/image27.svg"/><Relationship Id="rId10" Type="http://schemas.openxmlformats.org/officeDocument/2006/relationships/image" Target="../media/image20.png"/><Relationship Id="rId4" Type="http://schemas.openxmlformats.org/officeDocument/2006/relationships/image" Target="../media/image26.png"/><Relationship Id="rId9" Type="http://schemas.openxmlformats.org/officeDocument/2006/relationships/image" Target="../media/image3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7.sv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6.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1.svg"/></Relationships>
</file>

<file path=ppt/slides/_rels/slide31.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26.xml"/><Relationship Id="rId16"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1.svg"/></Relationships>
</file>

<file path=ppt/slides/_rels/slide3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27.xml"/><Relationship Id="rId16"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1.svg"/></Relationships>
</file>

<file path=ppt/slides/_rels/slide3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28.xml"/><Relationship Id="rId16"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1.svg"/></Relationships>
</file>

<file path=ppt/slides/_rels/slide3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6.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21.sv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20.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17.svg"/></Relationships>
</file>

<file path=ppt/slides/_rels/slide3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30.xml"/><Relationship Id="rId16"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1.svg"/></Relationships>
</file>

<file path=ppt/slides/_rels/slide3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31.xml"/><Relationship Id="rId16"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1.svg"/></Relationships>
</file>

<file path=ppt/slides/_rels/slide37.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6.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21.sv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20.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17.svg"/></Relationships>
</file>

<file path=ppt/slides/_rels/slide3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33.xml"/><Relationship Id="rId16"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1.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21.svg"/><Relationship Id="rId2" Type="http://schemas.openxmlformats.org/officeDocument/2006/relationships/notesSlide" Target="../notesSlides/notesSlide35.xml"/><Relationship Id="rId16"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20.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3.svg"/></Relationships>
</file>

<file path=ppt/slides/_rels/slide4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21.sv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20.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3.svg"/></Relationships>
</file>

<file path=ppt/slides/_rels/slide4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21.svg"/><Relationship Id="rId2" Type="http://schemas.openxmlformats.org/officeDocument/2006/relationships/notesSlide" Target="../notesSlides/notesSlide37.xml"/><Relationship Id="rId16"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20.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3.svg"/></Relationships>
</file>

<file path=ppt/slides/_rels/slide4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38.xml"/><Relationship Id="rId16" Type="http://schemas.openxmlformats.org/officeDocument/2006/relationships/image" Target="../media/image23.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22.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1.svg"/></Relationships>
</file>

<file path=ppt/slides/_rels/slide4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39.xml"/><Relationship Id="rId16" Type="http://schemas.openxmlformats.org/officeDocument/2006/relationships/image" Target="../media/image23.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22.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1.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1.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19.svg"/><Relationship Id="rId5" Type="http://schemas.openxmlformats.org/officeDocument/2006/relationships/image" Target="../media/image27.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22.png"/></Relationships>
</file>

<file path=ppt/slides/_rels/slide4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40.xml"/><Relationship Id="rId16" Type="http://schemas.openxmlformats.org/officeDocument/2006/relationships/image" Target="../media/image23.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22.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1.svg"/></Relationships>
</file>

<file path=ppt/slides/_rels/slide4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0.png"/><Relationship Id="rId18" Type="http://schemas.openxmlformats.org/officeDocument/2006/relationships/image" Target="../media/image17.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17" Type="http://schemas.openxmlformats.org/officeDocument/2006/relationships/image" Target="../media/image16.png"/><Relationship Id="rId2" Type="http://schemas.openxmlformats.org/officeDocument/2006/relationships/notesSlide" Target="../notesSlides/notesSlide41.xml"/><Relationship Id="rId16" Type="http://schemas.openxmlformats.org/officeDocument/2006/relationships/image" Target="../media/image23.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22.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42.xml"/><Relationship Id="rId16"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3.svg"/></Relationships>
</file>

<file path=ppt/slides/_rels/slide5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9.svg"/><Relationship Id="rId18" Type="http://schemas.openxmlformats.org/officeDocument/2006/relationships/image" Target="../media/image16.png"/><Relationship Id="rId3" Type="http://schemas.microsoft.com/office/2018/10/relationships/comments" Target="../comments/modernComment_161_B4EB26E4.xml"/><Relationship Id="rId7" Type="http://schemas.openxmlformats.org/officeDocument/2006/relationships/image" Target="../media/image27.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43.xml"/><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21.svg"/><Relationship Id="rId10" Type="http://schemas.openxmlformats.org/officeDocument/2006/relationships/image" Target="../media/image30.png"/><Relationship Id="rId19" Type="http://schemas.openxmlformats.org/officeDocument/2006/relationships/image" Target="../media/image17.sv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20.png"/></Relationships>
</file>

<file path=ppt/slides/_rels/slide5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0.png"/><Relationship Id="rId18" Type="http://schemas.openxmlformats.org/officeDocument/2006/relationships/image" Target="../media/image17.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17" Type="http://schemas.openxmlformats.org/officeDocument/2006/relationships/image" Target="../media/image16.png"/><Relationship Id="rId2" Type="http://schemas.openxmlformats.org/officeDocument/2006/relationships/notesSlide" Target="../notesSlides/notesSlide44.xml"/><Relationship Id="rId16" Type="http://schemas.openxmlformats.org/officeDocument/2006/relationships/image" Target="../media/image23.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22.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1.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7.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19.svg"/><Relationship Id="rId5" Type="http://schemas.openxmlformats.org/officeDocument/2006/relationships/image" Target="../media/image27.svg"/><Relationship Id="rId10" Type="http://schemas.openxmlformats.org/officeDocument/2006/relationships/image" Target="../media/image18.png"/><Relationship Id="rId4" Type="http://schemas.openxmlformats.org/officeDocument/2006/relationships/image" Target="../media/image26.png"/><Relationship Id="rId9" Type="http://schemas.openxmlformats.org/officeDocument/2006/relationships/image" Target="../media/image31.svg"/></Relationships>
</file>

<file path=ppt/slides/_rels/slide5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7.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19.svg"/><Relationship Id="rId5" Type="http://schemas.openxmlformats.org/officeDocument/2006/relationships/image" Target="../media/image27.svg"/><Relationship Id="rId10" Type="http://schemas.openxmlformats.org/officeDocument/2006/relationships/image" Target="../media/image18.png"/><Relationship Id="rId4" Type="http://schemas.openxmlformats.org/officeDocument/2006/relationships/image" Target="../media/image26.png"/><Relationship Id="rId9" Type="http://schemas.openxmlformats.org/officeDocument/2006/relationships/image" Target="../media/image31.svg"/></Relationships>
</file>

<file path=ppt/slides/_rels/slide5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19.svg"/><Relationship Id="rId5" Type="http://schemas.openxmlformats.org/officeDocument/2006/relationships/image" Target="../media/image27.svg"/><Relationship Id="rId10" Type="http://schemas.openxmlformats.org/officeDocument/2006/relationships/image" Target="../media/image18.png"/><Relationship Id="rId4" Type="http://schemas.openxmlformats.org/officeDocument/2006/relationships/image" Target="../media/image26.png"/><Relationship Id="rId9" Type="http://schemas.openxmlformats.org/officeDocument/2006/relationships/image" Target="../media/image31.svg"/></Relationships>
</file>

<file path=ppt/slides/_rels/slide5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7.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19.svg"/><Relationship Id="rId5" Type="http://schemas.openxmlformats.org/officeDocument/2006/relationships/image" Target="../media/image27.svg"/><Relationship Id="rId10" Type="http://schemas.openxmlformats.org/officeDocument/2006/relationships/image" Target="../media/image18.png"/><Relationship Id="rId4" Type="http://schemas.openxmlformats.org/officeDocument/2006/relationships/image" Target="../media/image26.png"/><Relationship Id="rId9" Type="http://schemas.openxmlformats.org/officeDocument/2006/relationships/image" Target="../media/image31.svg"/></Relationships>
</file>

<file path=ppt/slides/_rels/slide5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3.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19.svg"/><Relationship Id="rId5" Type="http://schemas.openxmlformats.org/officeDocument/2006/relationships/image" Target="../media/image27.svg"/><Relationship Id="rId15" Type="http://schemas.openxmlformats.org/officeDocument/2006/relationships/image" Target="../media/image17.svg"/><Relationship Id="rId10" Type="http://schemas.openxmlformats.org/officeDocument/2006/relationships/image" Target="../media/image18.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5.svg"/></Relationships>
</file>

<file path=ppt/slides/_rels/slide6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49.xml"/><Relationship Id="rId16"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3.svg"/></Relationships>
</file>

<file path=ppt/slides/_rels/slide6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50.xml"/><Relationship Id="rId16"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3.svg"/></Relationships>
</file>

<file path=ppt/slides/_rels/slide6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51.xml"/><Relationship Id="rId16"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3.svg"/></Relationships>
</file>

<file path=ppt/slides/_rels/slide6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svg"/><Relationship Id="rId2" Type="http://schemas.openxmlformats.org/officeDocument/2006/relationships/notesSlide" Target="../notesSlides/notesSlide52.xml"/><Relationship Id="rId16"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7.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16.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58367" y="877286"/>
            <a:ext cx="7849791" cy="2386584"/>
          </a:xfrm>
        </p:spPr>
        <p:txBody>
          <a:bodyPr>
            <a:normAutofit/>
          </a:bodyPr>
          <a:lstStyle/>
          <a:p>
            <a:r>
              <a:rPr lang="en-US" dirty="0">
                <a:latin typeface="Arial"/>
                <a:cs typeface="Arial"/>
              </a:rPr>
              <a:t>Strategic  Plan </a:t>
            </a:r>
            <a:br>
              <a:rPr lang="en-US" dirty="0"/>
            </a:br>
            <a:r>
              <a:rPr lang="en-US" sz="4000" i="1" dirty="0">
                <a:solidFill>
                  <a:srgbClr val="FFFF00"/>
                </a:solidFill>
                <a:latin typeface="Georgia"/>
                <a:cs typeface="Arial"/>
              </a:rPr>
              <a:t>2023-2028</a:t>
            </a:r>
          </a:p>
        </p:txBody>
      </p:sp>
    </p:spTree>
    <p:extLst>
      <p:ext uri="{BB962C8B-B14F-4D97-AF65-F5344CB8AC3E}">
        <p14:creationId xmlns:p14="http://schemas.microsoft.com/office/powerpoint/2010/main" val="146182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tx1">
                <a:lumMod val="50000"/>
              </a:schemeClr>
            </a:solidFill>
          </a:ln>
        </p:spPr>
        <p:txBody>
          <a:bodyPr anchor="ctr" anchorCtr="0"/>
          <a:lstStyle/>
          <a:p>
            <a:pPr lvl="0" algn="ctr"/>
            <a:r>
              <a:rPr lang="en-US" sz="1800" dirty="0">
                <a:solidFill>
                  <a:schemeClr val="accent6"/>
                </a:solidFill>
                <a:latin typeface="Arial" panose="020B0604020202020204" pitchFamily="34" charset="0"/>
              </a:rPr>
              <a:t>GOAL 2</a:t>
            </a:r>
          </a:p>
          <a:p>
            <a:pPr lvl="0" algn="ctr"/>
            <a:r>
              <a:rPr lang="en-US" sz="1800" dirty="0">
                <a:solidFill>
                  <a:schemeClr val="accent6"/>
                </a:solidFill>
                <a:latin typeface="Arial" panose="020B0604020202020204" pitchFamily="34" charset="0"/>
              </a:rPr>
              <a:t>Establish and implement a professional development curriculum for each educational level</a:t>
            </a:r>
            <a:endParaRPr lang="en-US" dirty="0">
              <a:solidFill>
                <a:schemeClr val="accent6"/>
              </a:solidFill>
            </a:endParaRPr>
          </a:p>
        </p:txBody>
      </p:sp>
      <p:sp>
        <p:nvSpPr>
          <p:cNvPr id="3" name="Text Placeholder 2"/>
          <p:cNvSpPr>
            <a:spLocks noGrp="1"/>
          </p:cNvSpPr>
          <p:nvPr>
            <p:ph type="body" idx="11"/>
          </p:nvPr>
        </p:nvSpPr>
        <p:spPr>
          <a:xfrm>
            <a:off x="804672" y="2098766"/>
            <a:ext cx="10631424" cy="793009"/>
          </a:xfrm>
        </p:spPr>
        <p:txBody>
          <a:bodyPr/>
          <a:lstStyle/>
          <a:p>
            <a:pPr>
              <a:lnSpc>
                <a:spcPct val="100000"/>
              </a:lnSpc>
              <a:spcBef>
                <a:spcPts val="0"/>
              </a:spcBef>
            </a:pPr>
            <a:r>
              <a:rPr lang="en-US" sz="1800" dirty="0">
                <a:solidFill>
                  <a:schemeClr val="accent5"/>
                </a:solidFill>
                <a:latin typeface="Arial" panose="020B0604020202020204" pitchFamily="34" charset="0"/>
              </a:rPr>
              <a:t>The Office of Biomedical Education will establish training and mentoring programs for students to develop communication and collaboration skills to prepare them to excel as professionals and leaders within a diverse scientific community.</a:t>
            </a:r>
            <a:endParaRPr lang="en-US" sz="1800" dirty="0">
              <a:solidFill>
                <a:schemeClr val="accent5"/>
              </a:solidFill>
            </a:endParaRPr>
          </a:p>
        </p:txBody>
      </p:sp>
      <p:sp>
        <p:nvSpPr>
          <p:cNvPr id="4" name="Title 3"/>
          <p:cNvSpPr>
            <a:spLocks noGrp="1"/>
          </p:cNvSpPr>
          <p:nvPr>
            <p:ph type="title"/>
          </p:nvPr>
        </p:nvSpPr>
        <p:spPr>
          <a:xfrm>
            <a:off x="6858000" y="320040"/>
            <a:ext cx="3017520" cy="502920"/>
          </a:xfrm>
        </p:spPr>
        <p:txBody>
          <a:bodyPr/>
          <a:lstStyle/>
          <a:p>
            <a:r>
              <a:rPr lang="en-US" dirty="0"/>
              <a:t>Biomedical Education</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971800"/>
            <a:ext cx="2880360"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395432"/>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85776"/>
              <a:ext cx="2334653" cy="392845"/>
            </a:xfrm>
            <a:prstGeom prst="rect">
              <a:avLst/>
            </a:prstGeom>
            <a:noFill/>
          </p:spPr>
          <p:txBody>
            <a:bodyPr wrap="square" rtlCol="0">
              <a:spAutoFit/>
            </a:bodyPr>
            <a:lstStyle/>
            <a:p>
              <a:pPr algn="ctr"/>
              <a:r>
                <a:rPr lang="en-US" dirty="0">
                  <a:solidFill>
                    <a:schemeClr val="bg1"/>
                  </a:solidFill>
                </a:rPr>
                <a:t>Fall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1" y="2971800"/>
            <a:ext cx="4434842" cy="3647297"/>
            <a:chOff x="6485695" y="3170620"/>
            <a:chExt cx="2318984"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485696" y="3170620"/>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485695" y="3863009"/>
              <a:ext cx="2271169" cy="864721"/>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en-US" dirty="0">
                  <a:solidFill>
                    <a:schemeClr val="bg1"/>
                  </a:solidFill>
                  <a:latin typeface="Arial" panose="020B0604020202020204" pitchFamily="34" charset="0"/>
                </a:rPr>
                <a:t>Enhance CLIMB programs</a:t>
              </a:r>
            </a:p>
            <a:p>
              <a:pPr marL="285750" indent="-285750">
                <a:spcAft>
                  <a:spcPts val="600"/>
                </a:spcAft>
                <a:buFont typeface="Courier New" panose="02070309020205020404" pitchFamily="49" charset="0"/>
                <a:buChar char="o"/>
              </a:pPr>
              <a:r>
                <a:rPr lang="en-US" dirty="0">
                  <a:solidFill>
                    <a:schemeClr val="bg1"/>
                  </a:solidFill>
                  <a:latin typeface="Arial" panose="020B0604020202020204" pitchFamily="34" charset="0"/>
                </a:rPr>
                <a:t>Support fellowship applications</a:t>
              </a:r>
            </a:p>
            <a:p>
              <a:pPr marL="285750" indent="-285750">
                <a:spcAft>
                  <a:spcPts val="600"/>
                </a:spcAft>
                <a:buFont typeface="Courier New" panose="02070309020205020404" pitchFamily="49" charset="0"/>
                <a:buChar char="o"/>
              </a:pPr>
              <a:r>
                <a:rPr lang="en-US" dirty="0">
                  <a:solidFill>
                    <a:schemeClr val="bg1"/>
                  </a:solidFill>
                  <a:latin typeface="Arial" panose="020B0604020202020204" pitchFamily="34" charset="0"/>
                </a:rPr>
                <a:t>Increase professional development speaker events</a:t>
              </a:r>
            </a:p>
            <a:p>
              <a:pPr marL="285750" indent="-285750">
                <a:spcAft>
                  <a:spcPts val="600"/>
                </a:spcAft>
                <a:buFont typeface="Courier New" panose="02070309020205020404" pitchFamily="49" charset="0"/>
                <a:buChar char="o"/>
              </a:pPr>
              <a:r>
                <a:rPr lang="en-US" dirty="0">
                  <a:solidFill>
                    <a:schemeClr val="bg1"/>
                  </a:solidFill>
                  <a:latin typeface="Arial" panose="020B0604020202020204" pitchFamily="34" charset="0"/>
                </a:rPr>
                <a:t>Enhance Orientation 2.0</a:t>
              </a:r>
              <a:endParaRPr lang="en-US"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800600"/>
            <a:ext cx="5074920" cy="1828800"/>
            <a:chOff x="6504105" y="3156348"/>
            <a:chExt cx="2334436"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04105"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77538" y="3185783"/>
              <a:ext cx="2061003" cy="1815882"/>
            </a:xfrm>
            <a:prstGeom prst="rect">
              <a:avLst/>
            </a:prstGeom>
            <a:grpFill/>
          </p:spPr>
          <p:txBody>
            <a:bodyPr wrap="square" rtlCol="0" anchor="ctr" anchorCtr="0">
              <a:spAutoFit/>
            </a:bodyPr>
            <a:lstStyle/>
            <a:p>
              <a:pPr marL="285750" indent="-285750">
                <a:buFont typeface="Wingdings" panose="05000000000000000000" pitchFamily="2" charset="2"/>
                <a:buChar char="ü"/>
              </a:pPr>
              <a:r>
                <a:rPr lang="en-US" sz="1600" dirty="0">
                  <a:solidFill>
                    <a:schemeClr val="bg1"/>
                  </a:solidFill>
                </a:rPr>
                <a:t>Improved CLIMB participant outcomes</a:t>
              </a:r>
            </a:p>
            <a:p>
              <a:pPr marL="285750" indent="-285750">
                <a:buFont typeface="Wingdings" panose="05000000000000000000" pitchFamily="2" charset="2"/>
                <a:buChar char="ü"/>
              </a:pPr>
              <a:r>
                <a:rPr lang="en-US" sz="1600" dirty="0">
                  <a:solidFill>
                    <a:schemeClr val="bg1"/>
                  </a:solidFill>
                </a:rPr>
                <a:t>Increased # CLIMB students</a:t>
              </a:r>
            </a:p>
            <a:p>
              <a:pPr marL="285750" indent="-285750">
                <a:buFont typeface="Wingdings" panose="05000000000000000000" pitchFamily="2" charset="2"/>
                <a:buChar char="ü"/>
              </a:pPr>
              <a:r>
                <a:rPr lang="en-US" sz="1600" dirty="0">
                  <a:solidFill>
                    <a:schemeClr val="bg1"/>
                  </a:solidFill>
                </a:rPr>
                <a:t>Increased postdoc engagement with programming</a:t>
              </a:r>
            </a:p>
            <a:p>
              <a:pPr marL="285750" indent="-285750">
                <a:buFont typeface="Wingdings" panose="05000000000000000000" pitchFamily="2" charset="2"/>
                <a:buChar char="ü"/>
              </a:pPr>
              <a:r>
                <a:rPr lang="en-US" sz="1600" dirty="0">
                  <a:solidFill>
                    <a:schemeClr val="bg1"/>
                  </a:solidFill>
                </a:rPr>
                <a:t>Increased # of successful fellowship applications</a:t>
              </a:r>
            </a:p>
            <a:p>
              <a:pPr marL="285750" indent="-285750">
                <a:buFont typeface="Wingdings" panose="05000000000000000000" pitchFamily="2" charset="2"/>
                <a:buChar char="ü"/>
              </a:pPr>
              <a:r>
                <a:rPr lang="en-US" sz="1600" dirty="0">
                  <a:solidFill>
                    <a:schemeClr val="bg1"/>
                  </a:solidFill>
                </a:rPr>
                <a:t>Increased # of events and attendance</a:t>
              </a:r>
            </a:p>
          </p:txBody>
        </p:sp>
      </p:grpSp>
      <p:pic>
        <p:nvPicPr>
          <p:cNvPr id="6" name="Graphic 5" descr="Ruler outline">
            <a:extLst>
              <a:ext uri="{FF2B5EF4-FFF2-40B4-BE49-F238E27FC236}">
                <a16:creationId xmlns:a16="http://schemas.microsoft.com/office/drawing/2014/main" id="{427FF36E-5128-7FD9-6EDE-D4572BAA61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447535"/>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32004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971800"/>
            <a:ext cx="2971800" cy="1719072"/>
            <a:chOff x="6786978" y="3156348"/>
            <a:chExt cx="2124438" cy="1796438"/>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786978" y="3156348"/>
              <a:ext cx="2124438" cy="179643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9179736-190E-2125-CA0E-10CBAA07D4FC}"/>
                </a:ext>
              </a:extLst>
            </p:cNvPr>
            <p:cNvSpPr txBox="1"/>
            <p:nvPr/>
          </p:nvSpPr>
          <p:spPr>
            <a:xfrm>
              <a:off x="6871956" y="4159678"/>
              <a:ext cx="1961020" cy="716664"/>
            </a:xfrm>
            <a:prstGeom prst="rect">
              <a:avLst/>
            </a:prstGeom>
            <a:grpFill/>
          </p:spPr>
          <p:txBody>
            <a:bodyPr wrap="square" rtlCol="0">
              <a:spAutoFit/>
            </a:bodyPr>
            <a:lstStyle/>
            <a:p>
              <a:pPr algn="ctr"/>
              <a:r>
                <a:rPr lang="en-US" dirty="0">
                  <a:solidFill>
                    <a:schemeClr val="bg1"/>
                  </a:solidFill>
                </a:rPr>
                <a:t>Office of Biomedical Education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Priorities with solid fill">
            <a:extLst>
              <a:ext uri="{FF2B5EF4-FFF2-40B4-BE49-F238E27FC236}">
                <a16:creationId xmlns:a16="http://schemas.microsoft.com/office/drawing/2014/main" id="{F53F7779-606F-15D1-6BFD-8B4965F2FCC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77200" y="228600"/>
            <a:ext cx="623098" cy="623098"/>
          </a:xfrm>
          <a:prstGeom prst="rect">
            <a:avLst/>
          </a:prstGeom>
        </p:spPr>
      </p:pic>
      <p:pic>
        <p:nvPicPr>
          <p:cNvPr id="7" name="Graphic 6" descr="Scientific Thought with solid fill">
            <a:extLst>
              <a:ext uri="{FF2B5EF4-FFF2-40B4-BE49-F238E27FC236}">
                <a16:creationId xmlns:a16="http://schemas.microsoft.com/office/drawing/2014/main" id="{ED6BD281-6795-14A7-4C81-4413E9867521}"/>
              </a:ext>
            </a:extLst>
          </p:cNvPr>
          <p:cNvPicPr preferRelativeResize="0">
            <a:picLocks/>
          </p:cNvPicPr>
          <p:nvPr/>
        </p:nvPicPr>
        <p:blipFill>
          <a:blip r:embed="rId13">
            <a:extLst>
              <a:ext uri="{96DAC541-7B7A-43D3-8B79-37D633B846F1}">
                <asvg:svgBlip xmlns:asvg="http://schemas.microsoft.com/office/drawing/2016/SVG/main" r:embed="rId14"/>
              </a:ext>
            </a:extLst>
          </a:blip>
          <a:stretch>
            <a:fillRect/>
          </a:stretch>
        </p:blipFill>
        <p:spPr>
          <a:xfrm flipH="1">
            <a:off x="9773178" y="239496"/>
            <a:ext cx="621792" cy="623098"/>
          </a:xfrm>
          <a:prstGeom prst="rect">
            <a:avLst/>
          </a:prstGeom>
        </p:spPr>
      </p:pic>
    </p:spTree>
    <p:extLst>
      <p:ext uri="{BB962C8B-B14F-4D97-AF65-F5344CB8AC3E}">
        <p14:creationId xmlns:p14="http://schemas.microsoft.com/office/powerpoint/2010/main" val="1163243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A405AA2-E240-4BA0-27D5-02A8E062F3D5}"/>
              </a:ext>
            </a:extLst>
          </p:cNvPr>
          <p:cNvGrpSpPr/>
          <p:nvPr/>
        </p:nvGrpSpPr>
        <p:grpSpPr>
          <a:xfrm>
            <a:off x="5422391" y="2971800"/>
            <a:ext cx="2881406" cy="1719072"/>
            <a:chOff x="6514611" y="3167733"/>
            <a:chExt cx="2335501"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67733"/>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preferRelativeResize="0">
              <a:picLocks/>
            </p:cNvPicPr>
            <p:nvPr/>
          </p:nvPicPr>
          <p:blipFill>
            <a:blip r:embed="rId3">
              <a:extLst>
                <a:ext uri="{96DAC541-7B7A-43D3-8B79-37D633B846F1}">
                  <asvg:svgBlip xmlns:asvg="http://schemas.microsoft.com/office/drawing/2016/SVG/main" r:embed="rId4"/>
                </a:ext>
              </a:extLst>
            </a:blip>
            <a:stretch>
              <a:fillRect/>
            </a:stretch>
          </p:blipFill>
          <p:spPr>
            <a:xfrm>
              <a:off x="7233537" y="3206100"/>
              <a:ext cx="926450" cy="933006"/>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395373"/>
              <a:ext cx="2319830" cy="392845"/>
            </a:xfrm>
            <a:prstGeom prst="rect">
              <a:avLst/>
            </a:prstGeom>
            <a:noFill/>
          </p:spPr>
          <p:txBody>
            <a:bodyPr wrap="square" rtlCol="0">
              <a:spAutoFit/>
            </a:bodyPr>
            <a:lstStyle/>
            <a:p>
              <a:pPr algn="ctr"/>
              <a:r>
                <a:rPr lang="en-US" dirty="0">
                  <a:solidFill>
                    <a:schemeClr val="bg1"/>
                  </a:solidFill>
                </a:rPr>
                <a:t>Summer 2024</a:t>
              </a:r>
            </a:p>
          </p:txBody>
        </p:sp>
      </p:grpSp>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3</a:t>
            </a:r>
          </a:p>
          <a:p>
            <a:pPr lvl="0" algn="ctr"/>
            <a:r>
              <a:rPr lang="en-US" sz="1800" dirty="0">
                <a:solidFill>
                  <a:schemeClr val="accent6"/>
                </a:solidFill>
                <a:latin typeface="Arial" panose="020B0604020202020204" pitchFamily="34" charset="0"/>
              </a:rPr>
              <a:t>Develop strategies to increase recruitment of students from diverse backgrounds</a:t>
            </a:r>
            <a:endParaRPr lang="en-US" dirty="0">
              <a:solidFill>
                <a:schemeClr val="accent6"/>
              </a:solidFill>
            </a:endParaRPr>
          </a:p>
        </p:txBody>
      </p:sp>
      <p:sp>
        <p:nvSpPr>
          <p:cNvPr id="3" name="Text Placeholder 2"/>
          <p:cNvSpPr>
            <a:spLocks noGrp="1"/>
          </p:cNvSpPr>
          <p:nvPr>
            <p:ph type="body" idx="11"/>
          </p:nvPr>
        </p:nvSpPr>
        <p:spPr>
          <a:xfrm>
            <a:off x="804672" y="2098768"/>
            <a:ext cx="10607040" cy="960120"/>
          </a:xfrm>
          <a:ln>
            <a:noFill/>
          </a:ln>
        </p:spPr>
        <p:txBody>
          <a:bodyPr/>
          <a:lstStyle/>
          <a:p>
            <a:pPr>
              <a:lnSpc>
                <a:spcPct val="100000"/>
              </a:lnSpc>
              <a:spcBef>
                <a:spcPts val="0"/>
              </a:spcBef>
            </a:pPr>
            <a:r>
              <a:rPr lang="en-US" sz="1750" dirty="0">
                <a:solidFill>
                  <a:schemeClr val="accent5"/>
                </a:solidFill>
                <a:latin typeface="Arial" panose="020B0604020202020204" pitchFamily="34" charset="0"/>
              </a:rPr>
              <a:t>The Office of Biomedical Education will champion the broad spectrum of aspiring scientists by expanding its participation in local and national educational events and using best practices to welcome students from diverse backgrounds.</a:t>
            </a:r>
            <a:endParaRPr lang="en-US" sz="1750" dirty="0">
              <a:solidFill>
                <a:schemeClr val="accent5"/>
              </a:solidFill>
            </a:endParaRPr>
          </a:p>
        </p:txBody>
      </p:sp>
      <p:sp>
        <p:nvSpPr>
          <p:cNvPr id="4" name="Title 3"/>
          <p:cNvSpPr>
            <a:spLocks noGrp="1"/>
          </p:cNvSpPr>
          <p:nvPr>
            <p:ph type="title"/>
          </p:nvPr>
        </p:nvSpPr>
        <p:spPr>
          <a:xfrm>
            <a:off x="6124924" y="341696"/>
            <a:ext cx="3017520" cy="502920"/>
          </a:xfrm>
        </p:spPr>
        <p:txBody>
          <a:bodyPr/>
          <a:lstStyle/>
          <a:p>
            <a:r>
              <a:rPr lang="en-US" dirty="0"/>
              <a:t>Biomedical Education</a:t>
            </a:r>
          </a:p>
        </p:txBody>
      </p:sp>
      <p:grpSp>
        <p:nvGrpSpPr>
          <p:cNvPr id="15" name="Group 14">
            <a:extLst>
              <a:ext uri="{FF2B5EF4-FFF2-40B4-BE49-F238E27FC236}">
                <a16:creationId xmlns:a16="http://schemas.microsoft.com/office/drawing/2014/main" id="{07331A64-3163-CDF3-3652-1A742D86B74F}"/>
              </a:ext>
            </a:extLst>
          </p:cNvPr>
          <p:cNvGrpSpPr/>
          <p:nvPr/>
        </p:nvGrpSpPr>
        <p:grpSpPr>
          <a:xfrm>
            <a:off x="804671" y="2971800"/>
            <a:ext cx="4434840" cy="3749040"/>
            <a:chOff x="6514611" y="3156348"/>
            <a:chExt cx="2353584"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53584"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53821" y="3745472"/>
              <a:ext cx="2267685" cy="1133338"/>
            </a:xfrm>
            <a:prstGeom prst="rect">
              <a:avLst/>
            </a:prstGeom>
            <a:noFill/>
          </p:spPr>
          <p:txBody>
            <a:bodyPr wrap="square" rtlCol="0">
              <a:spAutoFit/>
            </a:bodyPr>
            <a:lstStyle/>
            <a:p>
              <a:pPr marL="285750" indent="-285750">
                <a:buFont typeface="Courier New" panose="02070309020205020404" pitchFamily="49" charset="0"/>
                <a:buChar char="o"/>
              </a:pPr>
              <a:r>
                <a:rPr lang="en-US" sz="1600" dirty="0">
                  <a:solidFill>
                    <a:schemeClr val="bg1"/>
                  </a:solidFill>
                  <a:latin typeface="Arial" panose="020B0604020202020204" pitchFamily="34" charset="0"/>
                </a:rPr>
                <a:t>Implement holistic admissions process</a:t>
              </a:r>
            </a:p>
            <a:p>
              <a:pPr marL="285750" indent="-285750">
                <a:buFont typeface="Courier New" panose="02070309020205020404" pitchFamily="49" charset="0"/>
                <a:buChar char="o"/>
              </a:pPr>
              <a:r>
                <a:rPr lang="en-US" sz="1600" dirty="0">
                  <a:solidFill>
                    <a:schemeClr val="bg1"/>
                  </a:solidFill>
                  <a:latin typeface="Arial" panose="020B0604020202020204" pitchFamily="34" charset="0"/>
                </a:rPr>
                <a:t>Increase recruiting presence at national student conferences</a:t>
              </a:r>
            </a:p>
            <a:p>
              <a:pPr marL="285750" indent="-285750">
                <a:buFont typeface="Courier New" panose="02070309020205020404" pitchFamily="49" charset="0"/>
                <a:buChar char="o"/>
              </a:pPr>
              <a:r>
                <a:rPr lang="en-US" sz="1600" dirty="0">
                  <a:solidFill>
                    <a:schemeClr val="bg1"/>
                  </a:solidFill>
                  <a:latin typeface="Arial" panose="020B0604020202020204" pitchFamily="34" charset="0"/>
                </a:rPr>
                <a:t>Expand educational/research programming for high school students</a:t>
              </a:r>
            </a:p>
            <a:p>
              <a:pPr marL="285750" indent="-285750">
                <a:buFont typeface="Courier New" panose="02070309020205020404" pitchFamily="49" charset="0"/>
                <a:buChar char="o"/>
              </a:pPr>
              <a:r>
                <a:rPr lang="en-US" sz="1600" dirty="0">
                  <a:solidFill>
                    <a:schemeClr val="bg1"/>
                  </a:solidFill>
                  <a:latin typeface="Arial" panose="020B0604020202020204" pitchFamily="34" charset="0"/>
                </a:rPr>
                <a:t>Develop peer-mentoring networks</a:t>
              </a:r>
            </a:p>
            <a:p>
              <a:pPr marL="285750" indent="-285750">
                <a:buFont typeface="Courier New" panose="02070309020205020404" pitchFamily="49" charset="0"/>
                <a:buChar char="o"/>
              </a:pPr>
              <a:r>
                <a:rPr lang="en-US" sz="1600" dirty="0">
                  <a:solidFill>
                    <a:schemeClr val="bg1"/>
                  </a:solidFill>
                  <a:latin typeface="Arial" panose="020B0604020202020204" pitchFamily="34" charset="0"/>
                </a:rPr>
                <a:t>Revise and resubmit PREP Training Proposal</a:t>
              </a:r>
            </a:p>
            <a:p>
              <a:pPr marL="285750" indent="-285750">
                <a:buFont typeface="Courier New" panose="02070309020205020404" pitchFamily="49" charset="0"/>
                <a:buChar char="o"/>
              </a:pPr>
              <a:r>
                <a:rPr lang="en-US" sz="1600" dirty="0">
                  <a:solidFill>
                    <a:schemeClr val="bg1"/>
                  </a:solidFill>
                  <a:latin typeface="Arial" panose="020B0604020202020204" pitchFamily="34" charset="0"/>
                </a:rPr>
                <a:t>Participate in Mayor’s Summer Program</a:t>
              </a:r>
              <a:endParaRPr lang="en-US" sz="16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800601"/>
            <a:ext cx="5136750" cy="1920240"/>
            <a:chOff x="6493719" y="3405610"/>
            <a:chExt cx="2347247" cy="1991226"/>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493719" y="3405610"/>
              <a:ext cx="2318983" cy="199122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72591" y="3597748"/>
              <a:ext cx="2068375" cy="1640391"/>
            </a:xfrm>
            <a:prstGeom prst="rect">
              <a:avLst/>
            </a:prstGeom>
            <a:noFill/>
          </p:spPr>
          <p:txBody>
            <a:bodyPr wrap="square" rtlCol="0" anchor="ctr" anchorCtr="0">
              <a:spAutoFit/>
            </a:bodyPr>
            <a:lstStyle/>
            <a:p>
              <a:pPr marL="285750" indent="-285750">
                <a:buFont typeface="Wingdings" panose="05000000000000000000" pitchFamily="2" charset="2"/>
                <a:buChar char="ü"/>
              </a:pPr>
              <a:r>
                <a:rPr lang="en-US" sz="1600" dirty="0">
                  <a:solidFill>
                    <a:schemeClr val="bg1"/>
                  </a:solidFill>
                </a:rPr>
                <a:t>Increased diversity in MS and PhD programs</a:t>
              </a:r>
            </a:p>
            <a:p>
              <a:pPr marL="285750" indent="-285750">
                <a:buFont typeface="Wingdings" panose="05000000000000000000" pitchFamily="2" charset="2"/>
                <a:buChar char="ü"/>
              </a:pPr>
              <a:r>
                <a:rPr lang="en-US" sz="1600" dirty="0">
                  <a:solidFill>
                    <a:schemeClr val="bg1"/>
                  </a:solidFill>
                </a:rPr>
                <a:t>Increased undergrad enrollment of BPS students</a:t>
              </a:r>
            </a:p>
            <a:p>
              <a:pPr marL="285750" indent="-285750">
                <a:buFont typeface="Wingdings" panose="05000000000000000000" pitchFamily="2" charset="2"/>
                <a:buChar char="ü"/>
              </a:pPr>
              <a:r>
                <a:rPr lang="en-US" sz="1600" dirty="0">
                  <a:solidFill>
                    <a:schemeClr val="bg1"/>
                  </a:solidFill>
                </a:rPr>
                <a:t>Established </a:t>
              </a:r>
              <a:r>
                <a:rPr lang="en-US" sz="1600" dirty="0" err="1">
                  <a:solidFill>
                    <a:schemeClr val="bg1"/>
                  </a:solidFill>
                </a:rPr>
                <a:t>Postbac</a:t>
              </a:r>
              <a:r>
                <a:rPr lang="en-US" sz="1600" dirty="0">
                  <a:solidFill>
                    <a:schemeClr val="bg1"/>
                  </a:solidFill>
                </a:rPr>
                <a:t> Program</a:t>
              </a:r>
            </a:p>
            <a:p>
              <a:pPr marL="285750" indent="-285750">
                <a:buFont typeface="Wingdings" panose="05000000000000000000" pitchFamily="2" charset="2"/>
                <a:buChar char="ü"/>
              </a:pPr>
              <a:r>
                <a:rPr lang="en-US" sz="1600" dirty="0">
                  <a:solidFill>
                    <a:schemeClr val="bg1"/>
                  </a:solidFill>
                </a:rPr>
                <a:t>Presence of Mayor’s summer program students on campus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22108" y="301752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97180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607370" y="4138460"/>
              <a:ext cx="2140600" cy="745014"/>
            </a:xfrm>
            <a:prstGeom prst="rect">
              <a:avLst/>
            </a:prstGeom>
            <a:grpFill/>
          </p:spPr>
          <p:txBody>
            <a:bodyPr wrap="square" rtlCol="0">
              <a:spAutoFit/>
            </a:bodyPr>
            <a:lstStyle/>
            <a:p>
              <a:pPr algn="ctr"/>
              <a:r>
                <a:rPr lang="en-US" dirty="0">
                  <a:solidFill>
                    <a:schemeClr val="bg1"/>
                  </a:solidFill>
                </a:rPr>
                <a:t>Office of Biomedical Education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301752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28600"/>
            <a:ext cx="621792" cy="621792"/>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63902" y="228600"/>
            <a:ext cx="623098" cy="623098"/>
          </a:xfrm>
          <a:prstGeom prst="rect">
            <a:avLst/>
          </a:prstGeom>
        </p:spPr>
      </p:pic>
      <p:pic>
        <p:nvPicPr>
          <p:cNvPr id="8" name="Graphic 7" descr="Scientific Thought with solid fill">
            <a:extLst>
              <a:ext uri="{FF2B5EF4-FFF2-40B4-BE49-F238E27FC236}">
                <a16:creationId xmlns:a16="http://schemas.microsoft.com/office/drawing/2014/main" id="{546A9F91-7893-F5CC-44BC-4C35CEB31A02}"/>
              </a:ext>
            </a:extLst>
          </p:cNvPr>
          <p:cNvPicPr preferRelativeResize="0">
            <a:picLocks/>
          </p:cNvPicPr>
          <p:nvPr/>
        </p:nvPicPr>
        <p:blipFill>
          <a:blip r:embed="rId15">
            <a:extLst>
              <a:ext uri="{96DAC541-7B7A-43D3-8B79-37D633B846F1}">
                <asvg:svgBlip xmlns:asvg="http://schemas.microsoft.com/office/drawing/2016/SVG/main" r:embed="rId16"/>
              </a:ext>
            </a:extLst>
          </a:blip>
          <a:stretch>
            <a:fillRect/>
          </a:stretch>
        </p:blipFill>
        <p:spPr>
          <a:xfrm flipH="1">
            <a:off x="9045417" y="228169"/>
            <a:ext cx="621792" cy="623098"/>
          </a:xfrm>
          <a:prstGeom prst="rect">
            <a:avLst/>
          </a:prstGeom>
        </p:spPr>
      </p:pic>
    </p:spTree>
    <p:extLst>
      <p:ext uri="{BB962C8B-B14F-4D97-AF65-F5344CB8AC3E}">
        <p14:creationId xmlns:p14="http://schemas.microsoft.com/office/powerpoint/2010/main" val="4082667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4</a:t>
            </a:r>
          </a:p>
          <a:p>
            <a:pPr lvl="0" algn="ctr"/>
            <a:r>
              <a:rPr lang="en-US" sz="1800" dirty="0">
                <a:solidFill>
                  <a:schemeClr val="accent6"/>
                </a:solidFill>
                <a:latin typeface="Arial" panose="020B0604020202020204" pitchFamily="34" charset="0"/>
              </a:rPr>
              <a:t>Expand program capacity and efficacy through strategic interdisciplinary courses</a:t>
            </a:r>
            <a:endParaRPr lang="en-US" dirty="0">
              <a:solidFill>
                <a:schemeClr val="accent6"/>
              </a:solidFill>
            </a:endParaRPr>
          </a:p>
        </p:txBody>
      </p:sp>
      <p:sp>
        <p:nvSpPr>
          <p:cNvPr id="3" name="Text Placeholder 2"/>
          <p:cNvSpPr>
            <a:spLocks noGrp="1"/>
          </p:cNvSpPr>
          <p:nvPr>
            <p:ph type="body" idx="11"/>
          </p:nvPr>
        </p:nvSpPr>
        <p:spPr>
          <a:xfrm>
            <a:off x="804672" y="2240280"/>
            <a:ext cx="10607040" cy="844196"/>
          </a:xfrm>
        </p:spPr>
        <p:txBody>
          <a:bodyPr/>
          <a:lstStyle/>
          <a:p>
            <a:pPr>
              <a:lnSpc>
                <a:spcPct val="100000"/>
              </a:lnSpc>
              <a:spcBef>
                <a:spcPts val="0"/>
              </a:spcBef>
            </a:pPr>
            <a:r>
              <a:rPr lang="en-US" sz="1600" dirty="0">
                <a:solidFill>
                  <a:schemeClr val="accent5"/>
                </a:solidFill>
                <a:latin typeface="Arial" panose="020B0604020202020204" pitchFamily="34" charset="0"/>
              </a:rPr>
              <a:t>The Office of Biomedical Education will increase enrollment in multidisciplinary biomedical graduate programs that equip future scientists for success in tackling complex research topics.</a:t>
            </a:r>
            <a:endParaRPr lang="en-US" sz="1200" dirty="0">
              <a:solidFill>
                <a:schemeClr val="accent5"/>
              </a:solidFill>
            </a:endParaRPr>
          </a:p>
        </p:txBody>
      </p:sp>
      <p:sp>
        <p:nvSpPr>
          <p:cNvPr id="4" name="Title 3"/>
          <p:cNvSpPr>
            <a:spLocks noGrp="1"/>
          </p:cNvSpPr>
          <p:nvPr>
            <p:ph type="title"/>
          </p:nvPr>
        </p:nvSpPr>
        <p:spPr>
          <a:xfrm>
            <a:off x="6096000" y="271707"/>
            <a:ext cx="3003804" cy="512064"/>
          </a:xfrm>
        </p:spPr>
        <p:txBody>
          <a:bodyPr/>
          <a:lstStyle/>
          <a:p>
            <a:r>
              <a:rPr lang="en-US" dirty="0"/>
              <a:t>Biomedical Education</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80360" cy="1719072"/>
            <a:chOff x="6514611" y="3156348"/>
            <a:chExt cx="2378751"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16902" y="3254559"/>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58709" y="4383988"/>
              <a:ext cx="2334653" cy="392845"/>
            </a:xfrm>
            <a:prstGeom prst="rect">
              <a:avLst/>
            </a:prstGeom>
            <a:noFill/>
          </p:spPr>
          <p:txBody>
            <a:bodyPr wrap="square" rtlCol="0">
              <a:spAutoFit/>
            </a:bodyPr>
            <a:lstStyle/>
            <a:p>
              <a:pPr algn="ctr"/>
              <a:r>
                <a:rPr lang="en-US" dirty="0">
                  <a:solidFill>
                    <a:schemeClr val="bg1"/>
                  </a:solidFill>
                </a:rPr>
                <a:t>Spring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214205"/>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214205"/>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53821" y="3762416"/>
              <a:ext cx="2267685" cy="1262125"/>
            </a:xfrm>
            <a:prstGeom prst="rect">
              <a:avLst/>
            </a:prstGeom>
            <a:noFill/>
          </p:spPr>
          <p:txBody>
            <a:bodyPr wrap="square" rtlCol="0">
              <a:spAutoFit/>
            </a:bodyPr>
            <a:lstStyle/>
            <a:p>
              <a:pPr marL="285750" indent="-285750">
                <a:buFont typeface="Courier New" panose="02070309020205020404" pitchFamily="49" charset="0"/>
                <a:buChar char="o"/>
              </a:pPr>
              <a:r>
                <a:rPr lang="en-US" sz="1500" dirty="0">
                  <a:solidFill>
                    <a:schemeClr val="bg1"/>
                  </a:solidFill>
                </a:rPr>
                <a:t>Conduct all-encompassing curricular assessment</a:t>
              </a:r>
            </a:p>
            <a:p>
              <a:pPr marL="285750" indent="-285750">
                <a:buFont typeface="Courier New" panose="02070309020205020404" pitchFamily="49" charset="0"/>
                <a:buChar char="o"/>
              </a:pPr>
              <a:endParaRPr lang="en-US" sz="1500" dirty="0">
                <a:solidFill>
                  <a:schemeClr val="bg1"/>
                </a:solidFill>
              </a:endParaRPr>
            </a:p>
            <a:p>
              <a:pPr marL="285750" indent="-285750">
                <a:buFont typeface="Courier New" panose="02070309020205020404" pitchFamily="49" charset="0"/>
                <a:buChar char="o"/>
              </a:pPr>
              <a:r>
                <a:rPr lang="en-US" sz="1500" dirty="0">
                  <a:solidFill>
                    <a:schemeClr val="bg1"/>
                  </a:solidFill>
                </a:rPr>
                <a:t>Gap analysis of program learning objectives and workforce needs</a:t>
              </a:r>
            </a:p>
            <a:p>
              <a:endParaRPr lang="en-US" sz="1500" dirty="0">
                <a:solidFill>
                  <a:schemeClr val="bg1"/>
                </a:solidFill>
              </a:endParaRPr>
            </a:p>
            <a:p>
              <a:pPr marL="285750" indent="-285750">
                <a:buFont typeface="Courier New" panose="02070309020205020404" pitchFamily="49" charset="0"/>
                <a:buChar char="o"/>
              </a:pPr>
              <a:r>
                <a:rPr lang="en-US" sz="1500" dirty="0">
                  <a:solidFill>
                    <a:schemeClr val="bg1"/>
                  </a:solidFill>
                </a:rPr>
                <a:t>Identify opportunities for and create cross-disciplinary courses</a:t>
              </a:r>
            </a:p>
            <a:p>
              <a:endParaRPr lang="en-US" sz="1500" dirty="0">
                <a:solidFill>
                  <a:schemeClr val="bg1"/>
                </a:solidFill>
              </a:endParaRPr>
            </a:p>
            <a:p>
              <a:pPr marL="285750" indent="-285750">
                <a:buFont typeface="Courier New" panose="02070309020205020404" pitchFamily="49" charset="0"/>
                <a:buChar char="o"/>
              </a:pPr>
              <a:r>
                <a:rPr lang="en-US" sz="1500" dirty="0">
                  <a:solidFill>
                    <a:schemeClr val="bg1"/>
                  </a:solidFill>
                </a:rPr>
                <a:t>Increase non-degree certificates and CE programming</a:t>
              </a: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A589653A-3C50-D790-4FD7-538D66C77B46}"/>
                </a:ext>
              </a:extLst>
            </p:cNvPr>
            <p:cNvSpPr txBox="1"/>
            <p:nvPr/>
          </p:nvSpPr>
          <p:spPr>
            <a:xfrm>
              <a:off x="6772591" y="3349067"/>
              <a:ext cx="2061003" cy="307777"/>
            </a:xfrm>
            <a:prstGeom prst="rect">
              <a:avLst/>
            </a:prstGeom>
            <a:grpFill/>
          </p:spPr>
          <p:txBody>
            <a:bodyPr wrap="square" rtlCol="0">
              <a:spAutoFit/>
            </a:bodyPr>
            <a:lstStyle/>
            <a:p>
              <a:pPr marL="285750" indent="-285750">
                <a:buFont typeface="Wingdings" panose="05000000000000000000" pitchFamily="2" charset="2"/>
                <a:buChar char="ü"/>
              </a:pPr>
              <a:endParaRPr lang="en-US" sz="1400" dirty="0">
                <a:solidFill>
                  <a:schemeClr val="bg1"/>
                </a:solidFill>
              </a:endParaRPr>
            </a:p>
          </p:txBody>
        </p:sp>
      </p:grpSp>
      <p:pic>
        <p:nvPicPr>
          <p:cNvPr id="6" name="Graphic 5" descr="Ruler outline">
            <a:extLst>
              <a:ext uri="{FF2B5EF4-FFF2-40B4-BE49-F238E27FC236}">
                <a16:creationId xmlns:a16="http://schemas.microsoft.com/office/drawing/2014/main" id="{427FF36E-5128-7FD9-6EDE-D4572BAA6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960000">
            <a:off x="5102351" y="5029200"/>
            <a:ext cx="1371600" cy="1447535"/>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199" y="2880360"/>
            <a:ext cx="2971800" cy="1699620"/>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607371" y="4149699"/>
              <a:ext cx="2140600" cy="745014"/>
            </a:xfrm>
            <a:prstGeom prst="rect">
              <a:avLst/>
            </a:prstGeom>
            <a:grpFill/>
          </p:spPr>
          <p:txBody>
            <a:bodyPr wrap="square" rtlCol="0">
              <a:spAutoFit/>
            </a:bodyPr>
            <a:lstStyle/>
            <a:p>
              <a:pPr algn="ctr"/>
              <a:r>
                <a:rPr lang="en-US" dirty="0">
                  <a:solidFill>
                    <a:schemeClr val="bg1"/>
                  </a:solidFill>
                </a:rPr>
                <a:t>Office of Biomedical Education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09760" y="2971800"/>
            <a:ext cx="837025" cy="837025"/>
          </a:xfrm>
          <a:prstGeom prst="rect">
            <a:avLst/>
          </a:prstGeom>
        </p:spPr>
      </p:pic>
      <p:sp>
        <p:nvSpPr>
          <p:cNvPr id="5" name="TextBox 4">
            <a:extLst>
              <a:ext uri="{FF2B5EF4-FFF2-40B4-BE49-F238E27FC236}">
                <a16:creationId xmlns:a16="http://schemas.microsoft.com/office/drawing/2014/main" id="{D3BA9807-B3B3-1B89-B42D-0D29B81B3270}"/>
              </a:ext>
            </a:extLst>
          </p:cNvPr>
          <p:cNvSpPr txBox="1"/>
          <p:nvPr/>
        </p:nvSpPr>
        <p:spPr>
          <a:xfrm>
            <a:off x="5971032" y="4983480"/>
            <a:ext cx="4526280" cy="1581912"/>
          </a:xfrm>
          <a:prstGeom prst="rect">
            <a:avLst/>
          </a:prstGeom>
          <a:solidFill>
            <a:srgbClr val="4DC3EC"/>
          </a:solidFill>
        </p:spPr>
        <p:txBody>
          <a:bodyPr wrap="square" rtlCol="0">
            <a:spAutoFit/>
          </a:bodyPr>
          <a:lstStyle/>
          <a:p>
            <a:pPr marL="285750" indent="-285750">
              <a:buFont typeface="Wingdings" panose="05000000000000000000" pitchFamily="2" charset="2"/>
              <a:buChar char="ü"/>
            </a:pPr>
            <a:r>
              <a:rPr lang="en-US" sz="1600" dirty="0">
                <a:solidFill>
                  <a:schemeClr val="bg1"/>
                </a:solidFill>
              </a:rPr>
              <a:t>Increased capacity for enrollment in graduate programs</a:t>
            </a:r>
          </a:p>
          <a:p>
            <a:pPr marL="285750" indent="-285750">
              <a:buFont typeface="Wingdings" panose="05000000000000000000" pitchFamily="2" charset="2"/>
              <a:buChar char="ü"/>
            </a:pPr>
            <a:r>
              <a:rPr lang="en-US" sz="1600" dirty="0">
                <a:solidFill>
                  <a:schemeClr val="bg1"/>
                </a:solidFill>
              </a:rPr>
              <a:t>Increased enrollment in non-degree programs</a:t>
            </a:r>
          </a:p>
          <a:p>
            <a:pPr marL="285750" indent="-285750">
              <a:buFont typeface="Wingdings" panose="05000000000000000000" pitchFamily="2" charset="2"/>
              <a:buChar char="ü"/>
            </a:pPr>
            <a:r>
              <a:rPr lang="en-US" sz="1600" dirty="0">
                <a:solidFill>
                  <a:schemeClr val="bg1"/>
                </a:solidFill>
              </a:rPr>
              <a:t>Increased post-graduate degree-related employment</a:t>
            </a:r>
          </a:p>
        </p:txBody>
      </p:sp>
      <p:pic>
        <p:nvPicPr>
          <p:cNvPr id="7" name="Graphic 6" descr="Scientific Thought with solid fill">
            <a:extLst>
              <a:ext uri="{FF2B5EF4-FFF2-40B4-BE49-F238E27FC236}">
                <a16:creationId xmlns:a16="http://schemas.microsoft.com/office/drawing/2014/main" id="{D34B07E3-1D2D-1435-FF32-FDCDB5989417}"/>
              </a:ext>
            </a:extLst>
          </p:cNvPr>
          <p:cNvPicPr preferRelativeResize="0">
            <a:picLocks/>
          </p:cNvPicPr>
          <p:nvPr/>
        </p:nvPicPr>
        <p:blipFill>
          <a:blip r:embed="rId10">
            <a:extLst>
              <a:ext uri="{96DAC541-7B7A-43D3-8B79-37D633B846F1}">
                <asvg:svgBlip xmlns:asvg="http://schemas.microsoft.com/office/drawing/2016/SVG/main" r:embed="rId11"/>
              </a:ext>
            </a:extLst>
          </a:blip>
          <a:stretch>
            <a:fillRect/>
          </a:stretch>
        </p:blipFill>
        <p:spPr>
          <a:xfrm flipH="1">
            <a:off x="9345848" y="245582"/>
            <a:ext cx="621792" cy="623098"/>
          </a:xfrm>
          <a:prstGeom prst="rect">
            <a:avLst/>
          </a:prstGeom>
        </p:spPr>
      </p:pic>
    </p:spTree>
    <p:extLst>
      <p:ext uri="{BB962C8B-B14F-4D97-AF65-F5344CB8AC3E}">
        <p14:creationId xmlns:p14="http://schemas.microsoft.com/office/powerpoint/2010/main" val="111216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5</a:t>
            </a:r>
          </a:p>
          <a:p>
            <a:pPr lvl="0" algn="ctr"/>
            <a:r>
              <a:rPr lang="en-US" sz="1800" dirty="0">
                <a:solidFill>
                  <a:schemeClr val="accent6"/>
                </a:solidFill>
                <a:latin typeface="Arial" panose="020B0604020202020204" pitchFamily="34" charset="0"/>
              </a:rPr>
              <a:t>Continue to enhance a supportive environment for the growth and mentorship of trainees</a:t>
            </a:r>
            <a:endParaRPr lang="en-US" dirty="0">
              <a:solidFill>
                <a:schemeClr val="accent6"/>
              </a:solidFill>
            </a:endParaRPr>
          </a:p>
        </p:txBody>
      </p:sp>
      <p:sp>
        <p:nvSpPr>
          <p:cNvPr id="3" name="Text Placeholder 2"/>
          <p:cNvSpPr>
            <a:spLocks noGrp="1"/>
          </p:cNvSpPr>
          <p:nvPr>
            <p:ph type="body" idx="11"/>
          </p:nvPr>
        </p:nvSpPr>
        <p:spPr>
          <a:xfrm>
            <a:off x="804672" y="2194560"/>
            <a:ext cx="10607040" cy="844196"/>
          </a:xfrm>
        </p:spPr>
        <p:txBody>
          <a:bodyPr/>
          <a:lstStyle/>
          <a:p>
            <a:pPr>
              <a:lnSpc>
                <a:spcPct val="100000"/>
              </a:lnSpc>
              <a:spcBef>
                <a:spcPts val="0"/>
              </a:spcBef>
            </a:pPr>
            <a:r>
              <a:rPr lang="en-US" sz="1600" dirty="0">
                <a:solidFill>
                  <a:schemeClr val="accent5"/>
                </a:solidFill>
                <a:latin typeface="Arial" panose="020B0604020202020204" pitchFamily="34" charset="0"/>
              </a:rPr>
              <a:t>The Office of Biomedical Education will employ a variety of strategies and practices designed to ensure that student trainees feel fully supported, personally and professionally, by Jacobs School staff throughout their time in the program. </a:t>
            </a:r>
            <a:endParaRPr lang="en-US" sz="1200" dirty="0">
              <a:solidFill>
                <a:schemeClr val="accent5"/>
              </a:solidFill>
            </a:endParaRPr>
          </a:p>
        </p:txBody>
      </p:sp>
      <p:sp>
        <p:nvSpPr>
          <p:cNvPr id="4" name="Title 3"/>
          <p:cNvSpPr>
            <a:spLocks noGrp="1"/>
          </p:cNvSpPr>
          <p:nvPr>
            <p:ph type="title"/>
          </p:nvPr>
        </p:nvSpPr>
        <p:spPr>
          <a:xfrm>
            <a:off x="6858000" y="320580"/>
            <a:ext cx="3017520" cy="502920"/>
          </a:xfrm>
        </p:spPr>
        <p:txBody>
          <a:bodyPr/>
          <a:lstStyle/>
          <a:p>
            <a:r>
              <a:rPr lang="en-US" dirty="0"/>
              <a:t>Biomedical Education</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r>
                <a:rPr lang="en-US" dirty="0">
                  <a:solidFill>
                    <a:schemeClr val="bg1"/>
                  </a:solidFill>
                </a:rPr>
                <a:t>Spring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156348"/>
            <a:chExt cx="2318983" cy="1832958"/>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3295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0" y="3683577"/>
              <a:ext cx="2271169" cy="1248953"/>
            </a:xfrm>
            <a:prstGeom prst="rect">
              <a:avLst/>
            </a:prstGeom>
            <a:noFill/>
          </p:spPr>
          <p:txBody>
            <a:bodyPr wrap="square" rtlCol="0">
              <a:spAutoFit/>
            </a:bodyPr>
            <a:lstStyle/>
            <a:p>
              <a:pPr marL="285750" indent="-285750">
                <a:buFont typeface="Courier New" panose="02070309020205020404" pitchFamily="49" charset="0"/>
                <a:buChar char="o"/>
              </a:pPr>
              <a:r>
                <a:rPr lang="en-US" sz="1600" dirty="0">
                  <a:solidFill>
                    <a:schemeClr val="bg1"/>
                  </a:solidFill>
                </a:rPr>
                <a:t>Increase awareness of support services available</a:t>
              </a:r>
            </a:p>
            <a:p>
              <a:pPr marL="285750" indent="-285750">
                <a:buFont typeface="Courier New" panose="02070309020205020404" pitchFamily="49" charset="0"/>
                <a:buChar char="o"/>
              </a:pPr>
              <a:endParaRPr lang="en-US" sz="1600" dirty="0">
                <a:solidFill>
                  <a:schemeClr val="bg1"/>
                </a:solidFill>
              </a:endParaRPr>
            </a:p>
            <a:p>
              <a:pPr marL="285750" indent="-285750">
                <a:buFont typeface="Courier New" panose="02070309020205020404" pitchFamily="49" charset="0"/>
                <a:buChar char="o"/>
              </a:pPr>
              <a:r>
                <a:rPr lang="en-US" sz="1600" dirty="0">
                  <a:solidFill>
                    <a:schemeClr val="bg1"/>
                  </a:solidFill>
                </a:rPr>
                <a:t>Expand support services available to address the needs of underrepresented minority (URM) trainees</a:t>
              </a:r>
            </a:p>
            <a:p>
              <a:endParaRPr lang="en-US" sz="1600" dirty="0">
                <a:solidFill>
                  <a:schemeClr val="bg1"/>
                </a:solidFill>
              </a:endParaRPr>
            </a:p>
            <a:p>
              <a:pPr marL="285750" indent="-285750">
                <a:buFont typeface="Courier New" panose="02070309020205020404" pitchFamily="49" charset="0"/>
                <a:buChar char="o"/>
              </a:pPr>
              <a:r>
                <a:rPr lang="en-US" sz="1600" dirty="0">
                  <a:solidFill>
                    <a:schemeClr val="bg1"/>
                  </a:solidFill>
                </a:rPr>
                <a:t>Enhance faculty mentorship skills</a:t>
              </a:r>
            </a:p>
            <a:p>
              <a:endParaRPr lang="en-US" sz="1600" dirty="0">
                <a:solidFill>
                  <a:schemeClr val="bg1"/>
                </a:solidFill>
              </a:endParaRPr>
            </a:p>
            <a:p>
              <a:pPr marL="285750" indent="-285750">
                <a:buFont typeface="Courier New" panose="02070309020205020404" pitchFamily="49" charset="0"/>
                <a:buChar char="o"/>
              </a:pPr>
              <a:r>
                <a:rPr lang="en-US" sz="1600" dirty="0">
                  <a:solidFill>
                    <a:schemeClr val="bg1"/>
                  </a:solidFill>
                </a:rPr>
                <a:t>Support training grant applications</a:t>
              </a: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A589653A-3C50-D790-4FD7-538D66C77B46}"/>
                </a:ext>
              </a:extLst>
            </p:cNvPr>
            <p:cNvSpPr txBox="1"/>
            <p:nvPr/>
          </p:nvSpPr>
          <p:spPr>
            <a:xfrm>
              <a:off x="6772591" y="3349067"/>
              <a:ext cx="2061003" cy="307777"/>
            </a:xfrm>
            <a:prstGeom prst="rect">
              <a:avLst/>
            </a:prstGeom>
            <a:grpFill/>
          </p:spPr>
          <p:txBody>
            <a:bodyPr wrap="square" rtlCol="0">
              <a:spAutoFit/>
            </a:bodyPr>
            <a:lstStyle/>
            <a:p>
              <a:pPr marL="285750" indent="-285750">
                <a:buFont typeface="Wingdings" panose="05000000000000000000" pitchFamily="2" charset="2"/>
                <a:buChar char="ü"/>
              </a:pPr>
              <a:endParaRPr lang="en-US" sz="1400" dirty="0">
                <a:solidFill>
                  <a:schemeClr val="bg1"/>
                </a:solidFill>
              </a:endParaRP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1"/>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38459"/>
              <a:ext cx="2140600" cy="736584"/>
            </a:xfrm>
            <a:prstGeom prst="rect">
              <a:avLst/>
            </a:prstGeom>
            <a:grpFill/>
          </p:spPr>
          <p:txBody>
            <a:bodyPr wrap="square" rtlCol="0">
              <a:spAutoFit/>
            </a:bodyPr>
            <a:lstStyle/>
            <a:p>
              <a:pPr algn="ctr"/>
              <a:r>
                <a:rPr lang="en-US" dirty="0">
                  <a:solidFill>
                    <a:schemeClr val="bg1"/>
                  </a:solidFill>
                </a:rPr>
                <a:t>Office of Biomedical Education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sp>
        <p:nvSpPr>
          <p:cNvPr id="5" name="TextBox 4">
            <a:extLst>
              <a:ext uri="{FF2B5EF4-FFF2-40B4-BE49-F238E27FC236}">
                <a16:creationId xmlns:a16="http://schemas.microsoft.com/office/drawing/2014/main" id="{D3BA9807-B3B3-1B89-B42D-0D29B81B3270}"/>
              </a:ext>
            </a:extLst>
          </p:cNvPr>
          <p:cNvSpPr txBox="1"/>
          <p:nvPr/>
        </p:nvSpPr>
        <p:spPr>
          <a:xfrm>
            <a:off x="6005186" y="4813518"/>
            <a:ext cx="4473901" cy="1815882"/>
          </a:xfrm>
          <a:prstGeom prst="rect">
            <a:avLst/>
          </a:prstGeom>
          <a:solidFill>
            <a:srgbClr val="4DC3EC"/>
          </a:solidFill>
        </p:spPr>
        <p:txBody>
          <a:bodyPr wrap="square" rtlCol="0">
            <a:spAutoFit/>
          </a:bodyPr>
          <a:lstStyle/>
          <a:p>
            <a:pPr marL="285750" indent="-285750">
              <a:buFont typeface="Wingdings" panose="05000000000000000000" pitchFamily="2" charset="2"/>
              <a:buChar char="ü"/>
            </a:pPr>
            <a:r>
              <a:rPr lang="en-US" sz="1600" dirty="0">
                <a:solidFill>
                  <a:schemeClr val="bg1"/>
                </a:solidFill>
              </a:rPr>
              <a:t>Increased awareness of support services</a:t>
            </a:r>
          </a:p>
          <a:p>
            <a:pPr marL="285750" indent="-285750">
              <a:buFont typeface="Wingdings" panose="05000000000000000000" pitchFamily="2" charset="2"/>
              <a:buChar char="ü"/>
            </a:pPr>
            <a:r>
              <a:rPr lang="en-US" sz="1600" dirty="0">
                <a:solidFill>
                  <a:schemeClr val="bg1"/>
                </a:solidFill>
              </a:rPr>
              <a:t>Increased support services capacity and ability to assist the specific needs of URM students</a:t>
            </a:r>
          </a:p>
          <a:p>
            <a:pPr marL="285750" indent="-285750">
              <a:buFont typeface="Wingdings" panose="05000000000000000000" pitchFamily="2" charset="2"/>
              <a:buChar char="ü"/>
            </a:pPr>
            <a:r>
              <a:rPr lang="en-US" sz="1600" dirty="0">
                <a:solidFill>
                  <a:schemeClr val="bg1"/>
                </a:solidFill>
              </a:rPr>
              <a:t>Increased satisfaction with faculty mentors</a:t>
            </a:r>
          </a:p>
          <a:p>
            <a:pPr marL="285750" indent="-285750">
              <a:buFont typeface="Wingdings" panose="05000000000000000000" pitchFamily="2" charset="2"/>
              <a:buChar char="ü"/>
            </a:pPr>
            <a:r>
              <a:rPr lang="en-US" sz="1600" dirty="0">
                <a:solidFill>
                  <a:schemeClr val="bg1"/>
                </a:solidFill>
              </a:rPr>
              <a:t>Increased # of training grant applications</a:t>
            </a:r>
          </a:p>
          <a:p>
            <a:pPr marL="285750" indent="-285750">
              <a:buFont typeface="Wingdings" panose="05000000000000000000" pitchFamily="2" charset="2"/>
              <a:buChar char="ü"/>
            </a:pPr>
            <a:r>
              <a:rPr lang="en-US" sz="1600" dirty="0">
                <a:solidFill>
                  <a:schemeClr val="bg1"/>
                </a:solidFill>
              </a:rPr>
              <a:t>Increased # of training grants awarded</a:t>
            </a:r>
          </a:p>
        </p:txBody>
      </p:sp>
      <p:pic>
        <p:nvPicPr>
          <p:cNvPr id="7" name="Graphic 6" descr="Priorities with solid fill">
            <a:extLst>
              <a:ext uri="{FF2B5EF4-FFF2-40B4-BE49-F238E27FC236}">
                <a16:creationId xmlns:a16="http://schemas.microsoft.com/office/drawing/2014/main" id="{1527D3B1-9880-A834-5532-4011411232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78440" y="228600"/>
            <a:ext cx="623098" cy="623098"/>
          </a:xfrm>
          <a:prstGeom prst="rect">
            <a:avLst/>
          </a:prstGeom>
        </p:spPr>
      </p:pic>
      <p:pic>
        <p:nvPicPr>
          <p:cNvPr id="8" name="Graphic 7" descr="Scientific Thought with solid fill">
            <a:extLst>
              <a:ext uri="{FF2B5EF4-FFF2-40B4-BE49-F238E27FC236}">
                <a16:creationId xmlns:a16="http://schemas.microsoft.com/office/drawing/2014/main" id="{7305B46A-0085-AAD9-6C81-6AA150F2F34F}"/>
              </a:ext>
            </a:extLst>
          </p:cNvPr>
          <p:cNvPicPr preferRelativeResize="0">
            <a:picLocks/>
          </p:cNvPicPr>
          <p:nvPr/>
        </p:nvPicPr>
        <p:blipFill>
          <a:blip r:embed="rId13">
            <a:extLst>
              <a:ext uri="{96DAC541-7B7A-43D3-8B79-37D633B846F1}">
                <asvg:svgBlip xmlns:asvg="http://schemas.microsoft.com/office/drawing/2016/SVG/main" r:embed="rId14"/>
              </a:ext>
            </a:extLst>
          </a:blip>
          <a:stretch>
            <a:fillRect/>
          </a:stretch>
        </p:blipFill>
        <p:spPr>
          <a:xfrm flipH="1">
            <a:off x="9816084" y="256260"/>
            <a:ext cx="621792" cy="623098"/>
          </a:xfrm>
          <a:prstGeom prst="rect">
            <a:avLst/>
          </a:prstGeom>
        </p:spPr>
      </p:pic>
    </p:spTree>
    <p:extLst>
      <p:ext uri="{BB962C8B-B14F-4D97-AF65-F5344CB8AC3E}">
        <p14:creationId xmlns:p14="http://schemas.microsoft.com/office/powerpoint/2010/main" val="3758804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681C-2742-2863-19B1-90884934EF46}"/>
              </a:ext>
            </a:extLst>
          </p:cNvPr>
          <p:cNvSpPr>
            <a:spLocks noGrp="1"/>
          </p:cNvSpPr>
          <p:nvPr>
            <p:ph type="ctrTitle"/>
          </p:nvPr>
        </p:nvSpPr>
        <p:spPr>
          <a:xfrm>
            <a:off x="748813" y="1613017"/>
            <a:ext cx="5347187" cy="2387600"/>
          </a:xfrm>
        </p:spPr>
        <p:txBody>
          <a:bodyPr/>
          <a:lstStyle/>
          <a:p>
            <a:r>
              <a:rPr lang="en-US" dirty="0"/>
              <a:t>Undergraduate Medical Education</a:t>
            </a:r>
          </a:p>
        </p:txBody>
      </p:sp>
      <p:sp>
        <p:nvSpPr>
          <p:cNvPr id="3" name="TextBox 2">
            <a:extLst>
              <a:ext uri="{FF2B5EF4-FFF2-40B4-BE49-F238E27FC236}">
                <a16:creationId xmlns:a16="http://schemas.microsoft.com/office/drawing/2014/main" id="{A297AF1D-0A8E-B4EE-E455-AC30AD954F0C}"/>
              </a:ext>
            </a:extLst>
          </p:cNvPr>
          <p:cNvSpPr txBox="1"/>
          <p:nvPr/>
        </p:nvSpPr>
        <p:spPr>
          <a:xfrm>
            <a:off x="657061" y="4000617"/>
            <a:ext cx="7126225" cy="1200329"/>
          </a:xfrm>
          <a:prstGeom prst="rect">
            <a:avLst/>
          </a:prstGeom>
          <a:noFill/>
        </p:spPr>
        <p:txBody>
          <a:bodyPr wrap="square" rtlCol="0">
            <a:spAutoFit/>
          </a:bodyPr>
          <a:lstStyle/>
          <a:p>
            <a:r>
              <a:rPr lang="en-US" sz="1800" dirty="0">
                <a:effectLst/>
                <a:latin typeface="+mj-lt"/>
                <a:ea typeface="Arial" panose="020B0604020202020204" pitchFamily="34" charset="0"/>
              </a:rPr>
              <a:t>Developing curricula for future physicians that better empower students to lead in innovation, research, health advocacy, and humanistic care.  Developing a diverse workforce by educating and training using innovative curricula.</a:t>
            </a:r>
            <a:endParaRPr lang="en-US" dirty="0">
              <a:latin typeface="+mj-lt"/>
            </a:endParaRPr>
          </a:p>
        </p:txBody>
      </p:sp>
    </p:spTree>
    <p:extLst>
      <p:ext uri="{BB962C8B-B14F-4D97-AF65-F5344CB8AC3E}">
        <p14:creationId xmlns:p14="http://schemas.microsoft.com/office/powerpoint/2010/main" val="257578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1</a:t>
            </a:r>
          </a:p>
          <a:p>
            <a:pPr lvl="0" algn="ctr"/>
            <a:r>
              <a:rPr lang="en-US" sz="2000" dirty="0">
                <a:solidFill>
                  <a:schemeClr val="accent6"/>
                </a:solidFill>
              </a:rPr>
              <a:t>Actively engage with community partners to help educate our students, and involve medical students in health equity work in our community</a:t>
            </a:r>
          </a:p>
        </p:txBody>
      </p:sp>
      <p:sp>
        <p:nvSpPr>
          <p:cNvPr id="3" name="Text Placeholder 2"/>
          <p:cNvSpPr>
            <a:spLocks noGrp="1"/>
          </p:cNvSpPr>
          <p:nvPr>
            <p:ph type="body" idx="11"/>
          </p:nvPr>
        </p:nvSpPr>
        <p:spPr>
          <a:xfrm>
            <a:off x="804672" y="2166263"/>
            <a:ext cx="10607040" cy="721013"/>
          </a:xfrm>
        </p:spPr>
        <p:txBody>
          <a:bodyPr/>
          <a:lstStyle/>
          <a:p>
            <a:pPr>
              <a:lnSpc>
                <a:spcPct val="100000"/>
              </a:lnSpc>
              <a:spcBef>
                <a:spcPts val="0"/>
              </a:spcBef>
            </a:pPr>
            <a:r>
              <a:rPr lang="en-US" sz="1400" dirty="0">
                <a:solidFill>
                  <a:schemeClr val="accent5"/>
                </a:solidFill>
                <a:latin typeface="Arial" panose="020B0604020202020204" pitchFamily="34" charset="0"/>
              </a:rPr>
              <a:t>The Offices of Medical Education will provide the support needed to prepare a diverse community of students to become exceptional physicians who will advance the health and health equity of our community and beyond through enhanced service learning and curriculum centered on cultural humility. </a:t>
            </a:r>
            <a:endParaRPr lang="en-US" sz="1100" dirty="0">
              <a:solidFill>
                <a:schemeClr val="accent5"/>
              </a:solidFill>
            </a:endParaRPr>
          </a:p>
        </p:txBody>
      </p:sp>
      <p:sp>
        <p:nvSpPr>
          <p:cNvPr id="4" name="Title 3"/>
          <p:cNvSpPr>
            <a:spLocks noGrp="1"/>
          </p:cNvSpPr>
          <p:nvPr>
            <p:ph type="title"/>
          </p:nvPr>
        </p:nvSpPr>
        <p:spPr>
          <a:xfrm>
            <a:off x="8686800" y="320040"/>
            <a:ext cx="825487" cy="502920"/>
          </a:xfrm>
        </p:spPr>
        <p:txBody>
          <a:bodyPr/>
          <a:lstStyle/>
          <a:p>
            <a:r>
              <a:rPr lang="en-US" dirty="0"/>
              <a:t>UME</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65132"/>
              <a:ext cx="904215" cy="1198176"/>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r>
                <a:rPr lang="en-US" dirty="0">
                  <a:solidFill>
                    <a:schemeClr val="bg1"/>
                  </a:solidFill>
                </a:rPr>
                <a:t>Fall 2025</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25352"/>
              <a:ext cx="2271169" cy="1318723"/>
            </a:xfrm>
            <a:prstGeom prst="rect">
              <a:avLst/>
            </a:prstGeom>
            <a:noFill/>
          </p:spPr>
          <p:txBody>
            <a:bodyPr wrap="square" rtlCol="0">
              <a:spAutoFit/>
            </a:bodyPr>
            <a:lstStyle/>
            <a:p>
              <a:pPr marL="285750" indent="-285750" defTabSz="914377">
                <a:buFont typeface="Courier New" panose="02070309020205020404" pitchFamily="49" charset="0"/>
                <a:buChar char="o"/>
              </a:pPr>
              <a:r>
                <a:rPr lang="en-US" sz="1400" dirty="0">
                  <a:solidFill>
                    <a:srgbClr val="FFFFFF"/>
                  </a:solidFill>
                  <a:latin typeface="Arial" panose="020B0604020202020204" pitchFamily="34" charset="0"/>
                </a:rPr>
                <a:t>Implement learning communities</a:t>
              </a:r>
            </a:p>
            <a:p>
              <a:pPr marL="285750" indent="-285750" defTabSz="914377">
                <a:buFont typeface="Courier New" panose="02070309020205020404" pitchFamily="49" charset="0"/>
                <a:buChar char="o"/>
              </a:pPr>
              <a:r>
                <a:rPr lang="en-US" sz="1400" dirty="0">
                  <a:solidFill>
                    <a:srgbClr val="FFFFFF"/>
                  </a:solidFill>
                  <a:latin typeface="Arial" panose="020B0604020202020204" pitchFamily="34" charset="0"/>
                </a:rPr>
                <a:t>Require and support longitudinal service-based learning activities</a:t>
              </a:r>
            </a:p>
            <a:p>
              <a:pPr marL="285750" indent="-285750" defTabSz="914377">
                <a:buFont typeface="Courier New" panose="02070309020205020404" pitchFamily="49" charset="0"/>
                <a:buChar char="o"/>
              </a:pPr>
              <a:r>
                <a:rPr lang="en-US" sz="1400" dirty="0">
                  <a:solidFill>
                    <a:srgbClr val="FFFFFF"/>
                  </a:solidFill>
                  <a:latin typeface="Arial" panose="020B0604020202020204" pitchFamily="34" charset="0"/>
                </a:rPr>
                <a:t>Update course objectives, assessments, and educational activities</a:t>
              </a:r>
            </a:p>
            <a:p>
              <a:pPr marL="285750" indent="-285750" defTabSz="914377">
                <a:buFont typeface="Courier New" panose="02070309020205020404" pitchFamily="49" charset="0"/>
                <a:buChar char="o"/>
              </a:pPr>
              <a:r>
                <a:rPr lang="en-US" sz="1400" dirty="0">
                  <a:solidFill>
                    <a:srgbClr val="FFFFFF"/>
                  </a:solidFill>
                  <a:latin typeface="Arial" panose="020B0604020202020204" pitchFamily="34" charset="0"/>
                </a:rPr>
                <a:t>Fully launch MUSE curriculum</a:t>
              </a:r>
            </a:p>
            <a:p>
              <a:pPr marL="285750" indent="-285750" defTabSz="914377">
                <a:buFont typeface="Courier New" panose="02070309020205020404" pitchFamily="49" charset="0"/>
                <a:buChar char="o"/>
              </a:pPr>
              <a:r>
                <a:rPr lang="en-US" sz="1400" dirty="0">
                  <a:solidFill>
                    <a:srgbClr val="FFFFFF"/>
                  </a:solidFill>
                  <a:latin typeface="Arial" panose="020B0604020202020204" pitchFamily="34" charset="0"/>
                </a:rPr>
                <a:t>Launch newly revised curriculum with Humanism in Medicine, Health System Science, and Scientific Literacy and Inquiry pillars</a:t>
              </a:r>
            </a:p>
            <a:p>
              <a:pPr marL="285750" indent="-285750" defTabSz="914377">
                <a:buFont typeface="Courier New" panose="02070309020205020404" pitchFamily="49" charset="0"/>
                <a:buChar char="o"/>
              </a:pPr>
              <a:r>
                <a:rPr lang="en-US" sz="1400" dirty="0">
                  <a:solidFill>
                    <a:srgbClr val="FFFFFF"/>
                  </a:solidFill>
                  <a:latin typeface="Arial" panose="020B0604020202020204" pitchFamily="34" charset="0"/>
                </a:rPr>
                <a:t>Establish data collection and dashboards to record student participation in community engagement activities</a:t>
              </a: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45017" y="3332507"/>
              <a:ext cx="2068282" cy="1538870"/>
            </a:xfrm>
            <a:prstGeom prst="rect">
              <a:avLst/>
            </a:prstGeom>
            <a:grpFill/>
          </p:spPr>
          <p:txBody>
            <a:bodyPr wrap="square" rtlCol="0">
              <a:spAutoFit/>
            </a:bodyPr>
            <a:lstStyle/>
            <a:p>
              <a:pPr marL="285750" indent="-285750" defTabSz="914377">
                <a:buFont typeface="Wingdings" panose="05000000000000000000" pitchFamily="2" charset="2"/>
                <a:buChar char="ü"/>
              </a:pPr>
              <a:r>
                <a:rPr lang="en-US" sz="1400" dirty="0">
                  <a:solidFill>
                    <a:srgbClr val="FFFFFF"/>
                  </a:solidFill>
                  <a:latin typeface="Arial" panose="020B0604020202020204"/>
                </a:rPr>
                <a:t>Student achievement of learning objectives</a:t>
              </a:r>
            </a:p>
            <a:p>
              <a:pPr marL="285750" indent="-285750" defTabSz="914377">
                <a:buFont typeface="Wingdings" panose="05000000000000000000" pitchFamily="2" charset="2"/>
                <a:buChar char="ü"/>
              </a:pPr>
              <a:r>
                <a:rPr lang="en-US" sz="1400" dirty="0">
                  <a:solidFill>
                    <a:srgbClr val="FFFFFF"/>
                  </a:solidFill>
                  <a:latin typeface="Arial" panose="020B0604020202020204"/>
                </a:rPr>
                <a:t>Increased # of service-learning hours</a:t>
              </a:r>
            </a:p>
            <a:p>
              <a:pPr marL="285750" indent="-285750" defTabSz="914377">
                <a:buFont typeface="Wingdings" panose="05000000000000000000" pitchFamily="2" charset="2"/>
                <a:buChar char="ü"/>
              </a:pPr>
              <a:r>
                <a:rPr lang="en-US" sz="1400" dirty="0">
                  <a:solidFill>
                    <a:srgbClr val="FFFFFF"/>
                  </a:solidFill>
                  <a:latin typeface="Arial" panose="020B0604020202020204"/>
                </a:rPr>
                <a:t>Increased # of community organizations served</a:t>
              </a:r>
            </a:p>
            <a:p>
              <a:pPr marL="285750" indent="-285750" defTabSz="914377">
                <a:buFont typeface="Wingdings" panose="05000000000000000000" pitchFamily="2" charset="2"/>
                <a:buChar char="ü"/>
              </a:pPr>
              <a:r>
                <a:rPr lang="en-US" sz="1400" dirty="0">
                  <a:solidFill>
                    <a:srgbClr val="FFFFFF"/>
                  </a:solidFill>
                  <a:latin typeface="Arial" panose="020B0604020202020204"/>
                </a:rPr>
                <a:t>Increased student satisfaction with service-learning experiences</a:t>
              </a:r>
            </a:p>
            <a:p>
              <a:pPr marL="285750" indent="-285750" defTabSz="914377">
                <a:buFont typeface="Wingdings" panose="05000000000000000000" pitchFamily="2" charset="2"/>
                <a:buChar char="ü"/>
              </a:pPr>
              <a:r>
                <a:rPr lang="en-US" sz="1400" dirty="0">
                  <a:solidFill>
                    <a:srgbClr val="FFFFFF"/>
                  </a:solidFill>
                  <a:latin typeface="Arial" panose="020B0604020202020204"/>
                </a:rPr>
                <a:t>Increased community satisfaction with Jacobs School community engagement</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199" y="2851168"/>
            <a:ext cx="2971800" cy="1790025"/>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5" y="4129642"/>
              <a:ext cx="2140600" cy="707387"/>
            </a:xfrm>
            <a:prstGeom prst="rect">
              <a:avLst/>
            </a:prstGeom>
            <a:grpFill/>
          </p:spPr>
          <p:txBody>
            <a:bodyPr wrap="square" rtlCol="0">
              <a:spAutoFit/>
            </a:bodyPr>
            <a:lstStyle/>
            <a:p>
              <a:pPr algn="ctr"/>
              <a:r>
                <a:rPr lang="en-US" dirty="0">
                  <a:solidFill>
                    <a:schemeClr val="bg1"/>
                  </a:solidFill>
                </a:rPr>
                <a:t>Offices of Medical Education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78440" y="228600"/>
            <a:ext cx="621792" cy="621792"/>
          </a:xfrm>
          <a:prstGeom prst="rect">
            <a:avLst/>
          </a:prstGeom>
        </p:spPr>
      </p:pic>
      <p:pic>
        <p:nvPicPr>
          <p:cNvPr id="7" name="Graphic 6" descr="Scientific Thought with solid fill">
            <a:extLst>
              <a:ext uri="{FF2B5EF4-FFF2-40B4-BE49-F238E27FC236}">
                <a16:creationId xmlns:a16="http://schemas.microsoft.com/office/drawing/2014/main" id="{D9AB9D3C-C39F-7EEA-565A-328AD5EE3ABA}"/>
              </a:ext>
            </a:extLst>
          </p:cNvPr>
          <p:cNvPicPr preferRelativeResize="0">
            <a:picLocks/>
          </p:cNvPicPr>
          <p:nvPr/>
        </p:nvPicPr>
        <p:blipFill>
          <a:blip r:embed="rId13">
            <a:extLst>
              <a:ext uri="{96DAC541-7B7A-43D3-8B79-37D633B846F1}">
                <asvg:svgBlip xmlns:asvg="http://schemas.microsoft.com/office/drawing/2016/SVG/main" r:embed="rId14"/>
              </a:ext>
            </a:extLst>
          </a:blip>
          <a:stretch>
            <a:fillRect/>
          </a:stretch>
        </p:blipFill>
        <p:spPr>
          <a:xfrm flipH="1">
            <a:off x="9610344" y="228169"/>
            <a:ext cx="621792" cy="623098"/>
          </a:xfrm>
          <a:prstGeom prst="rect">
            <a:avLst/>
          </a:prstGeom>
        </p:spPr>
      </p:pic>
    </p:spTree>
    <p:extLst>
      <p:ext uri="{BB962C8B-B14F-4D97-AF65-F5344CB8AC3E}">
        <p14:creationId xmlns:p14="http://schemas.microsoft.com/office/powerpoint/2010/main" val="341195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2</a:t>
            </a:r>
          </a:p>
          <a:p>
            <a:pPr lvl="0" algn="ctr"/>
            <a:r>
              <a:rPr lang="en-US" sz="2000" dirty="0">
                <a:solidFill>
                  <a:schemeClr val="accent6"/>
                </a:solidFill>
              </a:rPr>
              <a:t>Revise and redesign the medical school curriculum in order to develop and inspire exceptional physicians through an innovative curriculum</a:t>
            </a:r>
          </a:p>
        </p:txBody>
      </p:sp>
      <p:sp>
        <p:nvSpPr>
          <p:cNvPr id="3" name="Text Placeholder 2"/>
          <p:cNvSpPr>
            <a:spLocks noGrp="1"/>
          </p:cNvSpPr>
          <p:nvPr>
            <p:ph type="body" idx="11"/>
          </p:nvPr>
        </p:nvSpPr>
        <p:spPr>
          <a:xfrm>
            <a:off x="804672" y="2166263"/>
            <a:ext cx="10607040" cy="721013"/>
          </a:xfrm>
        </p:spPr>
        <p:txBody>
          <a:bodyPr/>
          <a:lstStyle/>
          <a:p>
            <a:pPr>
              <a:lnSpc>
                <a:spcPct val="100000"/>
              </a:lnSpc>
              <a:spcBef>
                <a:spcPts val="0"/>
              </a:spcBef>
            </a:pPr>
            <a:r>
              <a:rPr lang="en-US" sz="1400" dirty="0">
                <a:solidFill>
                  <a:schemeClr val="accent5"/>
                </a:solidFill>
                <a:latin typeface="Arial" panose="020B0604020202020204" pitchFamily="34" charset="0"/>
              </a:rPr>
              <a:t>The Offices of Medical Education, in collaboration with faculty, staff, student, and community representatives, will redesign the curriculum to be more conducive to student engagement in the learning process through active learning, self-directed learning, a strong understanding of core knowledge and skills, and an emphasis on the humane aspects of medicine.</a:t>
            </a:r>
            <a:endParaRPr lang="en-US" sz="1100" dirty="0">
              <a:solidFill>
                <a:schemeClr val="accent5"/>
              </a:solidFill>
            </a:endParaRPr>
          </a:p>
        </p:txBody>
      </p:sp>
      <p:sp>
        <p:nvSpPr>
          <p:cNvPr id="4" name="Title 3"/>
          <p:cNvSpPr>
            <a:spLocks noGrp="1"/>
          </p:cNvSpPr>
          <p:nvPr>
            <p:ph type="title"/>
          </p:nvPr>
        </p:nvSpPr>
        <p:spPr>
          <a:xfrm>
            <a:off x="8686800" y="320040"/>
            <a:ext cx="825487" cy="502920"/>
          </a:xfrm>
        </p:spPr>
        <p:txBody>
          <a:bodyPr/>
          <a:lstStyle/>
          <a:p>
            <a:r>
              <a:rPr lang="en-US" dirty="0"/>
              <a:t>UME</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8713"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r>
                <a:rPr lang="en-US" dirty="0">
                  <a:solidFill>
                    <a:schemeClr val="bg1"/>
                  </a:solidFill>
                </a:rPr>
                <a:t>Spring 2028</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57"/>
            <a:ext cx="4434840" cy="3749039"/>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0260" y="3651716"/>
              <a:ext cx="2267685" cy="1250513"/>
            </a:xfrm>
            <a:prstGeom prst="rect">
              <a:avLst/>
            </a:prstGeom>
            <a:noFill/>
          </p:spPr>
          <p:txBody>
            <a:bodyPr wrap="square" rtlCol="0">
              <a:spAutoFit/>
            </a:bodyPr>
            <a:lstStyle/>
            <a:p>
              <a:pPr marL="285750" indent="-285750" defTabSz="914377">
                <a:spcAft>
                  <a:spcPts val="600"/>
                </a:spcAft>
                <a:buFont typeface="Courier New" panose="02070309020205020404" pitchFamily="49" charset="0"/>
                <a:buChar char="o"/>
              </a:pPr>
              <a:r>
                <a:rPr lang="en-US" sz="1200" dirty="0">
                  <a:solidFill>
                    <a:srgbClr val="FFFFFF"/>
                  </a:solidFill>
                  <a:latin typeface="Arial" panose="020B0604020202020204" pitchFamily="34" charset="0"/>
                </a:rPr>
                <a:t>Ensure content and skills related to health system science, anti-racism, cultural humility, humanism, and scientific literacy and inquiry are incorporated in each phase of the curriculum</a:t>
              </a:r>
            </a:p>
            <a:p>
              <a:pPr marL="285750" indent="-285750" defTabSz="914377">
                <a:spcAft>
                  <a:spcPts val="600"/>
                </a:spcAft>
                <a:buFont typeface="Courier New" panose="02070309020205020404" pitchFamily="49" charset="0"/>
                <a:buChar char="o"/>
              </a:pPr>
              <a:r>
                <a:rPr lang="en-US" sz="1200" dirty="0">
                  <a:solidFill>
                    <a:srgbClr val="FFFFFF"/>
                  </a:solidFill>
                  <a:latin typeface="Arial" panose="020B0604020202020204" pitchFamily="34" charset="0"/>
                </a:rPr>
                <a:t>Redistribute basic foundational knowledge across all phases</a:t>
              </a:r>
            </a:p>
            <a:p>
              <a:pPr marL="285750" indent="-285750" defTabSz="914377">
                <a:spcAft>
                  <a:spcPts val="600"/>
                </a:spcAft>
                <a:buFont typeface="Courier New" panose="02070309020205020404" pitchFamily="49" charset="0"/>
                <a:buChar char="o"/>
              </a:pPr>
              <a:r>
                <a:rPr lang="en-US" sz="1200" dirty="0">
                  <a:solidFill>
                    <a:srgbClr val="FFFFFF"/>
                  </a:solidFill>
                  <a:latin typeface="Arial" panose="020B0604020202020204" pitchFamily="34" charset="0"/>
                </a:rPr>
                <a:t>Increase active, case-based learning across Phase 1</a:t>
              </a:r>
            </a:p>
            <a:p>
              <a:pPr marL="285750" indent="-285750" defTabSz="914377">
                <a:spcAft>
                  <a:spcPts val="600"/>
                </a:spcAft>
                <a:buFont typeface="Courier New" panose="02070309020205020404" pitchFamily="49" charset="0"/>
                <a:buChar char="o"/>
              </a:pPr>
              <a:r>
                <a:rPr lang="en-US" sz="1200" dirty="0">
                  <a:solidFill>
                    <a:srgbClr val="FFFFFF"/>
                  </a:solidFill>
                  <a:latin typeface="Arial" panose="020B0604020202020204" pitchFamily="34" charset="0"/>
                </a:rPr>
                <a:t>Enhance early exposure to patient care in the clinical setting</a:t>
              </a:r>
            </a:p>
            <a:p>
              <a:pPr marL="285750" indent="-285750" defTabSz="914377">
                <a:spcAft>
                  <a:spcPts val="600"/>
                </a:spcAft>
                <a:buFont typeface="Courier New" panose="02070309020205020404" pitchFamily="49" charset="0"/>
                <a:buChar char="o"/>
              </a:pPr>
              <a:r>
                <a:rPr lang="en-US" sz="1200" dirty="0">
                  <a:solidFill>
                    <a:srgbClr val="FFFFFF"/>
                  </a:solidFill>
                  <a:latin typeface="Arial" panose="020B0604020202020204" pitchFamily="34" charset="0"/>
                </a:rPr>
                <a:t>Expand required and elective clinical experiences</a:t>
              </a:r>
            </a:p>
            <a:p>
              <a:pPr marL="285750" indent="-285750" defTabSz="914377">
                <a:spcAft>
                  <a:spcPts val="600"/>
                </a:spcAft>
                <a:buFont typeface="Courier New" panose="02070309020205020404" pitchFamily="49" charset="0"/>
                <a:buChar char="o"/>
              </a:pPr>
              <a:r>
                <a:rPr lang="en-US" sz="1200" dirty="0">
                  <a:solidFill>
                    <a:srgbClr val="FFFFFF"/>
                  </a:solidFill>
                  <a:latin typeface="Arial" panose="020B0604020202020204" pitchFamily="34" charset="0"/>
                </a:rPr>
                <a:t>Increase interprofessional education opportunities</a:t>
              </a:r>
              <a:endParaRPr lang="en-US" sz="1400" dirty="0">
                <a:solidFill>
                  <a:srgbClr val="FFFFFF"/>
                </a:solidFill>
                <a:latin typeface="Arial" panose="020B0604020202020204" pitchFamily="34" charset="0"/>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1"/>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1034" y="3199380"/>
              <a:ext cx="2068282" cy="1657245"/>
            </a:xfrm>
            <a:prstGeom prst="rect">
              <a:avLst/>
            </a:prstGeom>
            <a:grpFill/>
          </p:spPr>
          <p:txBody>
            <a:bodyPr wrap="square" rtlCol="0">
              <a:spAutoFit/>
            </a:bodyPr>
            <a:lstStyle/>
            <a:p>
              <a:pPr marL="285750" indent="-285750" defTabSz="914377">
                <a:spcAft>
                  <a:spcPts val="600"/>
                </a:spcAft>
                <a:buFont typeface="Wingdings" panose="05000000000000000000" pitchFamily="2" charset="2"/>
                <a:buChar char="ü"/>
              </a:pPr>
              <a:r>
                <a:rPr lang="en-US" sz="1300" dirty="0">
                  <a:solidFill>
                    <a:srgbClr val="FFFFFF"/>
                  </a:solidFill>
                  <a:latin typeface="Arial" panose="020B0604020202020204"/>
                </a:rPr>
                <a:t>Improved preparedness of graduates to meet the expectations of residency</a:t>
              </a:r>
            </a:p>
            <a:p>
              <a:pPr marL="285750" indent="-285750" defTabSz="914377">
                <a:spcAft>
                  <a:spcPts val="600"/>
                </a:spcAft>
                <a:buFont typeface="Wingdings" panose="05000000000000000000" pitchFamily="2" charset="2"/>
                <a:buChar char="ü"/>
              </a:pPr>
              <a:r>
                <a:rPr lang="en-US" sz="1300" dirty="0">
                  <a:solidFill>
                    <a:srgbClr val="FFFFFF"/>
                  </a:solidFill>
                  <a:latin typeface="Arial" panose="020B0604020202020204"/>
                </a:rPr>
                <a:t>Increased % of active learning in curriculum</a:t>
              </a:r>
            </a:p>
            <a:p>
              <a:pPr marL="285750" indent="-285750" defTabSz="914377">
                <a:spcAft>
                  <a:spcPts val="600"/>
                </a:spcAft>
                <a:buFont typeface="Wingdings" panose="05000000000000000000" pitchFamily="2" charset="2"/>
                <a:buChar char="ü"/>
              </a:pPr>
              <a:r>
                <a:rPr lang="en-US" sz="1300" dirty="0">
                  <a:solidFill>
                    <a:srgbClr val="FFFFFF"/>
                  </a:solidFill>
                  <a:latin typeface="Arial" panose="020B0604020202020204"/>
                </a:rPr>
                <a:t>Improved student satisfaction with electives</a:t>
              </a:r>
            </a:p>
            <a:p>
              <a:pPr marL="285750" indent="-285750" defTabSz="914377">
                <a:spcAft>
                  <a:spcPts val="600"/>
                </a:spcAft>
                <a:buFont typeface="Wingdings" panose="05000000000000000000" pitchFamily="2" charset="2"/>
                <a:buChar char="ü"/>
              </a:pPr>
              <a:r>
                <a:rPr lang="en-US" sz="1300" dirty="0">
                  <a:solidFill>
                    <a:srgbClr val="FFFFFF"/>
                  </a:solidFill>
                  <a:latin typeface="Arial" panose="020B0604020202020204"/>
                </a:rPr>
                <a:t>Curriculum inventory reflects appropriate representation of curricular threads in all phases of the curriculum</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197" y="2880361"/>
            <a:ext cx="2971802" cy="1699620"/>
            <a:chOff x="6514611" y="3156348"/>
            <a:chExt cx="2318985"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14613" y="4149699"/>
              <a:ext cx="2318983" cy="745014"/>
            </a:xfrm>
            <a:prstGeom prst="rect">
              <a:avLst/>
            </a:prstGeom>
            <a:grpFill/>
          </p:spPr>
          <p:txBody>
            <a:bodyPr wrap="square" rtlCol="0">
              <a:spAutoFit/>
            </a:bodyPr>
            <a:lstStyle/>
            <a:p>
              <a:pPr algn="ctr"/>
              <a:r>
                <a:rPr lang="en-US" dirty="0">
                  <a:solidFill>
                    <a:schemeClr val="bg1"/>
                  </a:solidFill>
                </a:rPr>
                <a:t>Offices of Medical Education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34" name="Graphic 33" descr="Scientific Thought with solid fill">
            <a:extLst>
              <a:ext uri="{FF2B5EF4-FFF2-40B4-BE49-F238E27FC236}">
                <a16:creationId xmlns:a16="http://schemas.microsoft.com/office/drawing/2014/main" id="{7E3C7A13-0FED-AC2C-B5A3-5578C25E89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9633200" y="240065"/>
            <a:ext cx="621792" cy="623098"/>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78440" y="228600"/>
            <a:ext cx="621792" cy="621792"/>
          </a:xfrm>
          <a:prstGeom prst="rect">
            <a:avLst/>
          </a:prstGeom>
        </p:spPr>
      </p:pic>
    </p:spTree>
    <p:extLst>
      <p:ext uri="{BB962C8B-B14F-4D97-AF65-F5344CB8AC3E}">
        <p14:creationId xmlns:p14="http://schemas.microsoft.com/office/powerpoint/2010/main" val="4136800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3</a:t>
            </a:r>
          </a:p>
          <a:p>
            <a:pPr lvl="0" algn="ctr"/>
            <a:r>
              <a:rPr lang="en-US" sz="2000" dirty="0">
                <a:solidFill>
                  <a:schemeClr val="accent6"/>
                </a:solidFill>
              </a:rPr>
              <a:t>Create learning communities to foster medical students’ personal and professional growth as physicians</a:t>
            </a:r>
          </a:p>
        </p:txBody>
      </p:sp>
      <p:sp>
        <p:nvSpPr>
          <p:cNvPr id="3" name="Text Placeholder 2"/>
          <p:cNvSpPr>
            <a:spLocks noGrp="1"/>
          </p:cNvSpPr>
          <p:nvPr>
            <p:ph type="body" idx="11"/>
          </p:nvPr>
        </p:nvSpPr>
        <p:spPr>
          <a:xfrm>
            <a:off x="804672" y="2240280"/>
            <a:ext cx="10607040" cy="721013"/>
          </a:xfrm>
        </p:spPr>
        <p:txBody>
          <a:bodyPr/>
          <a:lstStyle/>
          <a:p>
            <a:pPr>
              <a:lnSpc>
                <a:spcPct val="100000"/>
              </a:lnSpc>
              <a:spcBef>
                <a:spcPts val="0"/>
              </a:spcBef>
            </a:pPr>
            <a:r>
              <a:rPr lang="en-US" sz="1400" dirty="0">
                <a:solidFill>
                  <a:schemeClr val="accent5"/>
                </a:solidFill>
                <a:latin typeface="Arial" panose="020B0604020202020204" pitchFamily="34" charset="0"/>
              </a:rPr>
              <a:t>The Offices of Medical Education will emphasize the importance of community within the school as well as between the school and surrounding community in order to help students feel supported as they prepare to deliver high quality, truly patient centered care. </a:t>
            </a:r>
            <a:endParaRPr lang="en-US" sz="1100" dirty="0">
              <a:solidFill>
                <a:schemeClr val="accent5"/>
              </a:solidFill>
            </a:endParaRPr>
          </a:p>
        </p:txBody>
      </p:sp>
      <p:sp>
        <p:nvSpPr>
          <p:cNvPr id="4" name="Title 3"/>
          <p:cNvSpPr>
            <a:spLocks noGrp="1"/>
          </p:cNvSpPr>
          <p:nvPr>
            <p:ph type="title"/>
          </p:nvPr>
        </p:nvSpPr>
        <p:spPr>
          <a:xfrm>
            <a:off x="8686800" y="320040"/>
            <a:ext cx="825487" cy="502920"/>
          </a:xfrm>
        </p:spPr>
        <p:txBody>
          <a:bodyPr/>
          <a:lstStyle/>
          <a:p>
            <a:r>
              <a:rPr lang="en-US" dirty="0"/>
              <a:t>UME</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r>
                <a:rPr lang="en-US" dirty="0">
                  <a:solidFill>
                    <a:schemeClr val="bg1"/>
                  </a:solidFill>
                </a:rPr>
                <a:t>Fall 2028</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2"/>
            <a:ext cx="4434840" cy="3749041"/>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16259"/>
              <a:ext cx="2271169" cy="1250513"/>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en-US" sz="1600" dirty="0">
                  <a:solidFill>
                    <a:schemeClr val="bg1"/>
                  </a:solidFill>
                  <a:latin typeface="Arial" panose="020B0604020202020204" pitchFamily="34" charset="0"/>
                </a:rPr>
                <a:t>Recruit and train a cohort of 30 faculty coaches passionate about mentorship</a:t>
              </a:r>
            </a:p>
            <a:p>
              <a:pPr marL="285750" indent="-285750">
                <a:spcAft>
                  <a:spcPts val="600"/>
                </a:spcAft>
                <a:buFont typeface="Courier New" panose="02070309020205020404" pitchFamily="49" charset="0"/>
                <a:buChar char="o"/>
              </a:pPr>
              <a:r>
                <a:rPr lang="en-US" sz="1600" dirty="0">
                  <a:solidFill>
                    <a:schemeClr val="bg1"/>
                  </a:solidFill>
                  <a:latin typeface="Arial" panose="020B0604020202020204" pitchFamily="34" charset="0"/>
                </a:rPr>
                <a:t>Integrate core curricular threads into longitudinal and cross-sectional experiences</a:t>
              </a:r>
            </a:p>
            <a:p>
              <a:pPr marL="285750" indent="-285750">
                <a:spcAft>
                  <a:spcPts val="600"/>
                </a:spcAft>
                <a:buFont typeface="Courier New" panose="02070309020205020404" pitchFamily="49" charset="0"/>
                <a:buChar char="o"/>
              </a:pPr>
              <a:r>
                <a:rPr lang="en-US" sz="1600" dirty="0">
                  <a:solidFill>
                    <a:schemeClr val="bg1"/>
                  </a:solidFill>
                  <a:latin typeface="Arial" panose="020B0604020202020204" pitchFamily="34" charset="0"/>
                </a:rPr>
                <a:t>Foster connections with WNY community</a:t>
              </a:r>
            </a:p>
            <a:p>
              <a:pPr marL="285750" indent="-285750">
                <a:spcAft>
                  <a:spcPts val="600"/>
                </a:spcAft>
                <a:buFont typeface="Courier New" panose="02070309020205020404" pitchFamily="49" charset="0"/>
                <a:buChar char="o"/>
              </a:pPr>
              <a:r>
                <a:rPr lang="en-US" sz="1600" dirty="0">
                  <a:solidFill>
                    <a:schemeClr val="bg1"/>
                  </a:solidFill>
                  <a:latin typeface="Arial" panose="020B0604020202020204" pitchFamily="34" charset="0"/>
                </a:rPr>
                <a:t>Implement Learning Communities structure with mechanism for continuous quality improvement</a:t>
              </a: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57"/>
            <a:ext cx="5074920" cy="1920239"/>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2" y="3183897"/>
              <a:ext cx="2068282" cy="1701636"/>
            </a:xfrm>
            <a:prstGeom prst="rect">
              <a:avLst/>
            </a:prstGeom>
            <a:grpFill/>
          </p:spPr>
          <p:txBody>
            <a:bodyPr wrap="square" rtlCol="0">
              <a:spAutoFit/>
            </a:bodyPr>
            <a:lstStyle/>
            <a:p>
              <a:pPr marL="285750" indent="-285750">
                <a:spcAft>
                  <a:spcPts val="600"/>
                </a:spcAft>
                <a:buFont typeface="Wingdings" panose="05000000000000000000" pitchFamily="2" charset="2"/>
                <a:buChar char="ü"/>
              </a:pPr>
              <a:r>
                <a:rPr lang="en-US" sz="1200" dirty="0">
                  <a:solidFill>
                    <a:schemeClr val="bg1"/>
                  </a:solidFill>
                </a:rPr>
                <a:t>Recruitment of 30 faculty to serve as LC coaches</a:t>
              </a:r>
            </a:p>
            <a:p>
              <a:pPr marL="285750" indent="-285750">
                <a:spcAft>
                  <a:spcPts val="600"/>
                </a:spcAft>
                <a:buFont typeface="Wingdings" panose="05000000000000000000" pitchFamily="2" charset="2"/>
                <a:buChar char="ü"/>
              </a:pPr>
              <a:r>
                <a:rPr lang="en-US" sz="1200" dirty="0">
                  <a:solidFill>
                    <a:schemeClr val="bg1"/>
                  </a:solidFill>
                </a:rPr>
                <a:t>Resources allocated to support faculty coaches</a:t>
              </a:r>
            </a:p>
            <a:p>
              <a:pPr marL="285750" indent="-285750">
                <a:spcAft>
                  <a:spcPts val="600"/>
                </a:spcAft>
                <a:buFont typeface="Wingdings" panose="05000000000000000000" pitchFamily="2" charset="2"/>
                <a:buChar char="ü"/>
              </a:pPr>
              <a:r>
                <a:rPr lang="en-US" sz="1200" dirty="0">
                  <a:solidFill>
                    <a:schemeClr val="bg1"/>
                  </a:solidFill>
                </a:rPr>
                <a:t>Improved student satisfaction with sense of community</a:t>
              </a:r>
            </a:p>
            <a:p>
              <a:pPr marL="285750" indent="-285750">
                <a:spcAft>
                  <a:spcPts val="600"/>
                </a:spcAft>
                <a:buFont typeface="Wingdings" panose="05000000000000000000" pitchFamily="2" charset="2"/>
                <a:buChar char="ü"/>
              </a:pPr>
              <a:r>
                <a:rPr lang="en-US" sz="1200" dirty="0">
                  <a:solidFill>
                    <a:schemeClr val="bg1"/>
                  </a:solidFill>
                </a:rPr>
                <a:t>Improved student satisfaction with career counseling/advising</a:t>
              </a:r>
            </a:p>
            <a:p>
              <a:pPr marL="285750" indent="-285750">
                <a:spcAft>
                  <a:spcPts val="600"/>
                </a:spcAft>
                <a:buFont typeface="Wingdings" panose="05000000000000000000" pitchFamily="2" charset="2"/>
                <a:buChar char="ü"/>
              </a:pPr>
              <a:r>
                <a:rPr lang="en-US" sz="1200" dirty="0">
                  <a:solidFill>
                    <a:schemeClr val="bg1"/>
                  </a:solidFill>
                </a:rPr>
                <a:t>Satisfaction and retention of faculty coaches</a:t>
              </a:r>
            </a:p>
            <a:p>
              <a:pPr marL="285750" indent="-285750">
                <a:spcAft>
                  <a:spcPts val="600"/>
                </a:spcAft>
                <a:buFont typeface="Wingdings" panose="05000000000000000000" pitchFamily="2" charset="2"/>
                <a:buChar char="ü"/>
              </a:pPr>
              <a:r>
                <a:rPr lang="en-US" sz="1200" dirty="0">
                  <a:solidFill>
                    <a:schemeClr val="bg1"/>
                  </a:solidFill>
                </a:rPr>
                <a:t>Improved community sentiment of the Jacobs School</a:t>
              </a:r>
              <a:endParaRPr lang="en-US" sz="1300" dirty="0">
                <a:solidFill>
                  <a:schemeClr val="bg1"/>
                </a:solidFill>
              </a:endParaRP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1"/>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49699"/>
              <a:ext cx="2140600" cy="745014"/>
            </a:xfrm>
            <a:prstGeom prst="rect">
              <a:avLst/>
            </a:prstGeom>
            <a:grpFill/>
          </p:spPr>
          <p:txBody>
            <a:bodyPr wrap="square" rtlCol="0">
              <a:spAutoFit/>
            </a:bodyPr>
            <a:lstStyle/>
            <a:p>
              <a:pPr algn="ctr"/>
              <a:r>
                <a:rPr lang="en-US" dirty="0">
                  <a:solidFill>
                    <a:schemeClr val="bg1"/>
                  </a:solidFill>
                </a:rPr>
                <a:t>Offices of Medical Education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34" name="Graphic 33" descr="Scientific Thought with solid fill">
            <a:extLst>
              <a:ext uri="{FF2B5EF4-FFF2-40B4-BE49-F238E27FC236}">
                <a16:creationId xmlns:a16="http://schemas.microsoft.com/office/drawing/2014/main" id="{7E3C7A13-0FED-AC2C-B5A3-5578C25E89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9633204" y="227588"/>
            <a:ext cx="621792" cy="623098"/>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78440" y="228600"/>
            <a:ext cx="621792" cy="621792"/>
          </a:xfrm>
          <a:prstGeom prst="rect">
            <a:avLst/>
          </a:prstGeom>
        </p:spPr>
      </p:pic>
    </p:spTree>
    <p:extLst>
      <p:ext uri="{BB962C8B-B14F-4D97-AF65-F5344CB8AC3E}">
        <p14:creationId xmlns:p14="http://schemas.microsoft.com/office/powerpoint/2010/main" val="4248060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4</a:t>
            </a:r>
          </a:p>
          <a:p>
            <a:pPr lvl="0" algn="ctr"/>
            <a:r>
              <a:rPr lang="en-US" sz="2000" dirty="0">
                <a:solidFill>
                  <a:schemeClr val="accent6"/>
                </a:solidFill>
              </a:rPr>
              <a:t>Foster an environment that creates and supports a community of outstanding educators</a:t>
            </a:r>
          </a:p>
        </p:txBody>
      </p:sp>
      <p:sp>
        <p:nvSpPr>
          <p:cNvPr id="3" name="Text Placeholder 2"/>
          <p:cNvSpPr>
            <a:spLocks noGrp="1"/>
          </p:cNvSpPr>
          <p:nvPr>
            <p:ph type="body" idx="11"/>
          </p:nvPr>
        </p:nvSpPr>
        <p:spPr>
          <a:xfrm>
            <a:off x="804672" y="2206358"/>
            <a:ext cx="10607040" cy="721013"/>
          </a:xfrm>
        </p:spPr>
        <p:txBody>
          <a:bodyPr/>
          <a:lstStyle/>
          <a:p>
            <a:pPr>
              <a:lnSpc>
                <a:spcPct val="100000"/>
              </a:lnSpc>
              <a:spcBef>
                <a:spcPts val="0"/>
              </a:spcBef>
            </a:pPr>
            <a:r>
              <a:rPr lang="en-US" sz="1400" dirty="0">
                <a:solidFill>
                  <a:schemeClr val="accent5"/>
                </a:solidFill>
                <a:latin typeface="Arial" panose="020B0604020202020204" pitchFamily="34" charset="0"/>
              </a:rPr>
              <a:t>The Offices of Medical Education will continue to develop solutions for faculty development, compensation, recognition, and collaboration and communication with their peers, to promote and encourage excellence in teaching.</a:t>
            </a:r>
            <a:endParaRPr lang="en-US" sz="1100" dirty="0">
              <a:solidFill>
                <a:schemeClr val="accent5"/>
              </a:solidFill>
            </a:endParaRPr>
          </a:p>
        </p:txBody>
      </p:sp>
      <p:sp>
        <p:nvSpPr>
          <p:cNvPr id="4" name="Title 3"/>
          <p:cNvSpPr>
            <a:spLocks noGrp="1"/>
          </p:cNvSpPr>
          <p:nvPr>
            <p:ph type="title"/>
          </p:nvPr>
        </p:nvSpPr>
        <p:spPr>
          <a:xfrm>
            <a:off x="8229600" y="320040"/>
            <a:ext cx="825487" cy="502920"/>
          </a:xfrm>
        </p:spPr>
        <p:txBody>
          <a:bodyPr/>
          <a:lstStyle/>
          <a:p>
            <a:r>
              <a:rPr lang="en-US" dirty="0"/>
              <a:t>UME</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r>
                <a:rPr lang="en-US" dirty="0">
                  <a:solidFill>
                    <a:schemeClr val="bg1"/>
                  </a:solidFill>
                </a:rPr>
                <a:t>Spring 2026</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59"/>
            <a:ext cx="4434840" cy="3713517"/>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38518" y="3647890"/>
              <a:ext cx="2271169" cy="1346640"/>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en-US" sz="1500" dirty="0">
                  <a:solidFill>
                    <a:schemeClr val="bg1"/>
                  </a:solidFill>
                  <a:latin typeface="Arial" panose="020B0604020202020204" pitchFamily="34" charset="0"/>
                </a:rPr>
                <a:t>Expand opportunities for, and participation in both internal and external faculty development opportunities</a:t>
              </a:r>
              <a:endParaRPr lang="en-US" sz="1400" dirty="0">
                <a:solidFill>
                  <a:schemeClr val="bg1"/>
                </a:solidFill>
                <a:latin typeface="Arial" panose="020B0604020202020204" pitchFamily="34" charset="0"/>
              </a:endParaRPr>
            </a:p>
            <a:p>
              <a:pPr marL="285750" indent="-285750">
                <a:spcAft>
                  <a:spcPts val="600"/>
                </a:spcAft>
                <a:buFont typeface="Courier New" panose="02070309020205020404" pitchFamily="49" charset="0"/>
                <a:buChar char="o"/>
              </a:pPr>
              <a:r>
                <a:rPr lang="en-US" sz="1500" dirty="0">
                  <a:solidFill>
                    <a:schemeClr val="bg1"/>
                  </a:solidFill>
                  <a:latin typeface="Arial" panose="020B0604020202020204" pitchFamily="34" charset="0"/>
                </a:rPr>
                <a:t>Examine compensation models used to incentivize participation in teaching</a:t>
              </a:r>
            </a:p>
            <a:p>
              <a:pPr marL="285750" indent="-285750">
                <a:spcAft>
                  <a:spcPts val="600"/>
                </a:spcAft>
                <a:buFont typeface="Courier New" panose="02070309020205020404" pitchFamily="49" charset="0"/>
                <a:buChar char="o"/>
              </a:pPr>
              <a:r>
                <a:rPr lang="en-US" sz="1500" dirty="0">
                  <a:solidFill>
                    <a:schemeClr val="bg1"/>
                  </a:solidFill>
                  <a:latin typeface="Arial" panose="020B0604020202020204" pitchFamily="34" charset="0"/>
                </a:rPr>
                <a:t>Develop robust and consistent mechanism for recognition and compensation of educators</a:t>
              </a:r>
            </a:p>
            <a:p>
              <a:pPr marL="285750" indent="-285750">
                <a:spcAft>
                  <a:spcPts val="600"/>
                </a:spcAft>
                <a:buFont typeface="Courier New" panose="02070309020205020404" pitchFamily="49" charset="0"/>
                <a:buChar char="o"/>
              </a:pPr>
              <a:r>
                <a:rPr lang="en-US" sz="1500" dirty="0">
                  <a:solidFill>
                    <a:schemeClr val="bg1"/>
                  </a:solidFill>
                  <a:latin typeface="Arial" panose="020B0604020202020204" pitchFamily="34" charset="0"/>
                </a:rPr>
                <a:t>Enhance communication surrounding medical curriculum and opportunities for involvement</a:t>
              </a:r>
            </a:p>
            <a:p>
              <a:pPr marL="285750" indent="-285750">
                <a:spcAft>
                  <a:spcPts val="600"/>
                </a:spcAft>
                <a:buFont typeface="Courier New" panose="02070309020205020404" pitchFamily="49" charset="0"/>
                <a:buChar char="o"/>
              </a:pPr>
              <a:r>
                <a:rPr lang="en-US" sz="1500" dirty="0">
                  <a:solidFill>
                    <a:schemeClr val="bg1"/>
                  </a:solidFill>
                  <a:latin typeface="Arial" panose="020B0604020202020204" pitchFamily="34" charset="0"/>
                </a:rPr>
                <a:t>Establish an Office of Volunteer Faculty</a:t>
              </a: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3223" y="3252128"/>
              <a:ext cx="2068282" cy="1716433"/>
            </a:xfrm>
            <a:prstGeom prst="rect">
              <a:avLst/>
            </a:prstGeom>
            <a:grpFill/>
          </p:spPr>
          <p:txBody>
            <a:bodyPr wrap="square" rtlCol="0">
              <a:spAutoFit/>
            </a:bodyPr>
            <a:lstStyle/>
            <a:p>
              <a:pPr marL="285750" indent="-285750">
                <a:buFont typeface="Wingdings" panose="05000000000000000000" pitchFamily="2" charset="2"/>
                <a:buChar char="ü"/>
              </a:pPr>
              <a:r>
                <a:rPr lang="en-US" sz="1400" dirty="0">
                  <a:solidFill>
                    <a:schemeClr val="bg1"/>
                  </a:solidFill>
                </a:rPr>
                <a:t>Increased participation in faculty development as educators</a:t>
              </a:r>
            </a:p>
            <a:p>
              <a:endParaRPr lang="en-US" sz="1200" dirty="0">
                <a:solidFill>
                  <a:schemeClr val="bg1"/>
                </a:solidFill>
              </a:endParaRPr>
            </a:p>
            <a:p>
              <a:pPr marL="285750" indent="-285750">
                <a:buFont typeface="Wingdings" panose="05000000000000000000" pitchFamily="2" charset="2"/>
                <a:buChar char="ü"/>
              </a:pPr>
              <a:r>
                <a:rPr lang="en-US" sz="1400" dirty="0">
                  <a:solidFill>
                    <a:schemeClr val="bg1"/>
                  </a:solidFill>
                </a:rPr>
                <a:t>Improved faculty satisfaction with available programming</a:t>
              </a:r>
            </a:p>
            <a:p>
              <a:endParaRPr lang="en-US" sz="1400" dirty="0">
                <a:solidFill>
                  <a:schemeClr val="bg1"/>
                </a:solidFill>
              </a:endParaRPr>
            </a:p>
            <a:p>
              <a:pPr marL="285750" indent="-285750">
                <a:buFont typeface="Wingdings" panose="05000000000000000000" pitchFamily="2" charset="2"/>
                <a:buChar char="ü"/>
              </a:pPr>
              <a:r>
                <a:rPr lang="en-US" sz="1400" dirty="0">
                  <a:solidFill>
                    <a:schemeClr val="bg1"/>
                  </a:solidFill>
                </a:rPr>
                <a:t>Enhanced engagement with and recognition of volunteer faculty</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489204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1"/>
            <a:ext cx="2971800" cy="1699620"/>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49699"/>
              <a:ext cx="2140600" cy="745014"/>
            </a:xfrm>
            <a:prstGeom prst="rect">
              <a:avLst/>
            </a:prstGeom>
            <a:grpFill/>
          </p:spPr>
          <p:txBody>
            <a:bodyPr wrap="square" rtlCol="0">
              <a:spAutoFit/>
            </a:bodyPr>
            <a:lstStyle/>
            <a:p>
              <a:pPr algn="ctr"/>
              <a:r>
                <a:rPr lang="en-US" dirty="0">
                  <a:solidFill>
                    <a:schemeClr val="bg1"/>
                  </a:solidFill>
                </a:rPr>
                <a:t>Offices of Medical Education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34" name="Graphic 33" descr="Scientific Thought with solid fill">
            <a:extLst>
              <a:ext uri="{FF2B5EF4-FFF2-40B4-BE49-F238E27FC236}">
                <a16:creationId xmlns:a16="http://schemas.microsoft.com/office/drawing/2014/main" id="{7E3C7A13-0FED-AC2C-B5A3-5578C25E89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9014233" y="268988"/>
            <a:ext cx="621792" cy="552406"/>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87000" y="228600"/>
            <a:ext cx="621792" cy="621792"/>
          </a:xfrm>
          <a:prstGeom prst="rect">
            <a:avLst/>
          </a:prstGeom>
        </p:spPr>
      </p:pic>
      <p:pic>
        <p:nvPicPr>
          <p:cNvPr id="7" name="Graphic 6" descr="Medical with solid fill">
            <a:extLst>
              <a:ext uri="{FF2B5EF4-FFF2-40B4-BE49-F238E27FC236}">
                <a16:creationId xmlns:a16="http://schemas.microsoft.com/office/drawing/2014/main" id="{6BC66D6B-9DFE-B5CA-19B4-60105D4FDF0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665208" y="228600"/>
            <a:ext cx="621792" cy="621792"/>
          </a:xfrm>
          <a:prstGeom prst="rect">
            <a:avLst/>
          </a:prstGeom>
        </p:spPr>
      </p:pic>
    </p:spTree>
    <p:extLst>
      <p:ext uri="{BB962C8B-B14F-4D97-AF65-F5344CB8AC3E}">
        <p14:creationId xmlns:p14="http://schemas.microsoft.com/office/powerpoint/2010/main" val="3988688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5</a:t>
            </a:r>
          </a:p>
          <a:p>
            <a:pPr lvl="0" algn="ctr"/>
            <a:r>
              <a:rPr lang="en-US" sz="2000" dirty="0">
                <a:solidFill>
                  <a:schemeClr val="accent6"/>
                </a:solidFill>
              </a:rPr>
              <a:t>Ensure that all medical students graduate with the expertise to analyze, integrate, and create advances in health care</a:t>
            </a:r>
          </a:p>
        </p:txBody>
      </p:sp>
      <p:sp>
        <p:nvSpPr>
          <p:cNvPr id="3" name="Text Placeholder 2"/>
          <p:cNvSpPr>
            <a:spLocks noGrp="1"/>
          </p:cNvSpPr>
          <p:nvPr>
            <p:ph type="body" idx="11"/>
          </p:nvPr>
        </p:nvSpPr>
        <p:spPr>
          <a:xfrm>
            <a:off x="804672" y="2173702"/>
            <a:ext cx="10607040" cy="721013"/>
          </a:xfrm>
        </p:spPr>
        <p:txBody>
          <a:bodyPr/>
          <a:lstStyle/>
          <a:p>
            <a:pPr>
              <a:lnSpc>
                <a:spcPct val="100000"/>
              </a:lnSpc>
              <a:spcBef>
                <a:spcPts val="0"/>
              </a:spcBef>
            </a:pPr>
            <a:r>
              <a:rPr lang="en-US" sz="1600" dirty="0">
                <a:solidFill>
                  <a:schemeClr val="accent5"/>
                </a:solidFill>
                <a:latin typeface="Arial" panose="020B0604020202020204" pitchFamily="34" charset="0"/>
              </a:rPr>
              <a:t>The Offices of Medical Education will magnify the principles and techniques of scientific inquiry within the curriculum to better prepare students to be scientific thought leaders.</a:t>
            </a:r>
            <a:endParaRPr lang="en-US" sz="1200" dirty="0">
              <a:solidFill>
                <a:schemeClr val="accent5"/>
              </a:solidFill>
            </a:endParaRPr>
          </a:p>
        </p:txBody>
      </p:sp>
      <p:sp>
        <p:nvSpPr>
          <p:cNvPr id="4" name="Title 3"/>
          <p:cNvSpPr>
            <a:spLocks noGrp="1"/>
          </p:cNvSpPr>
          <p:nvPr>
            <p:ph type="title"/>
          </p:nvPr>
        </p:nvSpPr>
        <p:spPr>
          <a:xfrm>
            <a:off x="8686800" y="320040"/>
            <a:ext cx="825487" cy="502920"/>
          </a:xfrm>
        </p:spPr>
        <p:txBody>
          <a:bodyPr/>
          <a:lstStyle/>
          <a:p>
            <a:r>
              <a:rPr lang="en-US" dirty="0"/>
              <a:t>UME</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r>
                <a:rPr lang="en-US" dirty="0">
                  <a:solidFill>
                    <a:schemeClr val="bg1"/>
                  </a:solidFill>
                </a:rPr>
                <a:t>Spring 2028</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68679" y="2851169"/>
            <a:ext cx="4462271" cy="3749040"/>
            <a:chOff x="6500267" y="3156348"/>
            <a:chExt cx="2333327"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00267" y="3823709"/>
              <a:ext cx="2271169" cy="954937"/>
            </a:xfrm>
            <a:prstGeom prst="rect">
              <a:avLst/>
            </a:prstGeom>
            <a:noFill/>
          </p:spPr>
          <p:txBody>
            <a:bodyPr wrap="square" rtlCol="0">
              <a:spAutoFit/>
            </a:bodyPr>
            <a:lstStyle/>
            <a:p>
              <a:pPr marL="285750" indent="-285750">
                <a:buFont typeface="Courier New" panose="02070309020205020404" pitchFamily="49" charset="0"/>
                <a:buChar char="o"/>
              </a:pPr>
              <a:r>
                <a:rPr lang="en-US" sz="1500" dirty="0">
                  <a:solidFill>
                    <a:schemeClr val="bg1"/>
                  </a:solidFill>
                  <a:latin typeface="Arial" panose="020B0604020202020204" pitchFamily="34" charset="0"/>
                </a:rPr>
                <a:t>Develop a longitudinal curriculum in scientific literacy and inquiry</a:t>
              </a:r>
            </a:p>
            <a:p>
              <a:pPr marL="285750" indent="-285750">
                <a:buFont typeface="Courier New" panose="02070309020205020404" pitchFamily="49" charset="0"/>
                <a:buChar char="o"/>
              </a:pPr>
              <a:endParaRPr lang="en-US" sz="1500" dirty="0">
                <a:solidFill>
                  <a:schemeClr val="bg1"/>
                </a:solidFill>
                <a:latin typeface="Arial" panose="020B0604020202020204" pitchFamily="34" charset="0"/>
              </a:endParaRPr>
            </a:p>
            <a:p>
              <a:pPr marL="285750" indent="-285750">
                <a:buFont typeface="Courier New" panose="02070309020205020404" pitchFamily="49" charset="0"/>
                <a:buChar char="o"/>
              </a:pPr>
              <a:r>
                <a:rPr lang="en-US" sz="1500" dirty="0">
                  <a:solidFill>
                    <a:schemeClr val="bg1"/>
                  </a:solidFill>
                  <a:latin typeface="Arial" panose="020B0604020202020204" pitchFamily="34" charset="0"/>
                </a:rPr>
                <a:t>Implement the Health Sciences Scholarly Project requirement for graduation</a:t>
              </a:r>
            </a:p>
            <a:p>
              <a:pPr marL="285750" indent="-285750">
                <a:buFont typeface="Courier New" panose="02070309020205020404" pitchFamily="49" charset="0"/>
                <a:buChar char="o"/>
              </a:pPr>
              <a:endParaRPr lang="en-US" sz="1500" dirty="0">
                <a:solidFill>
                  <a:schemeClr val="bg1"/>
                </a:solidFill>
                <a:latin typeface="Arial" panose="020B0604020202020204" pitchFamily="34" charset="0"/>
              </a:endParaRPr>
            </a:p>
            <a:p>
              <a:pPr marL="285750" indent="-285750">
                <a:buFont typeface="Courier New" panose="02070309020205020404" pitchFamily="49" charset="0"/>
                <a:buChar char="o"/>
              </a:pPr>
              <a:r>
                <a:rPr lang="en-US" sz="1500" dirty="0">
                  <a:solidFill>
                    <a:schemeClr val="bg1"/>
                  </a:solidFill>
                  <a:latin typeface="Arial" panose="020B0604020202020204" pitchFamily="34" charset="0"/>
                </a:rPr>
                <a:t>Enhance and promote research opportunities for students</a:t>
              </a: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0" y="4709160"/>
            <a:ext cx="5093207" cy="1920240"/>
            <a:chOff x="6535142" y="3130222"/>
            <a:chExt cx="2895240" cy="192024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35142" y="3130222"/>
              <a:ext cx="2884844" cy="19202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857413" y="3253060"/>
              <a:ext cx="2572969" cy="1708160"/>
            </a:xfrm>
            <a:prstGeom prst="rect">
              <a:avLst/>
            </a:prstGeom>
            <a:grpFill/>
          </p:spPr>
          <p:txBody>
            <a:bodyPr wrap="square" rtlCol="0">
              <a:spAutoFit/>
            </a:bodyPr>
            <a:lstStyle/>
            <a:p>
              <a:pPr marL="285750" indent="-285750">
                <a:buFont typeface="Wingdings" panose="05000000000000000000" pitchFamily="2" charset="2"/>
                <a:buChar char="ü"/>
              </a:pPr>
              <a:r>
                <a:rPr lang="en-US" sz="1500" dirty="0">
                  <a:solidFill>
                    <a:schemeClr val="bg1"/>
                  </a:solidFill>
                </a:rPr>
                <a:t>Improved student outcomes in standardized testing related to scientific discovery</a:t>
              </a:r>
            </a:p>
            <a:p>
              <a:pPr marL="285750" indent="-285750">
                <a:buFont typeface="Wingdings" panose="05000000000000000000" pitchFamily="2" charset="2"/>
                <a:buChar char="ü"/>
              </a:pPr>
              <a:r>
                <a:rPr lang="en-US" sz="1500" dirty="0">
                  <a:solidFill>
                    <a:schemeClr val="bg1"/>
                  </a:solidFill>
                </a:rPr>
                <a:t>Increased student satisfaction with research opportunities</a:t>
              </a:r>
            </a:p>
            <a:p>
              <a:pPr marL="285750" indent="-285750">
                <a:buFont typeface="Wingdings" panose="05000000000000000000" pitchFamily="2" charset="2"/>
                <a:buChar char="ü"/>
              </a:pPr>
              <a:r>
                <a:rPr lang="en-US" sz="1500" dirty="0">
                  <a:solidFill>
                    <a:schemeClr val="bg1"/>
                  </a:solidFill>
                </a:rPr>
                <a:t>Increased student participation in research activities</a:t>
              </a:r>
            </a:p>
            <a:p>
              <a:pPr marL="285750" indent="-285750">
                <a:buFont typeface="Wingdings" panose="05000000000000000000" pitchFamily="2" charset="2"/>
                <a:buChar char="ü"/>
              </a:pPr>
              <a:r>
                <a:rPr lang="en-US" sz="1500" dirty="0">
                  <a:solidFill>
                    <a:schemeClr val="bg1"/>
                  </a:solidFill>
                </a:rPr>
                <a:t>Increased  scholarly activity of our graduates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4">
            <a:extLst>
              <a:ext uri="{96DAC541-7B7A-43D3-8B79-37D633B846F1}">
                <asvg:svgBlip xmlns:asvg="http://schemas.microsoft.com/office/drawing/2016/SVG/main" r:embed="rId5"/>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1"/>
            <a:ext cx="2880360" cy="1699620"/>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8230" y="4149699"/>
              <a:ext cx="2208555" cy="745014"/>
            </a:xfrm>
            <a:prstGeom prst="rect">
              <a:avLst/>
            </a:prstGeom>
            <a:grpFill/>
          </p:spPr>
          <p:txBody>
            <a:bodyPr wrap="square" rtlCol="0">
              <a:spAutoFit/>
            </a:bodyPr>
            <a:lstStyle/>
            <a:p>
              <a:pPr algn="ctr"/>
              <a:r>
                <a:rPr lang="en-US" dirty="0">
                  <a:solidFill>
                    <a:schemeClr val="bg1"/>
                  </a:solidFill>
                </a:rPr>
                <a:t>Offices of Medical Education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09760" y="2971800"/>
            <a:ext cx="837025" cy="837025"/>
          </a:xfrm>
          <a:prstGeom prst="rect">
            <a:avLst/>
          </a:prstGeom>
        </p:spPr>
      </p:pic>
      <p:pic>
        <p:nvPicPr>
          <p:cNvPr id="34" name="Graphic 33" descr="Scientific Thought with solid fill">
            <a:extLst>
              <a:ext uri="{FF2B5EF4-FFF2-40B4-BE49-F238E27FC236}">
                <a16:creationId xmlns:a16="http://schemas.microsoft.com/office/drawing/2014/main" id="{7E3C7A13-0FED-AC2C-B5A3-5578C25E89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9521234" y="218782"/>
            <a:ext cx="621790" cy="623098"/>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78440" y="228600"/>
            <a:ext cx="621792" cy="621792"/>
          </a:xfrm>
          <a:prstGeom prst="rect">
            <a:avLst/>
          </a:prstGeom>
        </p:spPr>
      </p:pic>
    </p:spTree>
    <p:extLst>
      <p:ext uri="{BB962C8B-B14F-4D97-AF65-F5344CB8AC3E}">
        <p14:creationId xmlns:p14="http://schemas.microsoft.com/office/powerpoint/2010/main" val="247947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6DEC509-0F8F-9410-7DBF-742F3E0B9DD3}"/>
              </a:ext>
            </a:extLst>
          </p:cNvPr>
          <p:cNvSpPr txBox="1">
            <a:spLocks/>
          </p:cNvSpPr>
          <p:nvPr/>
        </p:nvSpPr>
        <p:spPr>
          <a:xfrm>
            <a:off x="2368557" y="3798110"/>
            <a:ext cx="7288769" cy="537063"/>
          </a:xfrm>
          <a:prstGeom prst="rect">
            <a:avLst/>
          </a:prstGeom>
        </p:spPr>
        <p:txBody>
          <a:bodyPr vert="horz" lIns="68580" tIns="34290" rIns="68580" bIns="34290" rtlCol="0" anchor="b">
            <a:normAutofit/>
          </a:bodyPr>
          <a:lstStyle>
            <a:lvl1pPr algn="l" defTabSz="914400" rtl="0" eaLnBrk="1" latinLnBrk="0" hangingPunct="1">
              <a:lnSpc>
                <a:spcPct val="80000"/>
              </a:lnSpc>
              <a:spcBef>
                <a:spcPct val="0"/>
              </a:spcBef>
              <a:buNone/>
              <a:defRPr sz="3600" kern="1200">
                <a:solidFill>
                  <a:srgbClr val="005BBB"/>
                </a:solidFill>
                <a:latin typeface="Georgia" charset="0"/>
                <a:ea typeface="Georgia" charset="0"/>
                <a:cs typeface="Georgia" charset="0"/>
              </a:defRPr>
            </a:lvl1pPr>
          </a:lstStyle>
          <a:p>
            <a:pPr defTabSz="685800"/>
            <a:r>
              <a:rPr lang="en-US" sz="2700" b="1">
                <a:solidFill>
                  <a:srgbClr val="FFFFFF"/>
                </a:solidFill>
                <a:latin typeface="Georgia" panose="02040502050405020303" pitchFamily="18" charset="0"/>
              </a:rPr>
              <a:t>UB’s Vision</a:t>
            </a:r>
          </a:p>
        </p:txBody>
      </p:sp>
      <p:pic>
        <p:nvPicPr>
          <p:cNvPr id="19" name="Picture 19">
            <a:extLst>
              <a:ext uri="{FF2B5EF4-FFF2-40B4-BE49-F238E27FC236}">
                <a16:creationId xmlns:a16="http://schemas.microsoft.com/office/drawing/2014/main" id="{008A413A-E8E3-39A9-796C-7BA9BA4A33AA}"/>
              </a:ext>
            </a:extLst>
          </p:cNvPr>
          <p:cNvPicPr>
            <a:picLocks noChangeAspect="1"/>
          </p:cNvPicPr>
          <p:nvPr/>
        </p:nvPicPr>
        <p:blipFill>
          <a:blip r:embed="rId3"/>
          <a:stretch>
            <a:fillRect/>
          </a:stretch>
        </p:blipFill>
        <p:spPr>
          <a:xfrm>
            <a:off x="544286" y="963383"/>
            <a:ext cx="11190514" cy="5537090"/>
          </a:xfrm>
          <a:prstGeom prst="rect">
            <a:avLst/>
          </a:prstGeom>
        </p:spPr>
      </p:pic>
    </p:spTree>
    <p:extLst>
      <p:ext uri="{BB962C8B-B14F-4D97-AF65-F5344CB8AC3E}">
        <p14:creationId xmlns:p14="http://schemas.microsoft.com/office/powerpoint/2010/main" val="706896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6</a:t>
            </a:r>
          </a:p>
          <a:p>
            <a:pPr lvl="0" algn="ctr"/>
            <a:r>
              <a:rPr lang="en-US" sz="2000" dirty="0">
                <a:solidFill>
                  <a:schemeClr val="accent6"/>
                </a:solidFill>
              </a:rPr>
              <a:t>Enhance our culture of professionalism and respect across the continuum of medical education</a:t>
            </a:r>
          </a:p>
        </p:txBody>
      </p:sp>
      <p:sp>
        <p:nvSpPr>
          <p:cNvPr id="3" name="Text Placeholder 2"/>
          <p:cNvSpPr>
            <a:spLocks noGrp="1"/>
          </p:cNvSpPr>
          <p:nvPr>
            <p:ph type="body" idx="11"/>
          </p:nvPr>
        </p:nvSpPr>
        <p:spPr>
          <a:xfrm>
            <a:off x="804672" y="2199716"/>
            <a:ext cx="10607040" cy="721013"/>
          </a:xfrm>
        </p:spPr>
        <p:txBody>
          <a:bodyPr/>
          <a:lstStyle/>
          <a:p>
            <a:pPr>
              <a:lnSpc>
                <a:spcPct val="100000"/>
              </a:lnSpc>
              <a:spcBef>
                <a:spcPts val="0"/>
              </a:spcBef>
            </a:pPr>
            <a:r>
              <a:rPr lang="en-US" sz="1600" dirty="0">
                <a:solidFill>
                  <a:schemeClr val="accent5"/>
                </a:solidFill>
                <a:latin typeface="Arial" panose="020B0604020202020204" pitchFamily="34" charset="0"/>
              </a:rPr>
              <a:t>The Offices of Medical Education will work with all members of the medical academic community, inside and outside the University, to take a coordinated approach to ensuring an inclusive and respectful learning environment. </a:t>
            </a:r>
            <a:endParaRPr lang="en-US" sz="1200" dirty="0">
              <a:solidFill>
                <a:schemeClr val="accent5"/>
              </a:solidFill>
            </a:endParaRPr>
          </a:p>
        </p:txBody>
      </p:sp>
      <p:sp>
        <p:nvSpPr>
          <p:cNvPr id="4" name="Title 3"/>
          <p:cNvSpPr>
            <a:spLocks noGrp="1"/>
          </p:cNvSpPr>
          <p:nvPr>
            <p:ph type="title"/>
          </p:nvPr>
        </p:nvSpPr>
        <p:spPr>
          <a:xfrm>
            <a:off x="8229600" y="320040"/>
            <a:ext cx="825487" cy="502920"/>
          </a:xfrm>
        </p:spPr>
        <p:txBody>
          <a:bodyPr/>
          <a:lstStyle/>
          <a:p>
            <a:r>
              <a:rPr lang="en-US" dirty="0"/>
              <a:t>UME</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8713"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r>
                <a:rPr lang="en-US" dirty="0">
                  <a:solidFill>
                    <a:schemeClr val="bg1"/>
                  </a:solidFill>
                </a:rPr>
                <a:t>Fall 2026</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0" y="2880360"/>
            <a:ext cx="4434842" cy="3749040"/>
            <a:chOff x="6514610" y="3156348"/>
            <a:chExt cx="2318984"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14610" y="3687742"/>
              <a:ext cx="2271169" cy="1295986"/>
            </a:xfrm>
            <a:prstGeom prst="rect">
              <a:avLst/>
            </a:prstGeom>
            <a:noFill/>
          </p:spPr>
          <p:txBody>
            <a:bodyPr wrap="square" rtlCol="0">
              <a:spAutoFit/>
            </a:bodyPr>
            <a:lstStyle/>
            <a:p>
              <a:pPr marL="285750" indent="-285750">
                <a:buFont typeface="Courier New" panose="02070309020205020404" pitchFamily="49" charset="0"/>
                <a:buChar char="o"/>
              </a:pPr>
              <a:r>
                <a:rPr lang="en-US" sz="1500" dirty="0">
                  <a:solidFill>
                    <a:schemeClr val="bg1"/>
                  </a:solidFill>
                  <a:latin typeface="Arial" panose="020B0604020202020204" pitchFamily="34" charset="0"/>
                </a:rPr>
                <a:t>Collaborate with DIALE, MEERI and other Jacobs School entities to enhance coordination of opportunities for educators and trainees to develop skills necessary for contributing to a respectful and inclusive learning environment</a:t>
              </a:r>
            </a:p>
            <a:p>
              <a:pPr marL="285750" indent="-285750">
                <a:buFont typeface="Courier New" panose="02070309020205020404" pitchFamily="49" charset="0"/>
                <a:buChar char="o"/>
              </a:pPr>
              <a:endParaRPr lang="en-US" sz="1500" dirty="0">
                <a:solidFill>
                  <a:schemeClr val="bg1"/>
                </a:solidFill>
                <a:latin typeface="Arial" panose="020B0604020202020204" pitchFamily="34" charset="0"/>
              </a:endParaRPr>
            </a:p>
            <a:p>
              <a:pPr marL="285750" indent="-285750">
                <a:buFont typeface="Courier New" panose="02070309020205020404" pitchFamily="49" charset="0"/>
                <a:buChar char="o"/>
              </a:pPr>
              <a:r>
                <a:rPr lang="en-US" sz="1500" dirty="0">
                  <a:solidFill>
                    <a:schemeClr val="bg1"/>
                  </a:solidFill>
                  <a:latin typeface="Arial" panose="020B0604020202020204" pitchFamily="34" charset="0"/>
                </a:rPr>
                <a:t>Enhance IPE programs to emphasize communication skills and understanding of roles and responsibilities across the health professions</a:t>
              </a: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1" y="4709160"/>
            <a:ext cx="5074919" cy="1920240"/>
            <a:chOff x="6535142" y="3130222"/>
            <a:chExt cx="2884844" cy="192024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35142" y="3130222"/>
              <a:ext cx="2884844" cy="19202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844418" y="3166414"/>
              <a:ext cx="2572969" cy="1815882"/>
            </a:xfrm>
            <a:prstGeom prst="rect">
              <a:avLst/>
            </a:prstGeom>
            <a:grpFill/>
          </p:spPr>
          <p:txBody>
            <a:bodyPr wrap="square" rtlCol="0">
              <a:spAutoFit/>
            </a:bodyPr>
            <a:lstStyle/>
            <a:p>
              <a:pPr marL="285750" indent="-285750">
                <a:buFont typeface="Wingdings" panose="05000000000000000000" pitchFamily="2" charset="2"/>
                <a:buChar char="ü"/>
              </a:pPr>
              <a:r>
                <a:rPr lang="en-US" sz="1400" dirty="0">
                  <a:solidFill>
                    <a:schemeClr val="bg1"/>
                  </a:solidFill>
                </a:rPr>
                <a:t>Enhanced coordination of DEI related professional development opportunities</a:t>
              </a:r>
            </a:p>
            <a:p>
              <a:pPr marL="285750" indent="-285750">
                <a:buFont typeface="Wingdings" panose="05000000000000000000" pitchFamily="2" charset="2"/>
                <a:buChar char="ü"/>
              </a:pPr>
              <a:r>
                <a:rPr lang="en-US" sz="1400" dirty="0">
                  <a:solidFill>
                    <a:schemeClr val="bg1"/>
                  </a:solidFill>
                </a:rPr>
                <a:t>Increased participation in DEI trainings across all groups</a:t>
              </a:r>
            </a:p>
            <a:p>
              <a:pPr marL="285750" indent="-285750">
                <a:buFont typeface="Wingdings" panose="05000000000000000000" pitchFamily="2" charset="2"/>
                <a:buChar char="ü"/>
              </a:pPr>
              <a:r>
                <a:rPr lang="en-US" sz="1400" dirty="0">
                  <a:solidFill>
                    <a:schemeClr val="bg1"/>
                  </a:solidFill>
                </a:rPr>
                <a:t>Decreased reports of mistreatment /unprofessional behavior</a:t>
              </a:r>
            </a:p>
            <a:p>
              <a:pPr marL="285750" indent="-285750">
                <a:buFont typeface="Wingdings" panose="05000000000000000000" pitchFamily="2" charset="2"/>
                <a:buChar char="ü"/>
              </a:pPr>
              <a:r>
                <a:rPr lang="en-US" sz="1400" dirty="0">
                  <a:solidFill>
                    <a:schemeClr val="bg1"/>
                  </a:solidFill>
                </a:rPr>
                <a:t>Improved preparedness of graduates to meet the needs of a diverse workforce</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1"/>
            <a:ext cx="2880360" cy="1699620"/>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8230" y="4149699"/>
              <a:ext cx="2208555" cy="702137"/>
            </a:xfrm>
            <a:prstGeom prst="rect">
              <a:avLst/>
            </a:prstGeom>
            <a:grpFill/>
          </p:spPr>
          <p:txBody>
            <a:bodyPr wrap="square" rtlCol="0">
              <a:spAutoFit/>
            </a:bodyPr>
            <a:lstStyle/>
            <a:p>
              <a:pPr algn="ctr"/>
              <a:r>
                <a:rPr lang="en-US" dirty="0">
                  <a:solidFill>
                    <a:schemeClr val="bg1"/>
                  </a:solidFill>
                </a:rPr>
                <a:t>Offices of Medical Education/OIAFA</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34" name="Graphic 33" descr="Scientific Thought with solid fill">
            <a:extLst>
              <a:ext uri="{FF2B5EF4-FFF2-40B4-BE49-F238E27FC236}">
                <a16:creationId xmlns:a16="http://schemas.microsoft.com/office/drawing/2014/main" id="{7E3C7A13-0FED-AC2C-B5A3-5578C25E89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9014622" y="223249"/>
            <a:ext cx="719308" cy="621792"/>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87000" y="228600"/>
            <a:ext cx="621792" cy="621792"/>
          </a:xfrm>
          <a:prstGeom prst="rect">
            <a:avLst/>
          </a:prstGeom>
        </p:spPr>
      </p:pic>
      <p:pic>
        <p:nvPicPr>
          <p:cNvPr id="7" name="Graphic 6" descr="Medical with solid fill">
            <a:extLst>
              <a:ext uri="{FF2B5EF4-FFF2-40B4-BE49-F238E27FC236}">
                <a16:creationId xmlns:a16="http://schemas.microsoft.com/office/drawing/2014/main" id="{6BC66D6B-9DFE-B5CA-19B4-60105D4FDF0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665208" y="228600"/>
            <a:ext cx="621792" cy="621792"/>
          </a:xfrm>
          <a:prstGeom prst="rect">
            <a:avLst/>
          </a:prstGeom>
        </p:spPr>
      </p:pic>
    </p:spTree>
    <p:extLst>
      <p:ext uri="{BB962C8B-B14F-4D97-AF65-F5344CB8AC3E}">
        <p14:creationId xmlns:p14="http://schemas.microsoft.com/office/powerpoint/2010/main" val="3508177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7</a:t>
            </a:r>
          </a:p>
          <a:p>
            <a:pPr lvl="0" algn="ctr"/>
            <a:r>
              <a:rPr lang="en-US" sz="2000" dirty="0">
                <a:solidFill>
                  <a:schemeClr val="accent6"/>
                </a:solidFill>
              </a:rPr>
              <a:t>Create a 3-year Primary Care/Preventative Medicine curriculum track </a:t>
            </a:r>
          </a:p>
        </p:txBody>
      </p:sp>
      <p:sp>
        <p:nvSpPr>
          <p:cNvPr id="3" name="Text Placeholder 2"/>
          <p:cNvSpPr>
            <a:spLocks noGrp="1"/>
          </p:cNvSpPr>
          <p:nvPr>
            <p:ph type="body" idx="11"/>
          </p:nvPr>
        </p:nvSpPr>
        <p:spPr>
          <a:xfrm>
            <a:off x="804672" y="2188525"/>
            <a:ext cx="10607040" cy="743355"/>
          </a:xfrm>
        </p:spPr>
        <p:txBody>
          <a:bodyPr/>
          <a:lstStyle/>
          <a:p>
            <a:pPr>
              <a:lnSpc>
                <a:spcPct val="100000"/>
              </a:lnSpc>
              <a:spcBef>
                <a:spcPts val="0"/>
              </a:spcBef>
            </a:pPr>
            <a:r>
              <a:rPr lang="en-US" sz="1600" dirty="0">
                <a:solidFill>
                  <a:schemeClr val="accent5"/>
                </a:solidFill>
                <a:latin typeface="Arial" panose="020B0604020202020204" pitchFamily="34" charset="0"/>
              </a:rPr>
              <a:t>To address gaps in the primary care workforce, the Offices of Medical Education will leverage the updated 4-year curriculum to create a 3-year curriculum designed for aspiring primary care physicians.</a:t>
            </a:r>
            <a:endParaRPr lang="en-US" sz="1200" dirty="0">
              <a:solidFill>
                <a:schemeClr val="accent5"/>
              </a:solidFill>
            </a:endParaRPr>
          </a:p>
        </p:txBody>
      </p:sp>
      <p:sp>
        <p:nvSpPr>
          <p:cNvPr id="4" name="Title 3"/>
          <p:cNvSpPr>
            <a:spLocks noGrp="1"/>
          </p:cNvSpPr>
          <p:nvPr>
            <p:ph type="title"/>
          </p:nvPr>
        </p:nvSpPr>
        <p:spPr>
          <a:xfrm>
            <a:off x="7796473" y="348778"/>
            <a:ext cx="825487" cy="502920"/>
          </a:xfrm>
        </p:spPr>
        <p:txBody>
          <a:bodyPr/>
          <a:lstStyle/>
          <a:p>
            <a:r>
              <a:rPr lang="en-US" dirty="0"/>
              <a:t>UME</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r>
                <a:rPr lang="en-US" dirty="0">
                  <a:solidFill>
                    <a:schemeClr val="bg1"/>
                  </a:solidFill>
                </a:rPr>
                <a:t>Fall 2028</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1"/>
            <a:ext cx="4434840" cy="3749040"/>
            <a:chOff x="5637007" y="3170680"/>
            <a:chExt cx="3203740" cy="1840699"/>
          </a:xfrm>
        </p:grpSpPr>
        <p:sp>
          <p:nvSpPr>
            <p:cNvPr id="16" name="Rectangle 15">
              <a:extLst>
                <a:ext uri="{FF2B5EF4-FFF2-40B4-BE49-F238E27FC236}">
                  <a16:creationId xmlns:a16="http://schemas.microsoft.com/office/drawing/2014/main" id="{E5459025-25DE-3D65-0FDD-76EC87394C7D}"/>
                </a:ext>
              </a:extLst>
            </p:cNvPr>
            <p:cNvSpPr/>
            <p:nvPr/>
          </p:nvSpPr>
          <p:spPr>
            <a:xfrm>
              <a:off x="5637007" y="3170680"/>
              <a:ext cx="3203740" cy="184069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5683247" y="3634393"/>
              <a:ext cx="3137684" cy="1344894"/>
            </a:xfrm>
            <a:prstGeom prst="rect">
              <a:avLst/>
            </a:prstGeom>
            <a:noFill/>
          </p:spPr>
          <p:txBody>
            <a:bodyPr wrap="square" rtlCol="0">
              <a:spAutoFit/>
            </a:bodyPr>
            <a:lstStyle/>
            <a:p>
              <a:pPr marL="285750" indent="-285750">
                <a:buFont typeface="Courier New" panose="02070309020205020404" pitchFamily="49" charset="0"/>
                <a:buChar char="o"/>
              </a:pPr>
              <a:r>
                <a:rPr lang="en-US" sz="1500" dirty="0">
                  <a:solidFill>
                    <a:schemeClr val="bg1"/>
                  </a:solidFill>
                  <a:latin typeface="Arial" panose="020B0604020202020204" pitchFamily="34" charset="0"/>
                </a:rPr>
                <a:t>Launch and evaluate the new 4-year curriculum</a:t>
              </a:r>
            </a:p>
            <a:p>
              <a:pPr marL="285750" indent="-285750">
                <a:buFont typeface="Courier New" panose="02070309020205020404" pitchFamily="49" charset="0"/>
                <a:buChar char="o"/>
              </a:pPr>
              <a:endParaRPr lang="en-US" sz="1100" dirty="0">
                <a:solidFill>
                  <a:schemeClr val="bg1"/>
                </a:solidFill>
                <a:latin typeface="Arial" panose="020B0604020202020204" pitchFamily="34" charset="0"/>
              </a:endParaRPr>
            </a:p>
            <a:p>
              <a:pPr marL="285750" indent="-285750">
                <a:buFont typeface="Courier New" panose="02070309020205020404" pitchFamily="49" charset="0"/>
                <a:buChar char="o"/>
              </a:pPr>
              <a:r>
                <a:rPr lang="en-US" sz="1500" dirty="0">
                  <a:solidFill>
                    <a:schemeClr val="bg1"/>
                  </a:solidFill>
                  <a:latin typeface="Arial" panose="020B0604020202020204" pitchFamily="34" charset="0"/>
                </a:rPr>
                <a:t>Conduct a local healthcare needs assessment</a:t>
              </a:r>
            </a:p>
            <a:p>
              <a:endParaRPr lang="en-US" sz="1100" dirty="0">
                <a:solidFill>
                  <a:schemeClr val="bg1"/>
                </a:solidFill>
                <a:latin typeface="Arial" panose="020B0604020202020204" pitchFamily="34" charset="0"/>
              </a:endParaRPr>
            </a:p>
            <a:p>
              <a:pPr marL="285750" indent="-285750">
                <a:buFont typeface="Courier New" panose="02070309020205020404" pitchFamily="49" charset="0"/>
                <a:buChar char="o"/>
              </a:pPr>
              <a:r>
                <a:rPr lang="en-US" sz="1500" dirty="0">
                  <a:solidFill>
                    <a:schemeClr val="bg1"/>
                  </a:solidFill>
                  <a:latin typeface="Arial" panose="020B0604020202020204" pitchFamily="34" charset="0"/>
                </a:rPr>
                <a:t>Consult with other institutions delivering a 3-year primary care track</a:t>
              </a:r>
            </a:p>
            <a:p>
              <a:endParaRPr lang="en-US" sz="1100" dirty="0">
                <a:solidFill>
                  <a:schemeClr val="bg1"/>
                </a:solidFill>
                <a:latin typeface="Arial" panose="020B0604020202020204" pitchFamily="34" charset="0"/>
              </a:endParaRPr>
            </a:p>
            <a:p>
              <a:pPr marL="285750" indent="-285750">
                <a:buFont typeface="Courier New" panose="02070309020205020404" pitchFamily="49" charset="0"/>
                <a:buChar char="o"/>
              </a:pPr>
              <a:r>
                <a:rPr lang="en-US" sz="1500" dirty="0">
                  <a:solidFill>
                    <a:schemeClr val="bg1"/>
                  </a:solidFill>
                  <a:latin typeface="Arial" panose="020B0604020202020204" pitchFamily="34" charset="0"/>
                </a:rPr>
                <a:t>Design and implement new 3-year program that will address local healthcare gaps based on a needs assessment. </a:t>
              </a: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0" y="3146492"/>
            <a:chExt cx="2318984"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0" y="3146492"/>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1" y="3410259"/>
              <a:ext cx="2068283" cy="1198543"/>
            </a:xfrm>
            <a:prstGeom prst="rect">
              <a:avLst/>
            </a:prstGeom>
            <a:grpFill/>
          </p:spPr>
          <p:txBody>
            <a:bodyPr wrap="square" rtlCol="0">
              <a:spAutoFit/>
            </a:bodyPr>
            <a:lstStyle/>
            <a:p>
              <a:pPr marL="285750" indent="-285750">
                <a:buFont typeface="Wingdings" panose="05000000000000000000" pitchFamily="2" charset="2"/>
                <a:buChar char="ü"/>
              </a:pPr>
              <a:r>
                <a:rPr lang="en-US" sz="1500" dirty="0">
                  <a:solidFill>
                    <a:schemeClr val="bg1"/>
                  </a:solidFill>
                </a:rPr>
                <a:t>Increased number of graduates matching to primary care residency programs in WNY</a:t>
              </a:r>
            </a:p>
            <a:p>
              <a:endParaRPr lang="en-US" sz="1500" dirty="0">
                <a:solidFill>
                  <a:schemeClr val="bg1"/>
                </a:solidFill>
              </a:endParaRPr>
            </a:p>
            <a:p>
              <a:pPr marL="285750" indent="-285750">
                <a:buFont typeface="Wingdings" panose="05000000000000000000" pitchFamily="2" charset="2"/>
                <a:buChar char="ü"/>
              </a:pPr>
              <a:r>
                <a:rPr lang="en-US" sz="1500" dirty="0">
                  <a:solidFill>
                    <a:schemeClr val="bg1"/>
                  </a:solidFill>
                </a:rPr>
                <a:t>Increased number of graduates joining UBMD Primary Care practices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1"/>
            <a:ext cx="2880360" cy="1699620"/>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8230" y="4149699"/>
              <a:ext cx="2208555" cy="745014"/>
            </a:xfrm>
            <a:prstGeom prst="rect">
              <a:avLst/>
            </a:prstGeom>
            <a:grpFill/>
          </p:spPr>
          <p:txBody>
            <a:bodyPr wrap="square" rtlCol="0">
              <a:spAutoFit/>
            </a:bodyPr>
            <a:lstStyle/>
            <a:p>
              <a:pPr algn="ctr"/>
              <a:r>
                <a:rPr lang="en-US" dirty="0">
                  <a:solidFill>
                    <a:schemeClr val="bg1"/>
                  </a:solidFill>
                </a:rPr>
                <a:t>Offices of Medical Education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34" name="Graphic 33" descr="Scientific Thought with solid fill">
            <a:extLst>
              <a:ext uri="{FF2B5EF4-FFF2-40B4-BE49-F238E27FC236}">
                <a16:creationId xmlns:a16="http://schemas.microsoft.com/office/drawing/2014/main" id="{7E3C7A13-0FED-AC2C-B5A3-5578C25E89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8574747" y="228600"/>
            <a:ext cx="623098" cy="623098"/>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87000" y="228600"/>
            <a:ext cx="621792" cy="621792"/>
          </a:xfrm>
          <a:prstGeom prst="rect">
            <a:avLst/>
          </a:prstGeom>
        </p:spPr>
      </p:pic>
      <p:pic>
        <p:nvPicPr>
          <p:cNvPr id="7" name="Graphic 6" descr="Medical with solid fill">
            <a:extLst>
              <a:ext uri="{FF2B5EF4-FFF2-40B4-BE49-F238E27FC236}">
                <a16:creationId xmlns:a16="http://schemas.microsoft.com/office/drawing/2014/main" id="{6BC66D6B-9DFE-B5CA-19B4-60105D4FDF0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665208" y="228600"/>
            <a:ext cx="621792" cy="621792"/>
          </a:xfrm>
          <a:prstGeom prst="rect">
            <a:avLst/>
          </a:prstGeom>
        </p:spPr>
      </p:pic>
      <p:pic>
        <p:nvPicPr>
          <p:cNvPr id="8" name="Graphic 7" descr="Priorities with solid fill">
            <a:extLst>
              <a:ext uri="{FF2B5EF4-FFF2-40B4-BE49-F238E27FC236}">
                <a16:creationId xmlns:a16="http://schemas.microsoft.com/office/drawing/2014/main" id="{713BB3CB-29EB-784B-7B75-DB2F96B9854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101198" y="228600"/>
            <a:ext cx="623098" cy="623098"/>
          </a:xfrm>
          <a:prstGeom prst="rect">
            <a:avLst/>
          </a:prstGeom>
        </p:spPr>
      </p:pic>
    </p:spTree>
    <p:extLst>
      <p:ext uri="{BB962C8B-B14F-4D97-AF65-F5344CB8AC3E}">
        <p14:creationId xmlns:p14="http://schemas.microsoft.com/office/powerpoint/2010/main" val="2186543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5859-2825-AFC6-8142-A542E633C45E}"/>
              </a:ext>
            </a:extLst>
          </p:cNvPr>
          <p:cNvSpPr>
            <a:spLocks noGrp="1"/>
          </p:cNvSpPr>
          <p:nvPr>
            <p:ph type="ctrTitle"/>
          </p:nvPr>
        </p:nvSpPr>
        <p:spPr>
          <a:xfrm>
            <a:off x="808101" y="1682750"/>
            <a:ext cx="4978908" cy="2387600"/>
          </a:xfrm>
        </p:spPr>
        <p:txBody>
          <a:bodyPr/>
          <a:lstStyle/>
          <a:p>
            <a:r>
              <a:rPr lang="en-US" dirty="0"/>
              <a:t>Graduate Medical Education</a:t>
            </a:r>
          </a:p>
        </p:txBody>
      </p:sp>
      <p:sp>
        <p:nvSpPr>
          <p:cNvPr id="3" name="TextBox 2">
            <a:extLst>
              <a:ext uri="{FF2B5EF4-FFF2-40B4-BE49-F238E27FC236}">
                <a16:creationId xmlns:a16="http://schemas.microsoft.com/office/drawing/2014/main" id="{E2113D16-8F80-0DC7-BB6B-6E10E1EFF81C}"/>
              </a:ext>
            </a:extLst>
          </p:cNvPr>
          <p:cNvSpPr txBox="1"/>
          <p:nvPr/>
        </p:nvSpPr>
        <p:spPr>
          <a:xfrm>
            <a:off x="657061" y="4000617"/>
            <a:ext cx="7126225" cy="646331"/>
          </a:xfrm>
          <a:prstGeom prst="rect">
            <a:avLst/>
          </a:prstGeom>
          <a:noFill/>
        </p:spPr>
        <p:txBody>
          <a:bodyPr wrap="square" rtlCol="0">
            <a:spAutoFit/>
          </a:bodyPr>
          <a:lstStyle/>
          <a:p>
            <a:r>
              <a:rPr lang="en-US" sz="1800" dirty="0">
                <a:effectLst/>
                <a:latin typeface="+mj-lt"/>
                <a:ea typeface="Arial" panose="020B0604020202020204" pitchFamily="34" charset="0"/>
              </a:rPr>
              <a:t>Preparing residents and fellows for a future in which scientific knowledge, societal values, and health standards are ever changing.</a:t>
            </a:r>
            <a:endParaRPr lang="en-US" dirty="0">
              <a:latin typeface="+mj-lt"/>
            </a:endParaRPr>
          </a:p>
        </p:txBody>
      </p:sp>
    </p:spTree>
    <p:extLst>
      <p:ext uri="{BB962C8B-B14F-4D97-AF65-F5344CB8AC3E}">
        <p14:creationId xmlns:p14="http://schemas.microsoft.com/office/powerpoint/2010/main" val="3118116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1</a:t>
            </a:r>
          </a:p>
          <a:p>
            <a:pPr lvl="0" algn="ctr"/>
            <a:r>
              <a:rPr lang="en-US" sz="1800" dirty="0">
                <a:solidFill>
                  <a:schemeClr val="accent6"/>
                </a:solidFill>
                <a:latin typeface="Arial" panose="020B0604020202020204" pitchFamily="34" charset="0"/>
              </a:rPr>
              <a:t>Recruit and retain residents, fellows, and practicing physicians to meet the healthcare workforce needs of WNY</a:t>
            </a:r>
            <a:endParaRPr lang="en-US" dirty="0">
              <a:solidFill>
                <a:schemeClr val="accent6"/>
              </a:solidFill>
            </a:endParaRPr>
          </a:p>
        </p:txBody>
      </p:sp>
      <p:sp>
        <p:nvSpPr>
          <p:cNvPr id="3" name="Text Placeholder 2"/>
          <p:cNvSpPr>
            <a:spLocks noGrp="1"/>
          </p:cNvSpPr>
          <p:nvPr>
            <p:ph type="body" idx="11"/>
          </p:nvPr>
        </p:nvSpPr>
        <p:spPr>
          <a:xfrm>
            <a:off x="804672" y="2167805"/>
            <a:ext cx="10607040" cy="726908"/>
          </a:xfrm>
        </p:spPr>
        <p:txBody>
          <a:bodyPr/>
          <a:lstStyle/>
          <a:p>
            <a:pPr>
              <a:lnSpc>
                <a:spcPct val="100000"/>
              </a:lnSpc>
              <a:spcBef>
                <a:spcPts val="0"/>
              </a:spcBef>
            </a:pPr>
            <a:r>
              <a:rPr lang="en-US" sz="1400" dirty="0">
                <a:solidFill>
                  <a:schemeClr val="accent5"/>
                </a:solidFill>
                <a:latin typeface="Arial" panose="020B0604020202020204" pitchFamily="34" charset="0"/>
              </a:rPr>
              <a:t>The Office of Graduate Medical Education will continue to assess the effectiveness of GME programs in attracting and keeping people of diverse backgrounds engaged and committed to Buffalo and utilize data to improve retention.</a:t>
            </a:r>
            <a:endParaRPr lang="en-US" sz="1100" dirty="0">
              <a:solidFill>
                <a:schemeClr val="accent5"/>
              </a:solidFill>
            </a:endParaRPr>
          </a:p>
        </p:txBody>
      </p:sp>
      <p:sp>
        <p:nvSpPr>
          <p:cNvPr id="4" name="Title 3"/>
          <p:cNvSpPr>
            <a:spLocks noGrp="1"/>
          </p:cNvSpPr>
          <p:nvPr>
            <p:ph type="title"/>
          </p:nvPr>
        </p:nvSpPr>
        <p:spPr>
          <a:xfrm>
            <a:off x="8229600" y="320040"/>
            <a:ext cx="937454" cy="512064"/>
          </a:xfrm>
        </p:spPr>
        <p:txBody>
          <a:bodyPr/>
          <a:lstStyle/>
          <a:p>
            <a:r>
              <a:rPr lang="en-US" dirty="0"/>
              <a:t>GME</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80360" cy="1719072"/>
            <a:chOff x="6514611" y="3156348"/>
            <a:chExt cx="2334653"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14611" y="4236671"/>
              <a:ext cx="2334653" cy="392845"/>
            </a:xfrm>
            <a:prstGeom prst="rect">
              <a:avLst/>
            </a:prstGeom>
            <a:noFill/>
          </p:spPr>
          <p:txBody>
            <a:bodyPr wrap="square" rtlCol="0">
              <a:spAutoFit/>
            </a:bodyPr>
            <a:lstStyle/>
            <a:p>
              <a:pPr algn="ctr"/>
              <a:r>
                <a:rPr lang="en-US" dirty="0">
                  <a:solidFill>
                    <a:schemeClr val="bg1"/>
                  </a:solidFill>
                </a:rPr>
                <a:t>Winter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09778"/>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0" y="3693366"/>
              <a:ext cx="2271169" cy="1194816"/>
            </a:xfrm>
            <a:prstGeom prst="rect">
              <a:avLst/>
            </a:prstGeom>
            <a:noFill/>
          </p:spPr>
          <p:txBody>
            <a:bodyPr wrap="square" rtlCol="0">
              <a:spAutoFit/>
            </a:bodyPr>
            <a:lstStyle/>
            <a:p>
              <a:pPr marL="285750" indent="-285750">
                <a:buFont typeface="Courier New" panose="02070309020205020404" pitchFamily="49" charset="0"/>
                <a:buChar char="o"/>
              </a:pPr>
              <a:r>
                <a:rPr lang="en-US" sz="1500" dirty="0">
                  <a:solidFill>
                    <a:schemeClr val="bg1"/>
                  </a:solidFill>
                  <a:latin typeface="Arial" panose="020B0604020202020204" pitchFamily="34" charset="0"/>
                </a:rPr>
                <a:t>Evaluate data (such as ERAS Analytics and Internal Surveys) to improve recruitment and retention efforts</a:t>
              </a:r>
            </a:p>
            <a:p>
              <a:pPr marL="285750" indent="-285750">
                <a:buFont typeface="Courier New" panose="02070309020205020404" pitchFamily="49" charset="0"/>
                <a:buChar char="o"/>
              </a:pPr>
              <a:r>
                <a:rPr lang="en-US" sz="1500" dirty="0">
                  <a:solidFill>
                    <a:schemeClr val="bg1"/>
                  </a:solidFill>
                  <a:latin typeface="Arial" panose="020B0604020202020204" pitchFamily="34" charset="0"/>
                </a:rPr>
                <a:t>Identify retention issues</a:t>
              </a:r>
            </a:p>
            <a:p>
              <a:pPr marL="285750" indent="-285750">
                <a:buFont typeface="Courier New" panose="02070309020205020404" pitchFamily="49" charset="0"/>
                <a:buChar char="o"/>
              </a:pPr>
              <a:r>
                <a:rPr lang="en-US" sz="1500" dirty="0">
                  <a:solidFill>
                    <a:schemeClr val="bg1"/>
                  </a:solidFill>
                  <a:latin typeface="Arial" panose="020B0604020202020204" pitchFamily="34" charset="0"/>
                </a:rPr>
                <a:t>Promote mentoring in ILP process</a:t>
              </a:r>
            </a:p>
            <a:p>
              <a:pPr marL="285750" indent="-285750">
                <a:buFont typeface="Courier New" panose="02070309020205020404" pitchFamily="49" charset="0"/>
                <a:buChar char="o"/>
              </a:pPr>
              <a:r>
                <a:rPr lang="en-US" sz="1500" dirty="0">
                  <a:solidFill>
                    <a:schemeClr val="bg1"/>
                  </a:solidFill>
                  <a:latin typeface="Arial" panose="020B0604020202020204" pitchFamily="34" charset="0"/>
                </a:rPr>
                <a:t>Increase program and collaborative DEI programming and training</a:t>
              </a:r>
            </a:p>
            <a:p>
              <a:pPr marL="285750" indent="-285750">
                <a:buFont typeface="Courier New" panose="02070309020205020404" pitchFamily="49" charset="0"/>
                <a:buChar char="o"/>
              </a:pPr>
              <a:r>
                <a:rPr lang="en-US" sz="1500" dirty="0">
                  <a:solidFill>
                    <a:schemeClr val="bg1"/>
                  </a:solidFill>
                  <a:latin typeface="Arial" panose="020B0604020202020204" pitchFamily="34" charset="0"/>
                </a:rPr>
                <a:t>Promote academic faculty and community position vacancies to current residents/fellows</a:t>
              </a:r>
              <a:endParaRPr lang="en-US" sz="15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1" cy="1920240"/>
            <a:chOff x="6535142" y="3130222"/>
            <a:chExt cx="2884845" cy="192024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35142" y="3130222"/>
              <a:ext cx="2884844" cy="19202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847018" y="3404542"/>
              <a:ext cx="2572969" cy="1246495"/>
            </a:xfrm>
            <a:prstGeom prst="rect">
              <a:avLst/>
            </a:prstGeom>
            <a:grpFill/>
          </p:spPr>
          <p:txBody>
            <a:bodyPr wrap="square" rtlCol="0">
              <a:spAutoFit/>
            </a:bodyPr>
            <a:lstStyle/>
            <a:p>
              <a:pPr marL="285750" indent="-285750">
                <a:buFont typeface="Wingdings" panose="05000000000000000000" pitchFamily="2" charset="2"/>
                <a:buChar char="ü"/>
              </a:pPr>
              <a:r>
                <a:rPr lang="en-US" sz="1500" dirty="0">
                  <a:solidFill>
                    <a:schemeClr val="bg1"/>
                  </a:solidFill>
                </a:rPr>
                <a:t>Increased diversity in residents/fellows</a:t>
              </a:r>
            </a:p>
            <a:p>
              <a:pPr marL="285750" indent="-285750">
                <a:buFont typeface="Wingdings" panose="05000000000000000000" pitchFamily="2" charset="2"/>
                <a:buChar char="ü"/>
              </a:pPr>
              <a:r>
                <a:rPr lang="en-US" sz="1500" dirty="0">
                  <a:solidFill>
                    <a:schemeClr val="bg1"/>
                  </a:solidFill>
                </a:rPr>
                <a:t>Decreased attrition</a:t>
              </a:r>
            </a:p>
            <a:p>
              <a:pPr marL="285750" indent="-285750">
                <a:buFont typeface="Wingdings" panose="05000000000000000000" pitchFamily="2" charset="2"/>
                <a:buChar char="ü"/>
              </a:pPr>
              <a:r>
                <a:rPr lang="en-US" sz="1500" dirty="0">
                  <a:solidFill>
                    <a:schemeClr val="bg1"/>
                  </a:solidFill>
                </a:rPr>
                <a:t>Increased DEI events/training</a:t>
              </a:r>
            </a:p>
            <a:p>
              <a:pPr marL="285750" indent="-285750">
                <a:buFont typeface="Wingdings" panose="05000000000000000000" pitchFamily="2" charset="2"/>
                <a:buChar char="ü"/>
              </a:pPr>
              <a:r>
                <a:rPr lang="en-US" sz="1500" dirty="0">
                  <a:solidFill>
                    <a:schemeClr val="bg1"/>
                  </a:solidFill>
                </a:rPr>
                <a:t>Increased hiring of residents/fellows into WNY positions.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88036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8230" y="4138460"/>
              <a:ext cx="2208555" cy="694192"/>
            </a:xfrm>
            <a:prstGeom prst="rect">
              <a:avLst/>
            </a:prstGeom>
            <a:grpFill/>
          </p:spPr>
          <p:txBody>
            <a:bodyPr wrap="square" rtlCol="0">
              <a:spAutoFit/>
            </a:bodyPr>
            <a:lstStyle/>
            <a:p>
              <a:pPr algn="ctr"/>
              <a:r>
                <a:rPr lang="en-US" dirty="0">
                  <a:solidFill>
                    <a:schemeClr val="bg1"/>
                  </a:solidFill>
                </a:rPr>
                <a:t>Office of Graduate Medical Education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34" name="Graphic 33" descr="Scientific Thought with solid fill">
            <a:extLst>
              <a:ext uri="{FF2B5EF4-FFF2-40B4-BE49-F238E27FC236}">
                <a16:creationId xmlns:a16="http://schemas.microsoft.com/office/drawing/2014/main" id="{7E3C7A13-0FED-AC2C-B5A3-5578C25E89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9043416" y="264523"/>
            <a:ext cx="621792" cy="623098"/>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87000" y="228600"/>
            <a:ext cx="621792" cy="621792"/>
          </a:xfrm>
          <a:prstGeom prst="rect">
            <a:avLst/>
          </a:prstGeom>
        </p:spPr>
      </p:pic>
      <p:pic>
        <p:nvPicPr>
          <p:cNvPr id="8" name="Graphic 7" descr="Medical with solid fill">
            <a:extLst>
              <a:ext uri="{FF2B5EF4-FFF2-40B4-BE49-F238E27FC236}">
                <a16:creationId xmlns:a16="http://schemas.microsoft.com/office/drawing/2014/main" id="{10722CB9-BDA0-E661-66F2-CF6F8F71E78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665208" y="265829"/>
            <a:ext cx="621792" cy="621792"/>
          </a:xfrm>
          <a:prstGeom prst="rect">
            <a:avLst/>
          </a:prstGeom>
        </p:spPr>
      </p:pic>
    </p:spTree>
    <p:extLst>
      <p:ext uri="{BB962C8B-B14F-4D97-AF65-F5344CB8AC3E}">
        <p14:creationId xmlns:p14="http://schemas.microsoft.com/office/powerpoint/2010/main" val="173514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2</a:t>
            </a:r>
          </a:p>
          <a:p>
            <a:pPr lvl="0" algn="ctr"/>
            <a:r>
              <a:rPr lang="en-US" sz="1800" dirty="0">
                <a:solidFill>
                  <a:schemeClr val="accent6"/>
                </a:solidFill>
                <a:latin typeface="Arial" panose="020B0604020202020204" pitchFamily="34" charset="0"/>
              </a:rPr>
              <a:t>Develop and support excellent, skilled, adaptive, and learner-centered medical educators</a:t>
            </a:r>
            <a:endParaRPr lang="en-US" sz="1800" dirty="0">
              <a:solidFill>
                <a:schemeClr val="accent6"/>
              </a:solidFill>
            </a:endParaRPr>
          </a:p>
        </p:txBody>
      </p:sp>
      <p:sp>
        <p:nvSpPr>
          <p:cNvPr id="3" name="Text Placeholder 2"/>
          <p:cNvSpPr>
            <a:spLocks noGrp="1"/>
          </p:cNvSpPr>
          <p:nvPr>
            <p:ph type="body" idx="11"/>
          </p:nvPr>
        </p:nvSpPr>
        <p:spPr>
          <a:xfrm>
            <a:off x="804672" y="2189580"/>
            <a:ext cx="10607040" cy="726908"/>
          </a:xfrm>
        </p:spPr>
        <p:txBody>
          <a:bodyPr/>
          <a:lstStyle/>
          <a:p>
            <a:pPr>
              <a:lnSpc>
                <a:spcPct val="100000"/>
              </a:lnSpc>
              <a:spcBef>
                <a:spcPts val="0"/>
              </a:spcBef>
            </a:pPr>
            <a:r>
              <a:rPr lang="en-US" sz="1500" dirty="0">
                <a:solidFill>
                  <a:schemeClr val="accent5"/>
                </a:solidFill>
                <a:latin typeface="Arial" panose="020B0604020202020204" pitchFamily="34" charset="0"/>
              </a:rPr>
              <a:t>The Office of Graduate Medical Education will share best practices for medical educators, and will recognize and encourage excellence in teaching.</a:t>
            </a:r>
            <a:endParaRPr lang="en-US" sz="1500" dirty="0">
              <a:solidFill>
                <a:schemeClr val="accent5"/>
              </a:solidFill>
            </a:endParaRPr>
          </a:p>
        </p:txBody>
      </p:sp>
      <p:sp>
        <p:nvSpPr>
          <p:cNvPr id="4" name="Title 3"/>
          <p:cNvSpPr>
            <a:spLocks noGrp="1"/>
          </p:cNvSpPr>
          <p:nvPr>
            <p:ph type="title"/>
          </p:nvPr>
        </p:nvSpPr>
        <p:spPr>
          <a:xfrm>
            <a:off x="8686800" y="320040"/>
            <a:ext cx="822960" cy="502920"/>
          </a:xfrm>
        </p:spPr>
        <p:txBody>
          <a:bodyPr>
            <a:normAutofit fontScale="90000"/>
          </a:bodyPr>
          <a:lstStyle/>
          <a:p>
            <a:r>
              <a:rPr lang="en-US" dirty="0"/>
              <a:t>GME</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r>
                <a:rPr lang="en-US" dirty="0">
                  <a:solidFill>
                    <a:schemeClr val="bg1"/>
                  </a:solidFill>
                </a:rPr>
                <a:t>Fall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87742"/>
              <a:ext cx="2271169" cy="727571"/>
            </a:xfrm>
            <a:prstGeom prst="rect">
              <a:avLst/>
            </a:prstGeom>
            <a:noFill/>
          </p:spPr>
          <p:txBody>
            <a:bodyPr wrap="square" rtlCol="0">
              <a:spAutoFit/>
            </a:bodyPr>
            <a:lstStyle/>
            <a:p>
              <a:pPr marL="285750" indent="-285750">
                <a:buFont typeface="Courier New" panose="02070309020205020404" pitchFamily="49" charset="0"/>
                <a:buChar char="o"/>
              </a:pPr>
              <a:r>
                <a:rPr lang="en-US" sz="1500" dirty="0">
                  <a:solidFill>
                    <a:schemeClr val="bg1"/>
                  </a:solidFill>
                  <a:latin typeface="Arial" panose="020B0604020202020204" pitchFamily="34" charset="0"/>
                </a:rPr>
                <a:t>Disseminate best practices and required skills for educators</a:t>
              </a:r>
            </a:p>
            <a:p>
              <a:pPr marL="285750" indent="-285750">
                <a:buFont typeface="Courier New" panose="02070309020205020404" pitchFamily="49" charset="0"/>
                <a:buChar char="o"/>
              </a:pPr>
              <a:r>
                <a:rPr lang="en-US" sz="1500" dirty="0">
                  <a:solidFill>
                    <a:schemeClr val="bg1"/>
                  </a:solidFill>
                  <a:latin typeface="Arial" panose="020B0604020202020204" pitchFamily="34" charset="0"/>
                </a:rPr>
                <a:t>Increase medical educator professional development for faculty and residents </a:t>
              </a:r>
            </a:p>
            <a:p>
              <a:pPr marL="285750" indent="-285750">
                <a:buFont typeface="Courier New" panose="02070309020205020404" pitchFamily="49" charset="0"/>
                <a:buChar char="o"/>
              </a:pPr>
              <a:r>
                <a:rPr lang="en-US" sz="1500" dirty="0">
                  <a:solidFill>
                    <a:schemeClr val="bg1"/>
                  </a:solidFill>
                  <a:latin typeface="Arial" panose="020B0604020202020204" pitchFamily="34" charset="0"/>
                </a:rPr>
                <a:t>Promote recognition mechanisms for excellence in medical education</a:t>
              </a:r>
              <a:endParaRPr lang="en-US" sz="15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1" cy="1920240"/>
            <a:chOff x="6535142" y="3130222"/>
            <a:chExt cx="2884845" cy="192024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35142" y="3130222"/>
              <a:ext cx="2884844" cy="19202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847018" y="3404542"/>
              <a:ext cx="2572969" cy="1246495"/>
            </a:xfrm>
            <a:prstGeom prst="rect">
              <a:avLst/>
            </a:prstGeom>
            <a:grpFill/>
          </p:spPr>
          <p:txBody>
            <a:bodyPr wrap="square" rtlCol="0">
              <a:spAutoFit/>
            </a:bodyPr>
            <a:lstStyle/>
            <a:p>
              <a:pPr marL="285750" indent="-285750">
                <a:buFont typeface="Wingdings" panose="05000000000000000000" pitchFamily="2" charset="2"/>
                <a:buChar char="ü"/>
              </a:pPr>
              <a:r>
                <a:rPr lang="en-US" sz="1500" dirty="0">
                  <a:solidFill>
                    <a:schemeClr val="bg1"/>
                  </a:solidFill>
                </a:rPr>
                <a:t>Increased # of participants in educator professional development </a:t>
              </a:r>
            </a:p>
            <a:p>
              <a:pPr marL="285750" indent="-285750">
                <a:buFont typeface="Wingdings" panose="05000000000000000000" pitchFamily="2" charset="2"/>
                <a:buChar char="ü"/>
              </a:pPr>
              <a:r>
                <a:rPr lang="en-US" sz="1500" dirty="0">
                  <a:solidFill>
                    <a:schemeClr val="bg1"/>
                  </a:solidFill>
                </a:rPr>
                <a:t>Increased satisfaction with teaching</a:t>
              </a:r>
            </a:p>
            <a:p>
              <a:pPr marL="285750" indent="-285750">
                <a:buFont typeface="Wingdings" panose="05000000000000000000" pitchFamily="2" charset="2"/>
                <a:buChar char="ü"/>
              </a:pPr>
              <a:r>
                <a:rPr lang="en-US" sz="1500" dirty="0">
                  <a:solidFill>
                    <a:schemeClr val="bg1"/>
                  </a:solidFill>
                </a:rPr>
                <a:t>Increased recognition of quality medical educators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88036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8230" y="4138460"/>
              <a:ext cx="2208555" cy="736584"/>
            </a:xfrm>
            <a:prstGeom prst="rect">
              <a:avLst/>
            </a:prstGeom>
            <a:grpFill/>
          </p:spPr>
          <p:txBody>
            <a:bodyPr wrap="square" rtlCol="0">
              <a:spAutoFit/>
            </a:bodyPr>
            <a:lstStyle/>
            <a:p>
              <a:pPr algn="ctr"/>
              <a:r>
                <a:rPr lang="en-US" dirty="0">
                  <a:solidFill>
                    <a:schemeClr val="bg1"/>
                  </a:solidFill>
                </a:rPr>
                <a:t>Office of Graduate Medical Education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34" name="Graphic 33" descr="Scientific Thought with solid fill">
            <a:extLst>
              <a:ext uri="{FF2B5EF4-FFF2-40B4-BE49-F238E27FC236}">
                <a16:creationId xmlns:a16="http://schemas.microsoft.com/office/drawing/2014/main" id="{7E3C7A13-0FED-AC2C-B5A3-5578C25E89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9795752" y="228600"/>
            <a:ext cx="655839" cy="623098"/>
          </a:xfrm>
          <a:prstGeom prst="rect">
            <a:avLst/>
          </a:prstGeom>
        </p:spPr>
      </p:pic>
    </p:spTree>
    <p:extLst>
      <p:ext uri="{BB962C8B-B14F-4D97-AF65-F5344CB8AC3E}">
        <p14:creationId xmlns:p14="http://schemas.microsoft.com/office/powerpoint/2010/main" val="3018006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3</a:t>
            </a:r>
          </a:p>
          <a:p>
            <a:pPr lvl="0" algn="ctr"/>
            <a:r>
              <a:rPr lang="en-US" sz="1800" dirty="0">
                <a:solidFill>
                  <a:schemeClr val="accent6"/>
                </a:solidFill>
                <a:latin typeface="Arial" panose="020B0604020202020204" pitchFamily="34" charset="0"/>
              </a:rPr>
              <a:t>Create a learning environment that allows residents and fellows to excel professionally and personally through optimization of each resident’s individual goals</a:t>
            </a:r>
            <a:endParaRPr lang="en-US" dirty="0">
              <a:solidFill>
                <a:schemeClr val="accent6"/>
              </a:solidFill>
            </a:endParaRPr>
          </a:p>
        </p:txBody>
      </p:sp>
      <p:sp>
        <p:nvSpPr>
          <p:cNvPr id="3" name="Text Placeholder 2"/>
          <p:cNvSpPr>
            <a:spLocks noGrp="1"/>
          </p:cNvSpPr>
          <p:nvPr>
            <p:ph type="body" idx="11"/>
          </p:nvPr>
        </p:nvSpPr>
        <p:spPr>
          <a:xfrm>
            <a:off x="804672" y="2167808"/>
            <a:ext cx="10607040" cy="726908"/>
          </a:xfrm>
        </p:spPr>
        <p:txBody>
          <a:bodyPr/>
          <a:lstStyle/>
          <a:p>
            <a:pPr>
              <a:lnSpc>
                <a:spcPct val="100000"/>
              </a:lnSpc>
              <a:spcBef>
                <a:spcPts val="0"/>
              </a:spcBef>
            </a:pPr>
            <a:r>
              <a:rPr lang="en-US" sz="1500" dirty="0">
                <a:solidFill>
                  <a:schemeClr val="accent5"/>
                </a:solidFill>
                <a:latin typeface="Arial" panose="020B0604020202020204" pitchFamily="34" charset="0"/>
              </a:rPr>
              <a:t>The Office of Graduate Medical Education will provide resident and faculty development to support the use of individualized learning plans for trainees.</a:t>
            </a:r>
            <a:endParaRPr lang="en-US" sz="1500" dirty="0">
              <a:solidFill>
                <a:schemeClr val="accent5"/>
              </a:solidFill>
            </a:endParaRPr>
          </a:p>
        </p:txBody>
      </p:sp>
      <p:sp>
        <p:nvSpPr>
          <p:cNvPr id="4" name="Title 3"/>
          <p:cNvSpPr>
            <a:spLocks noGrp="1"/>
          </p:cNvSpPr>
          <p:nvPr>
            <p:ph type="title"/>
          </p:nvPr>
        </p:nvSpPr>
        <p:spPr>
          <a:xfrm>
            <a:off x="8686800" y="320040"/>
            <a:ext cx="822960" cy="502920"/>
          </a:xfrm>
        </p:spPr>
        <p:txBody>
          <a:bodyPr>
            <a:normAutofit fontScale="90000"/>
          </a:bodyPr>
          <a:lstStyle/>
          <a:p>
            <a:r>
              <a:rPr lang="en-US" dirty="0"/>
              <a:t>GME</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4" y="2880360"/>
            <a:ext cx="2898647" cy="1719072"/>
            <a:chOff x="6514611" y="3156348"/>
            <a:chExt cx="2349475"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29433" y="4236671"/>
              <a:ext cx="2334653" cy="392845"/>
            </a:xfrm>
            <a:prstGeom prst="rect">
              <a:avLst/>
            </a:prstGeom>
            <a:noFill/>
          </p:spPr>
          <p:txBody>
            <a:bodyPr wrap="square" rtlCol="0">
              <a:spAutoFit/>
            </a:bodyPr>
            <a:lstStyle/>
            <a:p>
              <a:pPr algn="ctr"/>
              <a:r>
                <a:rPr lang="en-US" dirty="0">
                  <a:solidFill>
                    <a:schemeClr val="bg1"/>
                  </a:solidFill>
                </a:rPr>
                <a:t>Spring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87742"/>
              <a:ext cx="2271169" cy="788202"/>
            </a:xfrm>
            <a:prstGeom prst="rect">
              <a:avLst/>
            </a:prstGeom>
            <a:noFill/>
          </p:spPr>
          <p:txBody>
            <a:bodyPr wrap="square" rtlCol="0">
              <a:spAutoFit/>
            </a:bodyPr>
            <a:lstStyle/>
            <a:p>
              <a:pPr marL="285750" indent="-285750">
                <a:buFont typeface="Courier New" panose="02070309020205020404" pitchFamily="49" charset="0"/>
                <a:buChar char="o"/>
              </a:pPr>
              <a:r>
                <a:rPr lang="en-US" sz="1400" dirty="0">
                  <a:solidFill>
                    <a:schemeClr val="bg1"/>
                  </a:solidFill>
                  <a:latin typeface="Arial" panose="020B0604020202020204" pitchFamily="34" charset="0"/>
                </a:rPr>
                <a:t>Continue annual program evaluations to address program-specific needs</a:t>
              </a:r>
            </a:p>
            <a:p>
              <a:pPr marL="285750" indent="-285750">
                <a:buFont typeface="Courier New" panose="02070309020205020404" pitchFamily="49" charset="0"/>
                <a:buChar char="o"/>
              </a:pPr>
              <a:r>
                <a:rPr lang="en-US" sz="1400" dirty="0">
                  <a:solidFill>
                    <a:schemeClr val="bg1"/>
                  </a:solidFill>
                  <a:latin typeface="Arial" panose="020B0604020202020204" pitchFamily="34" charset="0"/>
                </a:rPr>
                <a:t>Partner with programs to address needs for resident professional development</a:t>
              </a:r>
            </a:p>
            <a:p>
              <a:pPr marL="285750" indent="-285750">
                <a:buFont typeface="Courier New" panose="02070309020205020404" pitchFamily="49" charset="0"/>
                <a:buChar char="o"/>
              </a:pPr>
              <a:r>
                <a:rPr lang="en-US" sz="1400" dirty="0">
                  <a:solidFill>
                    <a:schemeClr val="bg1"/>
                  </a:solidFill>
                  <a:latin typeface="Arial" panose="020B0604020202020204" pitchFamily="34" charset="0"/>
                </a:rPr>
                <a:t>Launch early Individual Learning Plans (ILP) program for all residents</a:t>
              </a:r>
            </a:p>
            <a:p>
              <a:pPr marL="285750" indent="-285750">
                <a:buFont typeface="Courier New" panose="02070309020205020404" pitchFamily="49" charset="0"/>
                <a:buChar char="o"/>
              </a:pPr>
              <a:endParaRPr lang="en-US" sz="14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376674" y="4709160"/>
            <a:ext cx="5074921"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2" y="3377986"/>
              <a:ext cx="2068282" cy="1050575"/>
            </a:xfrm>
            <a:prstGeom prst="rect">
              <a:avLst/>
            </a:prstGeom>
            <a:grpFill/>
          </p:spPr>
          <p:txBody>
            <a:bodyPr wrap="square" rtlCol="0">
              <a:spAutoFit/>
            </a:bodyPr>
            <a:lstStyle/>
            <a:p>
              <a:pPr marL="285750" indent="-285750">
                <a:spcBef>
                  <a:spcPts val="600"/>
                </a:spcBef>
                <a:buFont typeface="Wingdings" panose="05000000000000000000" pitchFamily="2" charset="2"/>
                <a:buChar char="ü"/>
              </a:pPr>
              <a:r>
                <a:rPr lang="en-US" sz="1500" dirty="0">
                  <a:solidFill>
                    <a:schemeClr val="bg1"/>
                  </a:solidFill>
                </a:rPr>
                <a:t>Improved resident satisfaction</a:t>
              </a:r>
            </a:p>
            <a:p>
              <a:pPr marL="285750" indent="-285750">
                <a:spcBef>
                  <a:spcPts val="600"/>
                </a:spcBef>
                <a:buFont typeface="Wingdings" panose="05000000000000000000" pitchFamily="2" charset="2"/>
                <a:buChar char="ü"/>
              </a:pPr>
              <a:r>
                <a:rPr lang="en-US" sz="1500" dirty="0">
                  <a:solidFill>
                    <a:schemeClr val="bg1"/>
                  </a:solidFill>
                </a:rPr>
                <a:t>Increased numbers of programs who incorporate Individual Learning Plans for all residents into progress meetings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88036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8230" y="4138460"/>
              <a:ext cx="2208555" cy="736584"/>
            </a:xfrm>
            <a:prstGeom prst="rect">
              <a:avLst/>
            </a:prstGeom>
            <a:grpFill/>
          </p:spPr>
          <p:txBody>
            <a:bodyPr wrap="square" rtlCol="0">
              <a:spAutoFit/>
            </a:bodyPr>
            <a:lstStyle/>
            <a:p>
              <a:pPr algn="ctr"/>
              <a:r>
                <a:rPr lang="en-US" sz="1600" dirty="0">
                  <a:solidFill>
                    <a:schemeClr val="bg1"/>
                  </a:solidFill>
                </a:rPr>
                <a:t>Office of Graduate </a:t>
              </a:r>
              <a:r>
                <a:rPr lang="en-US" dirty="0">
                  <a:solidFill>
                    <a:schemeClr val="bg1"/>
                  </a:solidFill>
                </a:rPr>
                <a:t>Medical</a:t>
              </a:r>
              <a:r>
                <a:rPr lang="en-US" sz="1600" dirty="0">
                  <a:solidFill>
                    <a:schemeClr val="bg1"/>
                  </a:solidFill>
                </a:rPr>
                <a:t> Education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34" name="Graphic 33" descr="Scientific Thought with solid fill">
            <a:extLst>
              <a:ext uri="{FF2B5EF4-FFF2-40B4-BE49-F238E27FC236}">
                <a16:creationId xmlns:a16="http://schemas.microsoft.com/office/drawing/2014/main" id="{7E3C7A13-0FED-AC2C-B5A3-5578C25E89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9688748" y="228600"/>
            <a:ext cx="689691" cy="623098"/>
          </a:xfrm>
          <a:prstGeom prst="rect">
            <a:avLst/>
          </a:prstGeom>
        </p:spPr>
      </p:pic>
    </p:spTree>
    <p:extLst>
      <p:ext uri="{BB962C8B-B14F-4D97-AF65-F5344CB8AC3E}">
        <p14:creationId xmlns:p14="http://schemas.microsoft.com/office/powerpoint/2010/main" val="2806853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58367" y="1925980"/>
            <a:ext cx="6571773" cy="2386584"/>
          </a:xfrm>
        </p:spPr>
        <p:txBody>
          <a:bodyPr>
            <a:normAutofit/>
          </a:bodyPr>
          <a:lstStyle/>
          <a:p>
            <a:pPr>
              <a:lnSpc>
                <a:spcPct val="100000"/>
              </a:lnSpc>
            </a:pPr>
            <a:r>
              <a:rPr lang="en-US" dirty="0">
                <a:latin typeface="Arial"/>
                <a:cs typeface="Arial"/>
              </a:rPr>
              <a:t>Research </a:t>
            </a:r>
            <a:br>
              <a:rPr lang="en-US" dirty="0">
                <a:latin typeface="Arial"/>
                <a:cs typeface="Arial"/>
              </a:rPr>
            </a:br>
            <a:br>
              <a:rPr kumimoji="0" lang="en-US" sz="1400" b="0" i="0" u="none" strike="noStrike" kern="1200" cap="none" spc="0" normalizeH="0" baseline="0" noProof="0" dirty="0">
                <a:ln>
                  <a:noFill/>
                </a:ln>
                <a:solidFill>
                  <a:srgbClr val="FFFFFF"/>
                </a:solidFill>
                <a:effectLst/>
                <a:uLnTx/>
                <a:uFillTx/>
                <a:latin typeface="Arial" panose="020B0604020202020204" pitchFamily="34" charset="0"/>
              </a:rPr>
            </a:br>
            <a:r>
              <a:rPr kumimoji="0" lang="en-US" sz="1800" b="0" i="0" u="none" strike="noStrike" kern="1200" cap="none" spc="0" normalizeH="0" baseline="0" noProof="0" dirty="0">
                <a:ln>
                  <a:noFill/>
                </a:ln>
                <a:solidFill>
                  <a:srgbClr val="FFFF00"/>
                </a:solidFill>
                <a:effectLst/>
                <a:uLnTx/>
                <a:uFillTx/>
                <a:latin typeface="Arial" panose="020B0604020202020204" pitchFamily="34" charset="0"/>
              </a:rPr>
              <a:t>Build upon UB’s strengths in basic science, translational, and clinical research to deliver improved outcomes to patients using hubs of innovation that will fund the economic recovery of Western NY</a:t>
            </a:r>
            <a:endParaRPr lang="en-US" sz="4000" i="1" dirty="0">
              <a:solidFill>
                <a:srgbClr val="FFFF00"/>
              </a:solidFill>
              <a:latin typeface="Georgia"/>
              <a:cs typeface="Arial"/>
            </a:endParaRPr>
          </a:p>
        </p:txBody>
      </p:sp>
    </p:spTree>
    <p:extLst>
      <p:ext uri="{BB962C8B-B14F-4D97-AF65-F5344CB8AC3E}">
        <p14:creationId xmlns:p14="http://schemas.microsoft.com/office/powerpoint/2010/main" val="1048697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5859-2825-AFC6-8142-A542E633C45E}"/>
              </a:ext>
            </a:extLst>
          </p:cNvPr>
          <p:cNvSpPr>
            <a:spLocks noGrp="1"/>
          </p:cNvSpPr>
          <p:nvPr>
            <p:ph type="ctrTitle"/>
          </p:nvPr>
        </p:nvSpPr>
        <p:spPr>
          <a:xfrm>
            <a:off x="808100" y="1682750"/>
            <a:ext cx="6646247" cy="2387600"/>
          </a:xfrm>
        </p:spPr>
        <p:txBody>
          <a:bodyPr>
            <a:normAutofit/>
          </a:bodyPr>
          <a:lstStyle/>
          <a:p>
            <a:r>
              <a:rPr lang="en-US" sz="3600" dirty="0"/>
              <a:t>Basic Science, Clinical, &amp; Translational Research</a:t>
            </a:r>
          </a:p>
        </p:txBody>
      </p:sp>
      <p:sp>
        <p:nvSpPr>
          <p:cNvPr id="3" name="TextBox 2">
            <a:extLst>
              <a:ext uri="{FF2B5EF4-FFF2-40B4-BE49-F238E27FC236}">
                <a16:creationId xmlns:a16="http://schemas.microsoft.com/office/drawing/2014/main" id="{E2113D16-8F80-0DC7-BB6B-6E10E1EFF81C}"/>
              </a:ext>
            </a:extLst>
          </p:cNvPr>
          <p:cNvSpPr txBox="1"/>
          <p:nvPr/>
        </p:nvSpPr>
        <p:spPr>
          <a:xfrm>
            <a:off x="657061" y="4000617"/>
            <a:ext cx="7126225" cy="1477328"/>
          </a:xfrm>
          <a:prstGeom prst="rect">
            <a:avLst/>
          </a:prstGeom>
          <a:noFill/>
        </p:spPr>
        <p:txBody>
          <a:bodyPr wrap="square" rtlCol="0">
            <a:spAutoFit/>
          </a:bodyPr>
          <a:lstStyle/>
          <a:p>
            <a:r>
              <a:rPr lang="en-US" sz="1800" dirty="0">
                <a:effectLst/>
                <a:latin typeface="+mj-lt"/>
                <a:ea typeface="Arial" panose="020B0604020202020204" pitchFamily="34" charset="0"/>
              </a:rPr>
              <a:t>Develop systems to better incorporate clinical research into practice, better support investigators in their scholarly and scientific pursuits, and find ways to enhance multidisciplinary collaboration among basic and clinical researchers and engage the community to determine their needs for bench-to-bedside innovations.</a:t>
            </a:r>
            <a:endParaRPr lang="en-US" dirty="0">
              <a:latin typeface="+mj-lt"/>
            </a:endParaRPr>
          </a:p>
        </p:txBody>
      </p:sp>
    </p:spTree>
    <p:extLst>
      <p:ext uri="{BB962C8B-B14F-4D97-AF65-F5344CB8AC3E}">
        <p14:creationId xmlns:p14="http://schemas.microsoft.com/office/powerpoint/2010/main" val="1647432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1</a:t>
            </a:r>
          </a:p>
          <a:p>
            <a:pPr lvl="0" algn="ctr"/>
            <a:r>
              <a:rPr lang="en-US" sz="1800" dirty="0">
                <a:solidFill>
                  <a:schemeClr val="accent6"/>
                </a:solidFill>
                <a:latin typeface="Arial" panose="020B0604020202020204" pitchFamily="34" charset="0"/>
              </a:rPr>
              <a:t>Establish a Jacobs School Office of Research.</a:t>
            </a:r>
          </a:p>
        </p:txBody>
      </p:sp>
      <p:sp>
        <p:nvSpPr>
          <p:cNvPr id="3" name="Text Placeholder 2"/>
          <p:cNvSpPr>
            <a:spLocks noGrp="1"/>
          </p:cNvSpPr>
          <p:nvPr>
            <p:ph type="body" idx="11"/>
          </p:nvPr>
        </p:nvSpPr>
        <p:spPr>
          <a:xfrm>
            <a:off x="804672" y="2118861"/>
            <a:ext cx="10607040" cy="884709"/>
          </a:xfrm>
        </p:spPr>
        <p:txBody>
          <a:bodyPr/>
          <a:lstStyle/>
          <a:p>
            <a:pPr>
              <a:lnSpc>
                <a:spcPct val="100000"/>
              </a:lnSpc>
              <a:spcBef>
                <a:spcPts val="0"/>
              </a:spcBef>
            </a:pPr>
            <a:r>
              <a:rPr lang="en-US" sz="1500" dirty="0">
                <a:solidFill>
                  <a:schemeClr val="accent5"/>
                </a:solidFill>
                <a:latin typeface="Arial" panose="020B0604020202020204" pitchFamily="34" charset="0"/>
              </a:rPr>
              <a:t>Establish appropriate support personnel empowered to manage sponsored research and project administration, implement centralized data management to enhance the flow of accurate information and reporting, and reduce administrative responsibilities for faculty, allowing them to focus on research.</a:t>
            </a:r>
          </a:p>
        </p:txBody>
      </p:sp>
      <p:sp>
        <p:nvSpPr>
          <p:cNvPr id="4" name="Title 3"/>
          <p:cNvSpPr>
            <a:spLocks noGrp="1"/>
          </p:cNvSpPr>
          <p:nvPr>
            <p:ph type="title"/>
          </p:nvPr>
        </p:nvSpPr>
        <p:spPr>
          <a:xfrm>
            <a:off x="7772400" y="320040"/>
            <a:ext cx="1828800" cy="502920"/>
          </a:xfrm>
        </p:spPr>
        <p:txBody>
          <a:bodyPr/>
          <a:lstStyle/>
          <a:p>
            <a:r>
              <a:rPr lang="en-US" dirty="0"/>
              <a:t>Research</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80360" cy="1719072"/>
            <a:chOff x="6514611" y="3156348"/>
            <a:chExt cx="2378751"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7987" y="3187701"/>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58709" y="4268023"/>
              <a:ext cx="2334653" cy="392845"/>
            </a:xfrm>
            <a:prstGeom prst="rect">
              <a:avLst/>
            </a:prstGeom>
            <a:noFill/>
          </p:spPr>
          <p:txBody>
            <a:bodyPr wrap="square" rtlCol="0">
              <a:spAutoFit/>
            </a:bodyPr>
            <a:lstStyle/>
            <a:p>
              <a:pPr algn="ctr"/>
              <a:r>
                <a:rPr lang="en-US" dirty="0">
                  <a:solidFill>
                    <a:schemeClr val="bg1"/>
                  </a:solidFill>
                </a:rPr>
                <a:t>Spring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17407"/>
              <a:ext cx="2271169" cy="1182303"/>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en-US" sz="1500" dirty="0">
                  <a:solidFill>
                    <a:schemeClr val="bg1"/>
                  </a:solidFill>
                  <a:latin typeface="Arial" panose="020B0604020202020204" pitchFamily="34" charset="0"/>
                </a:rPr>
                <a:t>Establish centralized hub for support resources</a:t>
              </a:r>
            </a:p>
            <a:p>
              <a:pPr marL="285750" indent="-285750">
                <a:spcAft>
                  <a:spcPts val="600"/>
                </a:spcAft>
                <a:buFont typeface="Courier New" panose="02070309020205020404" pitchFamily="49" charset="0"/>
                <a:buChar char="o"/>
              </a:pPr>
              <a:r>
                <a:rPr lang="en-US" sz="1500" dirty="0">
                  <a:solidFill>
                    <a:schemeClr val="bg1"/>
                  </a:solidFill>
                  <a:latin typeface="Arial" panose="020B0604020202020204" pitchFamily="34" charset="0"/>
                </a:rPr>
                <a:t>Implement cohesive data management policies</a:t>
              </a:r>
            </a:p>
            <a:p>
              <a:pPr marL="285750" indent="-285750">
                <a:spcAft>
                  <a:spcPts val="600"/>
                </a:spcAft>
                <a:buFont typeface="Courier New" panose="02070309020205020404" pitchFamily="49" charset="0"/>
                <a:buChar char="o"/>
              </a:pPr>
              <a:r>
                <a:rPr lang="en-US" sz="1500" dirty="0">
                  <a:solidFill>
                    <a:schemeClr val="bg1"/>
                  </a:solidFill>
                  <a:latin typeface="Arial" panose="020B0604020202020204" pitchFamily="34" charset="0"/>
                </a:rPr>
                <a:t>Reform organizational structure of reporting and support services</a:t>
              </a:r>
            </a:p>
            <a:p>
              <a:pPr marL="285750" indent="-285750">
                <a:spcAft>
                  <a:spcPts val="600"/>
                </a:spcAft>
                <a:buFont typeface="Courier New" panose="02070309020205020404" pitchFamily="49" charset="0"/>
                <a:buChar char="o"/>
              </a:pPr>
              <a:r>
                <a:rPr lang="en-US" sz="1500" dirty="0">
                  <a:solidFill>
                    <a:schemeClr val="bg1"/>
                  </a:solidFill>
                  <a:latin typeface="Arial" panose="020B0604020202020204" pitchFamily="34" charset="0"/>
                </a:rPr>
                <a:t>Develop mechanisms for collection of feedback and quality measures to ensure OR support is appropriately targeted</a:t>
              </a:r>
              <a:endParaRPr lang="en-US" sz="15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59891" y="3310212"/>
              <a:ext cx="2068282" cy="1538642"/>
            </a:xfrm>
            <a:prstGeom prst="rect">
              <a:avLst/>
            </a:prstGeom>
            <a:grpFill/>
          </p:spPr>
          <p:txBody>
            <a:bodyPr wrap="square" rtlCol="0">
              <a:spAutoFit/>
            </a:bodyPr>
            <a:lstStyle/>
            <a:p>
              <a:pPr marL="285750" indent="-285750">
                <a:buFont typeface="Wingdings" panose="05000000000000000000" pitchFamily="2" charset="2"/>
                <a:buChar char="ü"/>
              </a:pPr>
              <a:r>
                <a:rPr lang="en-US" sz="1400" dirty="0">
                  <a:solidFill>
                    <a:schemeClr val="bg1"/>
                  </a:solidFill>
                </a:rPr>
                <a:t>Improved quality and access to research support services</a:t>
              </a:r>
            </a:p>
            <a:p>
              <a:pPr marL="285750" indent="-285750">
                <a:buFont typeface="Wingdings" panose="05000000000000000000" pitchFamily="2" charset="2"/>
                <a:buChar char="ü"/>
              </a:pPr>
              <a:r>
                <a:rPr lang="en-US" sz="1400" dirty="0">
                  <a:solidFill>
                    <a:schemeClr val="bg1"/>
                  </a:solidFill>
                </a:rPr>
                <a:t>Increased scholarly productivity among faculty</a:t>
              </a:r>
            </a:p>
            <a:p>
              <a:pPr marL="285750" indent="-285750">
                <a:buFont typeface="Wingdings" panose="05000000000000000000" pitchFamily="2" charset="2"/>
                <a:buChar char="ü"/>
              </a:pPr>
              <a:r>
                <a:rPr lang="en-US" sz="1400" dirty="0">
                  <a:solidFill>
                    <a:schemeClr val="bg1"/>
                  </a:solidFill>
                </a:rPr>
                <a:t>Improved quality and access to research activity outcomes data</a:t>
              </a:r>
            </a:p>
            <a:p>
              <a:pPr marL="285750" indent="-285750">
                <a:buFont typeface="Wingdings" panose="05000000000000000000" pitchFamily="2" charset="2"/>
                <a:buChar char="ü"/>
              </a:pPr>
              <a:r>
                <a:rPr lang="en-US" sz="1400" dirty="0">
                  <a:solidFill>
                    <a:schemeClr val="bg1"/>
                  </a:solidFill>
                </a:rPr>
                <a:t>Increased faculty satisfaction with research administration support</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9179736-190E-2125-CA0E-10CBAA07D4FC}"/>
                </a:ext>
              </a:extLst>
            </p:cNvPr>
            <p:cNvSpPr txBox="1"/>
            <p:nvPr/>
          </p:nvSpPr>
          <p:spPr>
            <a:xfrm>
              <a:off x="6588230" y="4138460"/>
              <a:ext cx="2208555" cy="347096"/>
            </a:xfrm>
            <a:prstGeom prst="rect">
              <a:avLst/>
            </a:prstGeom>
            <a:grpFill/>
          </p:spPr>
          <p:txBody>
            <a:bodyPr wrap="square" rtlCol="0">
              <a:spAutoFit/>
            </a:bodyPr>
            <a:lstStyle/>
            <a:p>
              <a:pPr algn="ctr"/>
              <a:r>
                <a:rPr lang="en-US" sz="1500" dirty="0">
                  <a:solidFill>
                    <a:schemeClr val="bg1"/>
                  </a:solidFill>
                </a:rPr>
                <a:t>Office of Research</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51592" y="228600"/>
            <a:ext cx="623098" cy="623098"/>
          </a:xfrm>
          <a:prstGeom prst="rect">
            <a:avLst/>
          </a:prstGeom>
        </p:spPr>
      </p:pic>
    </p:spTree>
    <p:extLst>
      <p:ext uri="{BB962C8B-B14F-4D97-AF65-F5344CB8AC3E}">
        <p14:creationId xmlns:p14="http://schemas.microsoft.com/office/powerpoint/2010/main" val="787682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2</a:t>
            </a:r>
          </a:p>
          <a:p>
            <a:pPr lvl="0" algn="ctr"/>
            <a:r>
              <a:rPr lang="en-US" sz="1800" dirty="0">
                <a:solidFill>
                  <a:schemeClr val="accent6"/>
                </a:solidFill>
                <a:latin typeface="Arial" panose="020B0604020202020204" pitchFamily="34" charset="0"/>
              </a:rPr>
              <a:t>Enhance centralized resources to support research and increase efficiency of resource management.</a:t>
            </a:r>
          </a:p>
        </p:txBody>
      </p:sp>
      <p:sp>
        <p:nvSpPr>
          <p:cNvPr id="3" name="Text Placeholder 2"/>
          <p:cNvSpPr>
            <a:spLocks noGrp="1"/>
          </p:cNvSpPr>
          <p:nvPr>
            <p:ph type="body" idx="11"/>
          </p:nvPr>
        </p:nvSpPr>
        <p:spPr>
          <a:xfrm>
            <a:off x="804672" y="2081378"/>
            <a:ext cx="10607040" cy="685800"/>
          </a:xfrm>
        </p:spPr>
        <p:txBody>
          <a:bodyPr/>
          <a:lstStyle/>
          <a:p>
            <a:pPr>
              <a:lnSpc>
                <a:spcPct val="100000"/>
              </a:lnSpc>
              <a:spcBef>
                <a:spcPts val="0"/>
              </a:spcBef>
            </a:pPr>
            <a:r>
              <a:rPr lang="en-US" sz="1500" dirty="0">
                <a:solidFill>
                  <a:schemeClr val="accent5"/>
                </a:solidFill>
                <a:latin typeface="Arial" panose="020B0604020202020204" pitchFamily="34" charset="0"/>
              </a:rPr>
              <a:t>Adding research support roles and staff combined with instituting formalized communication will enhance the efficiency of ensuring that research has appropriate resources for its management.  Conducting an inventory of facilities and service centers in order to identify where resources are available or lacking will help to ensure that researchers have access to what they need.</a:t>
            </a:r>
          </a:p>
        </p:txBody>
      </p:sp>
      <p:sp>
        <p:nvSpPr>
          <p:cNvPr id="4" name="Title 3"/>
          <p:cNvSpPr>
            <a:spLocks noGrp="1"/>
          </p:cNvSpPr>
          <p:nvPr>
            <p:ph type="title"/>
          </p:nvPr>
        </p:nvSpPr>
        <p:spPr>
          <a:xfrm>
            <a:off x="7772400" y="320040"/>
            <a:ext cx="1828800" cy="457200"/>
          </a:xfrm>
        </p:spPr>
        <p:txBody>
          <a:bodyPr/>
          <a:lstStyle/>
          <a:p>
            <a:r>
              <a:rPr lang="en-US" dirty="0"/>
              <a:t>Research</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80360"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r>
                <a:rPr lang="en-US" dirty="0">
                  <a:solidFill>
                    <a:schemeClr val="bg1"/>
                  </a:solidFill>
                </a:rPr>
                <a:t>Fall 2023</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59"/>
            <a:ext cx="4434840" cy="3756648"/>
            <a:chOff x="6514611" y="3156348"/>
            <a:chExt cx="2318983" cy="1850117"/>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87742"/>
              <a:ext cx="2267685" cy="1318723"/>
            </a:xfrm>
            <a:prstGeom prst="rect">
              <a:avLst/>
            </a:prstGeom>
            <a:noFill/>
          </p:spPr>
          <p:txBody>
            <a:bodyPr wrap="square" rtlCol="0">
              <a:spAutoFit/>
            </a:bodyPr>
            <a:lstStyle/>
            <a:p>
              <a:pPr marL="285750" indent="-285750">
                <a:buFont typeface="Courier New" panose="02070309020205020404" pitchFamily="49" charset="0"/>
                <a:buChar char="o"/>
              </a:pPr>
              <a:r>
                <a:rPr lang="en-US" sz="1400" dirty="0">
                  <a:solidFill>
                    <a:schemeClr val="bg1"/>
                  </a:solidFill>
                  <a:latin typeface="Arial" panose="020B0604020202020204" pitchFamily="34" charset="0"/>
                </a:rPr>
                <a:t>Establish a Biostatistical Data Coordination Center</a:t>
              </a:r>
            </a:p>
            <a:p>
              <a:pPr marL="285750" indent="-285750">
                <a:buFont typeface="Courier New" panose="02070309020205020404" pitchFamily="49" charset="0"/>
                <a:buChar char="o"/>
              </a:pPr>
              <a:r>
                <a:rPr lang="en-US" sz="1400" dirty="0">
                  <a:solidFill>
                    <a:schemeClr val="bg1"/>
                  </a:solidFill>
                  <a:latin typeface="Arial" panose="020B0604020202020204" pitchFamily="34" charset="0"/>
                </a:rPr>
                <a:t>Improve core Facilities infrastructure</a:t>
              </a:r>
            </a:p>
            <a:p>
              <a:pPr marL="742939" lvl="1" indent="-285750">
                <a:buFont typeface="Courier New" panose="02070309020205020404" pitchFamily="49" charset="0"/>
                <a:buChar char="o"/>
              </a:pPr>
              <a:r>
                <a:rPr lang="en-US" sz="1400" dirty="0">
                  <a:solidFill>
                    <a:schemeClr val="bg1"/>
                  </a:solidFill>
                  <a:latin typeface="Arial" panose="020B0604020202020204" pitchFamily="34" charset="0"/>
                </a:rPr>
                <a:t>Inventory current facilities</a:t>
              </a:r>
            </a:p>
            <a:p>
              <a:pPr marL="742939" lvl="1" indent="-285750">
                <a:buFont typeface="Courier New" panose="02070309020205020404" pitchFamily="49" charset="0"/>
                <a:buChar char="o"/>
              </a:pPr>
              <a:r>
                <a:rPr lang="en-US" sz="1400" dirty="0">
                  <a:solidFill>
                    <a:schemeClr val="bg1"/>
                  </a:solidFill>
                  <a:latin typeface="Arial" panose="020B0604020202020204" pitchFamily="34" charset="0"/>
                </a:rPr>
                <a:t>Address gaps in available facilities/instrumentation/staffing</a:t>
              </a:r>
            </a:p>
            <a:p>
              <a:pPr marL="742939" lvl="1" indent="-285750">
                <a:buFont typeface="Courier New" panose="02070309020205020404" pitchFamily="49" charset="0"/>
                <a:buChar char="o"/>
              </a:pPr>
              <a:r>
                <a:rPr lang="en-US" sz="1400" dirty="0">
                  <a:solidFill>
                    <a:schemeClr val="bg1"/>
                  </a:solidFill>
                  <a:latin typeface="Arial" panose="020B0604020202020204" pitchFamily="34" charset="0"/>
                </a:rPr>
                <a:t>Identify funding sources</a:t>
              </a:r>
            </a:p>
            <a:p>
              <a:pPr marL="742939" lvl="1" indent="-285750">
                <a:buFont typeface="Courier New" panose="02070309020205020404" pitchFamily="49" charset="0"/>
                <a:buChar char="o"/>
              </a:pPr>
              <a:r>
                <a:rPr lang="en-US" sz="1400" dirty="0">
                  <a:solidFill>
                    <a:schemeClr val="bg1"/>
                  </a:solidFill>
                  <a:latin typeface="Arial" panose="020B0604020202020204" pitchFamily="34" charset="0"/>
                </a:rPr>
                <a:t>Implement process for continuous assessment and improvement of facilities</a:t>
              </a:r>
            </a:p>
            <a:p>
              <a:pPr marL="742939" lvl="1" indent="-285750">
                <a:buFont typeface="Courier New" panose="02070309020205020404" pitchFamily="49" charset="0"/>
                <a:buChar char="o"/>
              </a:pPr>
              <a:r>
                <a:rPr lang="en-US" sz="1400" dirty="0">
                  <a:solidFill>
                    <a:schemeClr val="bg1"/>
                  </a:solidFill>
                  <a:latin typeface="Arial" panose="020B0604020202020204" pitchFamily="34" charset="0"/>
                </a:rPr>
                <a:t>Improve awareness/accessibility of available resources</a:t>
              </a:r>
            </a:p>
            <a:p>
              <a:pPr marL="285750" indent="-285750">
                <a:buFont typeface="Courier New" panose="02070309020205020404" pitchFamily="49" charset="0"/>
                <a:buChar char="o"/>
              </a:pPr>
              <a:endParaRPr lang="en-US" sz="14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1" y="3420115"/>
              <a:ext cx="2068282" cy="1346511"/>
            </a:xfrm>
            <a:prstGeom prst="rect">
              <a:avLst/>
            </a:prstGeom>
            <a:grpFill/>
          </p:spPr>
          <p:txBody>
            <a:bodyPr wrap="square" rtlCol="0">
              <a:spAutoFit/>
            </a:bodyPr>
            <a:lstStyle/>
            <a:p>
              <a:pPr marL="285750" indent="-285750">
                <a:buFont typeface="Wingdings" panose="05000000000000000000" pitchFamily="2" charset="2"/>
                <a:buChar char="ü"/>
              </a:pPr>
              <a:r>
                <a:rPr lang="en-US" sz="1400" dirty="0">
                  <a:solidFill>
                    <a:schemeClr val="bg1"/>
                  </a:solidFill>
                </a:rPr>
                <a:t>Increased capacity to support </a:t>
              </a:r>
              <a:r>
                <a:rPr lang="en-US" sz="1500" dirty="0">
                  <a:solidFill>
                    <a:schemeClr val="bg1"/>
                  </a:solidFill>
                </a:rPr>
                <a:t>statistical</a:t>
              </a:r>
              <a:r>
                <a:rPr lang="en-US" sz="1400" dirty="0">
                  <a:solidFill>
                    <a:schemeClr val="bg1"/>
                  </a:solidFill>
                </a:rPr>
                <a:t> analysis needs of research projects</a:t>
              </a:r>
            </a:p>
            <a:p>
              <a:pPr marL="285750" indent="-285750">
                <a:buFont typeface="Wingdings" panose="05000000000000000000" pitchFamily="2" charset="2"/>
                <a:buChar char="ü"/>
              </a:pPr>
              <a:endParaRPr lang="en-US" sz="1400" dirty="0">
                <a:solidFill>
                  <a:schemeClr val="bg1"/>
                </a:solidFill>
              </a:endParaRPr>
            </a:p>
            <a:p>
              <a:pPr marL="285750" indent="-285750">
                <a:buFont typeface="Wingdings" panose="05000000000000000000" pitchFamily="2" charset="2"/>
                <a:buChar char="ü"/>
              </a:pPr>
              <a:r>
                <a:rPr lang="en-US" sz="1400" dirty="0">
                  <a:solidFill>
                    <a:schemeClr val="bg1"/>
                  </a:solidFill>
                </a:rPr>
                <a:t>Increase quality and quantity of core facilities</a:t>
              </a:r>
            </a:p>
            <a:p>
              <a:pPr marL="285750" indent="-285750">
                <a:buFont typeface="Wingdings" panose="05000000000000000000" pitchFamily="2" charset="2"/>
                <a:buChar char="ü"/>
              </a:pPr>
              <a:endParaRPr lang="en-US" sz="1400" dirty="0">
                <a:solidFill>
                  <a:schemeClr val="bg1"/>
                </a:solidFill>
              </a:endParaRPr>
            </a:p>
            <a:p>
              <a:pPr marL="285750" indent="-285750">
                <a:buFont typeface="Wingdings" panose="05000000000000000000" pitchFamily="2" charset="2"/>
                <a:buChar char="ü"/>
              </a:pPr>
              <a:r>
                <a:rPr lang="en-US" sz="1400" dirty="0">
                  <a:solidFill>
                    <a:schemeClr val="bg1"/>
                  </a:solidFill>
                </a:rPr>
                <a:t>Increased usage of core facilities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4">
            <a:extLst>
              <a:ext uri="{96DAC541-7B7A-43D3-8B79-37D633B846F1}">
                <asvg:svgBlip xmlns:asvg="http://schemas.microsoft.com/office/drawing/2016/SVG/main" r:embed="rId5"/>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8230" y="4138460"/>
              <a:ext cx="2208555" cy="561965"/>
            </a:xfrm>
            <a:prstGeom prst="rect">
              <a:avLst/>
            </a:prstGeom>
            <a:grpFill/>
          </p:spPr>
          <p:txBody>
            <a:bodyPr wrap="square" rtlCol="0">
              <a:spAutoFit/>
            </a:bodyPr>
            <a:lstStyle/>
            <a:p>
              <a:pPr algn="ctr">
                <a:defRPr/>
              </a:pPr>
              <a:r>
                <a:rPr lang="en-US" sz="1400" dirty="0">
                  <a:solidFill>
                    <a:srgbClr val="FFFFFF"/>
                  </a:solidFill>
                  <a:latin typeface="Arial" panose="020B0604020202020204"/>
                </a:rPr>
                <a:t>Office of the Vice President for Health Sciences</a:t>
              </a:r>
              <a:endParaRPr lang="en-US" sz="1500" dirty="0">
                <a:solidFill>
                  <a:srgbClr val="FFFFFF"/>
                </a:solidFill>
                <a:latin typeface="Arial" panose="020B0604020202020204"/>
              </a:endParaRP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09760" y="2971800"/>
            <a:ext cx="837025" cy="837025"/>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51592" y="228600"/>
            <a:ext cx="623098" cy="623098"/>
          </a:xfrm>
          <a:prstGeom prst="rect">
            <a:avLst/>
          </a:prstGeom>
        </p:spPr>
      </p:pic>
    </p:spTree>
    <p:extLst>
      <p:ext uri="{BB962C8B-B14F-4D97-AF65-F5344CB8AC3E}">
        <p14:creationId xmlns:p14="http://schemas.microsoft.com/office/powerpoint/2010/main" val="332280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6DEC509-0F8F-9410-7DBF-742F3E0B9DD3}"/>
              </a:ext>
            </a:extLst>
          </p:cNvPr>
          <p:cNvSpPr txBox="1">
            <a:spLocks/>
          </p:cNvSpPr>
          <p:nvPr/>
        </p:nvSpPr>
        <p:spPr>
          <a:xfrm>
            <a:off x="2368557" y="3798110"/>
            <a:ext cx="7288769" cy="537063"/>
          </a:xfrm>
          <a:prstGeom prst="rect">
            <a:avLst/>
          </a:prstGeom>
        </p:spPr>
        <p:txBody>
          <a:bodyPr vert="horz" lIns="68580" tIns="34290" rIns="68580" bIns="34290" rtlCol="0" anchor="b">
            <a:normAutofit/>
          </a:bodyPr>
          <a:lstStyle>
            <a:lvl1pPr algn="l" defTabSz="914400" rtl="0" eaLnBrk="1" latinLnBrk="0" hangingPunct="1">
              <a:lnSpc>
                <a:spcPct val="80000"/>
              </a:lnSpc>
              <a:spcBef>
                <a:spcPct val="0"/>
              </a:spcBef>
              <a:buNone/>
              <a:defRPr sz="3600" kern="1200">
                <a:solidFill>
                  <a:srgbClr val="005BBB"/>
                </a:solidFill>
                <a:latin typeface="Georgia" charset="0"/>
                <a:ea typeface="Georgia" charset="0"/>
                <a:cs typeface="Georgia" charset="0"/>
              </a:defRPr>
            </a:lvl1pPr>
          </a:lstStyle>
          <a:p>
            <a:pPr defTabSz="685800"/>
            <a:r>
              <a:rPr lang="en-US" sz="2700" b="1">
                <a:solidFill>
                  <a:srgbClr val="FFFFFF"/>
                </a:solidFill>
                <a:latin typeface="Georgia" panose="02040502050405020303" pitchFamily="18" charset="0"/>
              </a:rPr>
              <a:t>UB’s Vision</a:t>
            </a:r>
          </a:p>
        </p:txBody>
      </p:sp>
      <p:sp>
        <p:nvSpPr>
          <p:cNvPr id="2" name="TextBox 1">
            <a:extLst>
              <a:ext uri="{FF2B5EF4-FFF2-40B4-BE49-F238E27FC236}">
                <a16:creationId xmlns:a16="http://schemas.microsoft.com/office/drawing/2014/main" id="{0DBDAC7C-A589-8D3D-AC93-2BB8E11A6A9D}"/>
              </a:ext>
            </a:extLst>
          </p:cNvPr>
          <p:cNvSpPr txBox="1"/>
          <p:nvPr/>
        </p:nvSpPr>
        <p:spPr>
          <a:xfrm>
            <a:off x="3802566" y="2230244"/>
            <a:ext cx="4471639" cy="1477328"/>
          </a:xfrm>
          <a:prstGeom prst="rect">
            <a:avLst/>
          </a:prstGeom>
          <a:noFill/>
        </p:spPr>
        <p:txBody>
          <a:bodyPr wrap="square" rtlCol="0">
            <a:spAutoFit/>
          </a:bodyPr>
          <a:lstStyle/>
          <a:p>
            <a:pPr algn="ctr"/>
            <a:r>
              <a:rPr lang="en-US" b="1" dirty="0"/>
              <a:t>Our Values</a:t>
            </a:r>
          </a:p>
          <a:p>
            <a:pPr algn="ctr"/>
            <a:endParaRPr lang="en-US" b="1" dirty="0"/>
          </a:p>
          <a:p>
            <a:pPr algn="ctr"/>
            <a:r>
              <a:rPr lang="en-US" b="1" dirty="0"/>
              <a:t>We need to develop a set of values that guide our mission and vision and how we achieve them.</a:t>
            </a:r>
          </a:p>
        </p:txBody>
      </p:sp>
    </p:spTree>
    <p:extLst>
      <p:ext uri="{BB962C8B-B14F-4D97-AF65-F5344CB8AC3E}">
        <p14:creationId xmlns:p14="http://schemas.microsoft.com/office/powerpoint/2010/main" val="1029006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3</a:t>
            </a:r>
          </a:p>
          <a:p>
            <a:pPr lvl="0" algn="ctr"/>
            <a:r>
              <a:rPr lang="en-US" sz="1600" dirty="0">
                <a:solidFill>
                  <a:schemeClr val="accent6"/>
                </a:solidFill>
                <a:latin typeface="Arial" panose="020B0604020202020204" pitchFamily="34" charset="0"/>
              </a:rPr>
              <a:t>Improve support for departments, faculty, staff, and trainees involved in clinical research.</a:t>
            </a:r>
          </a:p>
        </p:txBody>
      </p:sp>
      <p:sp>
        <p:nvSpPr>
          <p:cNvPr id="3" name="Text Placeholder 2"/>
          <p:cNvSpPr>
            <a:spLocks noGrp="1"/>
          </p:cNvSpPr>
          <p:nvPr>
            <p:ph type="body" idx="11"/>
          </p:nvPr>
        </p:nvSpPr>
        <p:spPr>
          <a:xfrm>
            <a:off x="804672" y="2177146"/>
            <a:ext cx="10607040" cy="715989"/>
          </a:xfrm>
        </p:spPr>
        <p:txBody>
          <a:bodyPr/>
          <a:lstStyle/>
          <a:p>
            <a:pPr>
              <a:lnSpc>
                <a:spcPct val="100000"/>
              </a:lnSpc>
              <a:spcBef>
                <a:spcPts val="0"/>
              </a:spcBef>
            </a:pPr>
            <a:r>
              <a:rPr lang="en-US" sz="1500" dirty="0">
                <a:solidFill>
                  <a:schemeClr val="accent5"/>
                </a:solidFill>
                <a:latin typeface="Arial" panose="020B0604020202020204" pitchFamily="34" charset="0"/>
              </a:rPr>
              <a:t>Providing Principal Investigators with support staff and better trained administrative staff will help streamline research execution.  Investing in up-and-coming and established, successful investigators will demonstrate the school's support for innovative research.</a:t>
            </a:r>
          </a:p>
        </p:txBody>
      </p:sp>
      <p:sp>
        <p:nvSpPr>
          <p:cNvPr id="4" name="Title 3"/>
          <p:cNvSpPr>
            <a:spLocks noGrp="1"/>
          </p:cNvSpPr>
          <p:nvPr>
            <p:ph type="title"/>
          </p:nvPr>
        </p:nvSpPr>
        <p:spPr>
          <a:xfrm>
            <a:off x="8229600" y="320040"/>
            <a:ext cx="1828800" cy="457200"/>
          </a:xfrm>
        </p:spPr>
        <p:txBody>
          <a:bodyPr/>
          <a:lstStyle/>
          <a:p>
            <a:r>
              <a:rPr lang="en-US" dirty="0"/>
              <a:t>Research</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3" y="2880360"/>
            <a:ext cx="2880360" cy="1719072"/>
            <a:chOff x="6514611" y="3156348"/>
            <a:chExt cx="2318983"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7047"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262817" cy="392845"/>
            </a:xfrm>
            <a:prstGeom prst="rect">
              <a:avLst/>
            </a:prstGeom>
            <a:noFill/>
          </p:spPr>
          <p:txBody>
            <a:bodyPr wrap="square" rtlCol="0">
              <a:spAutoFit/>
            </a:bodyPr>
            <a:lstStyle/>
            <a:p>
              <a:pPr algn="ctr"/>
              <a:r>
                <a:rPr lang="en-US" dirty="0">
                  <a:solidFill>
                    <a:schemeClr val="bg1"/>
                  </a:solidFill>
                </a:rPr>
                <a:t>Winter 2023</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22960" y="2971802"/>
            <a:ext cx="4434840" cy="3730125"/>
            <a:chOff x="6524174" y="3201631"/>
            <a:chExt cx="2318983" cy="1847235"/>
          </a:xfrm>
        </p:grpSpPr>
        <p:sp>
          <p:nvSpPr>
            <p:cNvPr id="16" name="Rectangle 15">
              <a:extLst>
                <a:ext uri="{FF2B5EF4-FFF2-40B4-BE49-F238E27FC236}">
                  <a16:creationId xmlns:a16="http://schemas.microsoft.com/office/drawing/2014/main" id="{E5459025-25DE-3D65-0FDD-76EC87394C7D}"/>
                </a:ext>
              </a:extLst>
            </p:cNvPr>
            <p:cNvSpPr/>
            <p:nvPr/>
          </p:nvSpPr>
          <p:spPr>
            <a:xfrm>
              <a:off x="6524174" y="3201631"/>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16143"/>
              <a:ext cx="2271169" cy="1432723"/>
            </a:xfrm>
            <a:prstGeom prst="rect">
              <a:avLst/>
            </a:prstGeom>
            <a:noFill/>
          </p:spPr>
          <p:txBody>
            <a:bodyPr wrap="square" rtlCol="0">
              <a:spAutoFit/>
            </a:bodyPr>
            <a:lstStyle/>
            <a:p>
              <a:pPr marL="285750" indent="-285750">
                <a:buFont typeface="Courier New" panose="02070309020205020404" pitchFamily="49" charset="0"/>
                <a:buChar char="o"/>
              </a:pPr>
              <a:r>
                <a:rPr lang="en-US" sz="1200" dirty="0">
                  <a:solidFill>
                    <a:schemeClr val="bg1"/>
                  </a:solidFill>
                  <a:latin typeface="Arial" panose="020B0604020202020204" pitchFamily="34" charset="0"/>
                </a:rPr>
                <a:t>Hire Research Coordinators</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Improve professional development for research administrative staff</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Hire centralized Grant Specialists</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Mobilize residual funds</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Address gaps in state line usage</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Increase # and diversity of tenure track physician scientists, measured against top research institutions and workforce availability</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Increase support of junior faculty and trainees</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Modify promotion policies to recognize excellence in clinical trials participation and successful team science activities</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Improve retention of established PIs</a:t>
              </a:r>
            </a:p>
            <a:p>
              <a:pPr marL="285750" indent="-285750">
                <a:buFont typeface="Courier New" panose="02070309020205020404" pitchFamily="49" charset="0"/>
                <a:buChar char="o"/>
              </a:pPr>
              <a:endParaRPr lang="en-US" sz="14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1" y="3191078"/>
              <a:ext cx="2068282" cy="1790417"/>
            </a:xfrm>
            <a:prstGeom prst="rect">
              <a:avLst/>
            </a:prstGeom>
            <a:grpFill/>
          </p:spPr>
          <p:txBody>
            <a:bodyPr wrap="square" rtlCol="0">
              <a:spAutoFit/>
            </a:bodyPr>
            <a:lstStyle/>
            <a:p>
              <a:pPr marL="285750" indent="-285750">
                <a:spcBef>
                  <a:spcPts val="600"/>
                </a:spcBef>
                <a:buFont typeface="Wingdings" panose="05000000000000000000" pitchFamily="2" charset="2"/>
                <a:buChar char="ü"/>
              </a:pPr>
              <a:r>
                <a:rPr lang="en-US" sz="1500" dirty="0">
                  <a:solidFill>
                    <a:schemeClr val="bg1"/>
                  </a:solidFill>
                </a:rPr>
                <a:t>Year-over-year % increase of grant submissions</a:t>
              </a:r>
            </a:p>
            <a:p>
              <a:pPr marL="285750" indent="-285750">
                <a:spcBef>
                  <a:spcPts val="600"/>
                </a:spcBef>
                <a:buFont typeface="Wingdings" panose="05000000000000000000" pitchFamily="2" charset="2"/>
                <a:buChar char="ü"/>
              </a:pPr>
              <a:r>
                <a:rPr lang="en-US" sz="1500" dirty="0">
                  <a:solidFill>
                    <a:schemeClr val="bg1"/>
                  </a:solidFill>
                </a:rPr>
                <a:t>Year-over-year % increase of grants awarded</a:t>
              </a:r>
            </a:p>
            <a:p>
              <a:pPr marL="285750" indent="-285750">
                <a:spcBef>
                  <a:spcPts val="600"/>
                </a:spcBef>
                <a:buFont typeface="Wingdings" panose="05000000000000000000" pitchFamily="2" charset="2"/>
                <a:buChar char="ü"/>
              </a:pPr>
              <a:r>
                <a:rPr lang="en-US" sz="1500" dirty="0">
                  <a:solidFill>
                    <a:schemeClr val="bg1"/>
                  </a:solidFill>
                </a:rPr>
                <a:t>Increased # faculty</a:t>
              </a:r>
            </a:p>
            <a:p>
              <a:pPr marL="285750" indent="-285750">
                <a:spcBef>
                  <a:spcPts val="600"/>
                </a:spcBef>
                <a:buFont typeface="Wingdings" panose="05000000000000000000" pitchFamily="2" charset="2"/>
                <a:buChar char="ü"/>
              </a:pPr>
              <a:r>
                <a:rPr lang="en-US" sz="1500" dirty="0">
                  <a:solidFill>
                    <a:schemeClr val="bg1"/>
                  </a:solidFill>
                </a:rPr>
                <a:t>Year-over-year % increase of clinical trials</a:t>
              </a:r>
            </a:p>
            <a:p>
              <a:pPr marL="285750" indent="-285750">
                <a:spcBef>
                  <a:spcPts val="600"/>
                </a:spcBef>
                <a:buFont typeface="Wingdings" panose="05000000000000000000" pitchFamily="2" charset="2"/>
                <a:buChar char="ü"/>
              </a:pPr>
              <a:r>
                <a:rPr lang="en-US" sz="1500" dirty="0">
                  <a:solidFill>
                    <a:schemeClr val="bg1"/>
                  </a:solidFill>
                </a:rPr>
                <a:t>Increased # of team-based projects</a:t>
              </a:r>
            </a:p>
            <a:p>
              <a:pPr marL="285750" indent="-285750">
                <a:spcBef>
                  <a:spcPts val="600"/>
                </a:spcBef>
                <a:buFont typeface="Wingdings" panose="05000000000000000000" pitchFamily="2" charset="2"/>
                <a:buChar char="ü"/>
              </a:pPr>
              <a:r>
                <a:rPr lang="en-US" sz="1500" dirty="0">
                  <a:solidFill>
                    <a:schemeClr val="bg1"/>
                  </a:solidFill>
                </a:rPr>
                <a:t>Improved faculty/trainee retention</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748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58"/>
            <a:ext cx="2971800" cy="1719071"/>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00121"/>
              <a:ext cx="2140600" cy="694192"/>
            </a:xfrm>
            <a:prstGeom prst="rect">
              <a:avLst/>
            </a:prstGeom>
            <a:grpFill/>
          </p:spPr>
          <p:txBody>
            <a:bodyPr wrap="square" rtlCol="0">
              <a:spAutoFit/>
            </a:bodyPr>
            <a:lstStyle/>
            <a:p>
              <a:pPr algn="ctr">
                <a:defRPr/>
              </a:pPr>
              <a:r>
                <a:rPr lang="en-US" sz="1200" dirty="0">
                  <a:solidFill>
                    <a:srgbClr val="FFFFFF"/>
                  </a:solidFill>
                  <a:latin typeface="Arial" panose="020B0604020202020204"/>
                </a:rPr>
                <a:t>Office of the Vice President for Health Sciences</a:t>
              </a:r>
            </a:p>
            <a:p>
              <a:pPr algn="ctr">
                <a:defRPr/>
              </a:pPr>
              <a:r>
                <a:rPr lang="en-US" sz="1200" dirty="0">
                  <a:solidFill>
                    <a:srgbClr val="FFFFFF"/>
                  </a:solidFill>
                  <a:latin typeface="Arial" panose="020B0604020202020204"/>
                </a:rPr>
                <a:t>Office of Research</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34" name="Graphic 33" descr="Scientific Thought with solid fill">
            <a:extLst>
              <a:ext uri="{FF2B5EF4-FFF2-40B4-BE49-F238E27FC236}">
                <a16:creationId xmlns:a16="http://schemas.microsoft.com/office/drawing/2014/main" id="{7E3C7A13-0FED-AC2C-B5A3-5578C25E89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9724993" y="228600"/>
            <a:ext cx="621792" cy="623098"/>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preferRelativeResize="0">
            <a:picLocks/>
          </p:cNvPicPr>
          <p:nvPr/>
        </p:nvPicPr>
        <p:blipFill>
          <a:blip r:embed="rId13">
            <a:extLst>
              <a:ext uri="{96DAC541-7B7A-43D3-8B79-37D633B846F1}">
                <asvg:svgBlip xmlns:asvg="http://schemas.microsoft.com/office/drawing/2016/SVG/main" r:embed="rId14"/>
              </a:ext>
            </a:extLst>
          </a:blip>
          <a:stretch>
            <a:fillRect/>
          </a:stretch>
        </p:blipFill>
        <p:spPr>
          <a:xfrm>
            <a:off x="10378440" y="228600"/>
            <a:ext cx="621792" cy="623098"/>
          </a:xfrm>
          <a:prstGeom prst="rect">
            <a:avLst/>
          </a:prstGeom>
        </p:spPr>
      </p:pic>
    </p:spTree>
    <p:extLst>
      <p:ext uri="{BB962C8B-B14F-4D97-AF65-F5344CB8AC3E}">
        <p14:creationId xmlns:p14="http://schemas.microsoft.com/office/powerpoint/2010/main" val="806992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4</a:t>
            </a:r>
          </a:p>
          <a:p>
            <a:pPr lvl="0" algn="ctr"/>
            <a:r>
              <a:rPr lang="en-US" sz="1800" dirty="0">
                <a:solidFill>
                  <a:schemeClr val="accent6"/>
                </a:solidFill>
                <a:latin typeface="Arial" panose="020B0604020202020204" pitchFamily="34" charset="0"/>
              </a:rPr>
              <a:t>Increase Team-Based Science</a:t>
            </a:r>
          </a:p>
        </p:txBody>
      </p:sp>
      <p:sp>
        <p:nvSpPr>
          <p:cNvPr id="3" name="Text Placeholder 2"/>
          <p:cNvSpPr>
            <a:spLocks noGrp="1"/>
          </p:cNvSpPr>
          <p:nvPr>
            <p:ph type="body" idx="11"/>
          </p:nvPr>
        </p:nvSpPr>
        <p:spPr>
          <a:xfrm>
            <a:off x="804672" y="2148840"/>
            <a:ext cx="10607040" cy="550265"/>
          </a:xfrm>
        </p:spPr>
        <p:txBody>
          <a:bodyPr/>
          <a:lstStyle/>
          <a:p>
            <a:pPr>
              <a:lnSpc>
                <a:spcPct val="100000"/>
              </a:lnSpc>
              <a:spcBef>
                <a:spcPts val="0"/>
              </a:spcBef>
            </a:pPr>
            <a:r>
              <a:rPr lang="en-US" sz="1400" dirty="0">
                <a:solidFill>
                  <a:schemeClr val="accent5"/>
                </a:solidFill>
                <a:latin typeface="Arial" panose="020B0604020202020204" pitchFamily="34" charset="0"/>
              </a:rPr>
              <a:t>The Jacobs School will strive to be innovative and effective by leveraging the intersectional strengths of University and community peers to create better research outcomes through collaboration.</a:t>
            </a:r>
          </a:p>
        </p:txBody>
      </p:sp>
      <p:sp>
        <p:nvSpPr>
          <p:cNvPr id="4" name="Title 3"/>
          <p:cNvSpPr>
            <a:spLocks noGrp="1"/>
          </p:cNvSpPr>
          <p:nvPr>
            <p:ph type="title"/>
          </p:nvPr>
        </p:nvSpPr>
        <p:spPr>
          <a:xfrm>
            <a:off x="7772400" y="320040"/>
            <a:ext cx="1828800" cy="457200"/>
          </a:xfrm>
        </p:spPr>
        <p:txBody>
          <a:bodyPr/>
          <a:lstStyle/>
          <a:p>
            <a:r>
              <a:rPr lang="en-US" dirty="0"/>
              <a:t>Research</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3" y="2880360"/>
            <a:ext cx="2880360" cy="1719072"/>
            <a:chOff x="6514611" y="3156348"/>
            <a:chExt cx="2318983"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7047"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262817" cy="396681"/>
            </a:xfrm>
            <a:prstGeom prst="rect">
              <a:avLst/>
            </a:prstGeom>
            <a:noFill/>
          </p:spPr>
          <p:txBody>
            <a:bodyPr wrap="square" rtlCol="0">
              <a:spAutoFit/>
            </a:bodyPr>
            <a:lstStyle/>
            <a:p>
              <a:pPr algn="ctr"/>
              <a:r>
                <a:rPr lang="en-US" dirty="0">
                  <a:solidFill>
                    <a:schemeClr val="bg1"/>
                  </a:solidFill>
                </a:rPr>
                <a:t>Fall 2023</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13609"/>
              <a:ext cx="2271169" cy="1318723"/>
            </a:xfrm>
            <a:prstGeom prst="rect">
              <a:avLst/>
            </a:prstGeom>
            <a:noFill/>
          </p:spPr>
          <p:txBody>
            <a:bodyPr wrap="square" rtlCol="0">
              <a:spAutoFit/>
            </a:bodyPr>
            <a:lstStyle/>
            <a:p>
              <a:pPr marL="285750" indent="-285750">
                <a:buFont typeface="Courier New" panose="02070309020205020404" pitchFamily="49" charset="0"/>
                <a:buChar char="o"/>
              </a:pPr>
              <a:r>
                <a:rPr lang="en-US" sz="1200" dirty="0">
                  <a:solidFill>
                    <a:schemeClr val="bg1"/>
                  </a:solidFill>
                  <a:latin typeface="Arial" panose="020B0604020202020204" pitchFamily="34" charset="0"/>
                </a:rPr>
                <a:t>Utilize data analytics to identify possible interdepartmental collaborations</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Support cross-disciplinary interest groups</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Identify mechanisms for clinical departments to support basic and translational research</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Increase support for the pursuit of team-based funding</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Increase collaborations between basic science and clinical researchers</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Explore alignment of research interests across institutes and centers</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Create a mechanism to identify internal collaborators that fulfill pilot grant requirements.</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Identify and build teams well in advance of major funding opportunities aimed at interdisciplinary work.</a:t>
              </a:r>
              <a:endParaRPr lang="en-US" sz="12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1" y="3295300"/>
              <a:ext cx="2068282" cy="1568465"/>
            </a:xfrm>
            <a:prstGeom prst="rect">
              <a:avLst/>
            </a:prstGeom>
            <a:grpFill/>
          </p:spPr>
          <p:txBody>
            <a:bodyPr wrap="square" rtlCol="0">
              <a:spAutoFit/>
            </a:bodyPr>
            <a:lstStyle/>
            <a:p>
              <a:pPr marL="285750" indent="-285750">
                <a:spcBef>
                  <a:spcPts val="600"/>
                </a:spcBef>
                <a:buFont typeface="Wingdings" panose="05000000000000000000" pitchFamily="2" charset="2"/>
                <a:buChar char="ü"/>
              </a:pPr>
              <a:r>
                <a:rPr lang="en-US" sz="1500" dirty="0">
                  <a:solidFill>
                    <a:schemeClr val="bg1"/>
                  </a:solidFill>
                </a:rPr>
                <a:t>Year-over-year % increase of team-based research projects</a:t>
              </a:r>
            </a:p>
            <a:p>
              <a:pPr marL="285750" indent="-285750">
                <a:spcBef>
                  <a:spcPts val="600"/>
                </a:spcBef>
                <a:buFont typeface="Wingdings" panose="05000000000000000000" pitchFamily="2" charset="2"/>
                <a:buChar char="ü"/>
              </a:pPr>
              <a:r>
                <a:rPr lang="en-US" sz="1500" dirty="0">
                  <a:solidFill>
                    <a:schemeClr val="bg1"/>
                  </a:solidFill>
                </a:rPr>
                <a:t>Year-over-year % increase of center grants awarded</a:t>
              </a:r>
            </a:p>
            <a:p>
              <a:pPr marL="285750" indent="-285750">
                <a:spcBef>
                  <a:spcPts val="600"/>
                </a:spcBef>
                <a:buFont typeface="Wingdings" panose="05000000000000000000" pitchFamily="2" charset="2"/>
                <a:buChar char="ü"/>
              </a:pPr>
              <a:r>
                <a:rPr lang="en-US" sz="1500" dirty="0">
                  <a:solidFill>
                    <a:schemeClr val="bg1"/>
                  </a:solidFill>
                </a:rPr>
                <a:t>Year-over-year % increase clinical and translational studies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sp>
        <p:nvSpPr>
          <p:cNvPr id="27" name="Rectangle 26">
            <a:extLst>
              <a:ext uri="{FF2B5EF4-FFF2-40B4-BE49-F238E27FC236}">
                <a16:creationId xmlns:a16="http://schemas.microsoft.com/office/drawing/2014/main" id="{D502EB33-4540-F5E0-5486-7FFFD565025D}"/>
              </a:ext>
            </a:extLst>
          </p:cNvPr>
          <p:cNvSpPr/>
          <p:nvPr/>
        </p:nvSpPr>
        <p:spPr>
          <a:xfrm>
            <a:off x="8458200" y="2880360"/>
            <a:ext cx="2971800" cy="171907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31689"/>
            <a:ext cx="621792" cy="621792"/>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65208" y="228600"/>
            <a:ext cx="623098" cy="623098"/>
          </a:xfrm>
          <a:prstGeom prst="rect">
            <a:avLst/>
          </a:prstGeom>
        </p:spPr>
      </p:pic>
      <p:pic>
        <p:nvPicPr>
          <p:cNvPr id="8" name="Graphic 7" descr="Scientific Thought with solid fill">
            <a:extLst>
              <a:ext uri="{FF2B5EF4-FFF2-40B4-BE49-F238E27FC236}">
                <a16:creationId xmlns:a16="http://schemas.microsoft.com/office/drawing/2014/main" id="{5C1A1FE1-A7AE-512C-825A-11575D76CD2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9098978" y="226817"/>
            <a:ext cx="621792" cy="623098"/>
          </a:xfrm>
          <a:prstGeom prst="rect">
            <a:avLst/>
          </a:prstGeom>
        </p:spPr>
      </p:pic>
      <p:sp>
        <p:nvSpPr>
          <p:cNvPr id="9" name="TextBox 8">
            <a:extLst>
              <a:ext uri="{FF2B5EF4-FFF2-40B4-BE49-F238E27FC236}">
                <a16:creationId xmlns:a16="http://schemas.microsoft.com/office/drawing/2014/main" id="{588678D0-B1CC-0E64-5C98-9D637C136B86}"/>
              </a:ext>
            </a:extLst>
          </p:cNvPr>
          <p:cNvSpPr txBox="1"/>
          <p:nvPr/>
        </p:nvSpPr>
        <p:spPr>
          <a:xfrm>
            <a:off x="8549640" y="3759062"/>
            <a:ext cx="2743200" cy="646331"/>
          </a:xfrm>
          <a:prstGeom prst="rect">
            <a:avLst/>
          </a:prstGeom>
          <a:solidFill>
            <a:schemeClr val="bg1">
              <a:lumMod val="75000"/>
            </a:schemeClr>
          </a:solidFill>
        </p:spPr>
        <p:txBody>
          <a:bodyPr wrap="square" rtlCol="0">
            <a:spAutoFit/>
          </a:bodyPr>
          <a:lstStyle/>
          <a:p>
            <a:pPr algn="ctr">
              <a:defRPr/>
            </a:pPr>
            <a:r>
              <a:rPr lang="en-US" sz="1200" dirty="0">
                <a:solidFill>
                  <a:srgbClr val="FFFFFF"/>
                </a:solidFill>
                <a:latin typeface="Arial" panose="020B0604020202020204"/>
              </a:rPr>
              <a:t>Office of the Vice President for Health Sciences</a:t>
            </a:r>
          </a:p>
          <a:p>
            <a:pPr algn="ctr">
              <a:defRPr/>
            </a:pPr>
            <a:r>
              <a:rPr lang="en-US" sz="1200" dirty="0">
                <a:solidFill>
                  <a:srgbClr val="FFFFFF"/>
                </a:solidFill>
                <a:latin typeface="Arial" panose="020B0604020202020204"/>
              </a:rPr>
              <a:t>Office of Research</a:t>
            </a:r>
          </a:p>
        </p:txBody>
      </p:sp>
    </p:spTree>
    <p:extLst>
      <p:ext uri="{BB962C8B-B14F-4D97-AF65-F5344CB8AC3E}">
        <p14:creationId xmlns:p14="http://schemas.microsoft.com/office/powerpoint/2010/main" val="49871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5</a:t>
            </a:r>
          </a:p>
          <a:p>
            <a:pPr lvl="0" algn="ctr"/>
            <a:r>
              <a:rPr lang="en-US" sz="1800" dirty="0">
                <a:solidFill>
                  <a:schemeClr val="accent6"/>
                </a:solidFill>
                <a:latin typeface="Arial" panose="020B0604020202020204" pitchFamily="34" charset="0"/>
              </a:rPr>
              <a:t>Increase capacity for clinical trials across the health sciences at UB.</a:t>
            </a:r>
          </a:p>
        </p:txBody>
      </p:sp>
      <p:sp>
        <p:nvSpPr>
          <p:cNvPr id="3" name="Text Placeholder 2"/>
          <p:cNvSpPr>
            <a:spLocks noGrp="1"/>
          </p:cNvSpPr>
          <p:nvPr>
            <p:ph type="body" idx="11"/>
          </p:nvPr>
        </p:nvSpPr>
        <p:spPr>
          <a:xfrm>
            <a:off x="804672" y="2107977"/>
            <a:ext cx="10607040" cy="914400"/>
          </a:xfrm>
        </p:spPr>
        <p:txBody>
          <a:bodyPr/>
          <a:lstStyle/>
          <a:p>
            <a:pPr>
              <a:lnSpc>
                <a:spcPct val="100000"/>
              </a:lnSpc>
              <a:spcBef>
                <a:spcPts val="0"/>
              </a:spcBef>
            </a:pPr>
            <a:r>
              <a:rPr lang="en-US" sz="1500" dirty="0">
                <a:solidFill>
                  <a:schemeClr val="accent5"/>
                </a:solidFill>
                <a:latin typeface="Arial" panose="020B0604020202020204" pitchFamily="34" charset="0"/>
              </a:rPr>
              <a:t>The Jacobs School will create and promote training, certification, and educational opportunities to encourage more interest in clinical research.  Through the development of clinical research career paths, the Jacobs School will facilitate more clinical researchers to enter and stay in the field.</a:t>
            </a:r>
          </a:p>
        </p:txBody>
      </p:sp>
      <p:sp>
        <p:nvSpPr>
          <p:cNvPr id="4" name="Title 3"/>
          <p:cNvSpPr>
            <a:spLocks noGrp="1"/>
          </p:cNvSpPr>
          <p:nvPr>
            <p:ph type="title"/>
          </p:nvPr>
        </p:nvSpPr>
        <p:spPr>
          <a:xfrm>
            <a:off x="7772400" y="320040"/>
            <a:ext cx="1828800" cy="457200"/>
          </a:xfrm>
        </p:spPr>
        <p:txBody>
          <a:bodyPr/>
          <a:lstStyle/>
          <a:p>
            <a:r>
              <a:rPr lang="en-US" dirty="0"/>
              <a:t>Research</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4" y="2880360"/>
            <a:ext cx="2880360" cy="1719072"/>
            <a:chOff x="6514611" y="3156348"/>
            <a:chExt cx="2349475"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29433" y="4236671"/>
              <a:ext cx="2334653" cy="392845"/>
            </a:xfrm>
            <a:prstGeom prst="rect">
              <a:avLst/>
            </a:prstGeom>
            <a:noFill/>
          </p:spPr>
          <p:txBody>
            <a:bodyPr wrap="square" rtlCol="0">
              <a:spAutoFit/>
            </a:bodyPr>
            <a:lstStyle/>
            <a:p>
              <a:pPr algn="ctr"/>
              <a:r>
                <a:rPr lang="en-US" dirty="0">
                  <a:solidFill>
                    <a:schemeClr val="bg1"/>
                  </a:solidFill>
                </a:rPr>
                <a:t>Spring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1"/>
            <a:ext cx="4434840" cy="3749040"/>
            <a:chOff x="5637007" y="3170680"/>
            <a:chExt cx="3203740" cy="1840699"/>
          </a:xfrm>
        </p:grpSpPr>
        <p:sp>
          <p:nvSpPr>
            <p:cNvPr id="16" name="Rectangle 15">
              <a:extLst>
                <a:ext uri="{FF2B5EF4-FFF2-40B4-BE49-F238E27FC236}">
                  <a16:creationId xmlns:a16="http://schemas.microsoft.com/office/drawing/2014/main" id="{E5459025-25DE-3D65-0FDD-76EC87394C7D}"/>
                </a:ext>
              </a:extLst>
            </p:cNvPr>
            <p:cNvSpPr/>
            <p:nvPr/>
          </p:nvSpPr>
          <p:spPr>
            <a:xfrm>
              <a:off x="5637007" y="3170680"/>
              <a:ext cx="3203740" cy="184069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5683247" y="3700442"/>
              <a:ext cx="3137684" cy="1254227"/>
            </a:xfrm>
            <a:prstGeom prst="rect">
              <a:avLst/>
            </a:prstGeom>
            <a:noFill/>
          </p:spPr>
          <p:txBody>
            <a:bodyPr wrap="square" rtlCol="0">
              <a:spAutoFit/>
            </a:bodyPr>
            <a:lstStyle/>
            <a:p>
              <a:pPr marL="285750" indent="-285750">
                <a:spcBef>
                  <a:spcPts val="600"/>
                </a:spcBef>
                <a:buFont typeface="Courier New" panose="02070309020205020404" pitchFamily="49" charset="0"/>
                <a:buChar char="o"/>
              </a:pPr>
              <a:r>
                <a:rPr lang="en-US" sz="1500" dirty="0">
                  <a:solidFill>
                    <a:schemeClr val="bg1"/>
                  </a:solidFill>
                  <a:latin typeface="Arial" panose="020B0604020202020204" pitchFamily="34" charset="0"/>
                </a:rPr>
                <a:t>Promote CTSI training opportunities</a:t>
              </a:r>
            </a:p>
            <a:p>
              <a:pPr marL="285750" indent="-285750">
                <a:spcBef>
                  <a:spcPts val="600"/>
                </a:spcBef>
                <a:buFont typeface="Courier New" panose="02070309020205020404" pitchFamily="49" charset="0"/>
                <a:buChar char="o"/>
              </a:pPr>
              <a:r>
                <a:rPr lang="en-US" sz="1500" dirty="0">
                  <a:solidFill>
                    <a:schemeClr val="bg1"/>
                  </a:solidFill>
                  <a:latin typeface="Arial" panose="020B0604020202020204" pitchFamily="34" charset="0"/>
                </a:rPr>
                <a:t>Create a Clinical Research Certificate Program for trainees and faculty</a:t>
              </a:r>
            </a:p>
            <a:p>
              <a:pPr marL="285750" indent="-285750">
                <a:spcBef>
                  <a:spcPts val="600"/>
                </a:spcBef>
                <a:buFont typeface="Courier New" panose="02070309020205020404" pitchFamily="49" charset="0"/>
                <a:buChar char="o"/>
              </a:pPr>
              <a:r>
                <a:rPr lang="en-US" sz="1500" dirty="0">
                  <a:solidFill>
                    <a:schemeClr val="bg1"/>
                  </a:solidFill>
                  <a:latin typeface="Arial" panose="020B0604020202020204" pitchFamily="34" charset="0"/>
                </a:rPr>
                <a:t>Incentivize legacy planning and mentorship to prepare for future attrition</a:t>
              </a:r>
            </a:p>
            <a:p>
              <a:pPr marL="285750" indent="-285750">
                <a:spcBef>
                  <a:spcPts val="600"/>
                </a:spcBef>
                <a:buFont typeface="Courier New" panose="02070309020205020404" pitchFamily="49" charset="0"/>
                <a:buChar char="o"/>
              </a:pPr>
              <a:r>
                <a:rPr lang="en-US" sz="1500" dirty="0">
                  <a:solidFill>
                    <a:schemeClr val="bg1"/>
                  </a:solidFill>
                  <a:latin typeface="Arial" panose="020B0604020202020204" pitchFamily="34" charset="0"/>
                </a:rPr>
                <a:t>Expand pool of mentors for faculty</a:t>
              </a:r>
            </a:p>
            <a:p>
              <a:pPr marL="285750" indent="-285750">
                <a:spcBef>
                  <a:spcPts val="600"/>
                </a:spcBef>
                <a:buFont typeface="Courier New" panose="02070309020205020404" pitchFamily="49" charset="0"/>
                <a:buChar char="o"/>
              </a:pPr>
              <a:r>
                <a:rPr lang="en-US" sz="1500" dirty="0">
                  <a:solidFill>
                    <a:schemeClr val="bg1"/>
                  </a:solidFill>
                  <a:latin typeface="Arial" panose="020B0604020202020204" pitchFamily="34" charset="0"/>
                </a:rPr>
                <a:t>Develop a clinical research career pathway</a:t>
              </a:r>
            </a:p>
            <a:p>
              <a:pPr marL="285750" indent="-285750">
                <a:spcBef>
                  <a:spcPts val="600"/>
                </a:spcBef>
                <a:buFont typeface="Courier New" panose="02070309020205020404" pitchFamily="49" charset="0"/>
                <a:buChar char="o"/>
              </a:pPr>
              <a:r>
                <a:rPr lang="en-US" sz="1500" dirty="0">
                  <a:solidFill>
                    <a:schemeClr val="bg1"/>
                  </a:solidFill>
                  <a:latin typeface="Arial" panose="020B0604020202020204" pitchFamily="34" charset="0"/>
                </a:rPr>
                <a:t>Incentivize practice plan participation in clinical trials</a:t>
              </a:r>
              <a:endParaRPr lang="en-US" sz="15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1" y="3425153"/>
              <a:ext cx="2068282" cy="1538642"/>
            </a:xfrm>
            <a:prstGeom prst="rect">
              <a:avLst/>
            </a:prstGeom>
            <a:grpFill/>
          </p:spPr>
          <p:txBody>
            <a:bodyPr wrap="square" rtlCol="0">
              <a:spAutoFit/>
            </a:bodyPr>
            <a:lstStyle/>
            <a:p>
              <a:pPr marL="285750" indent="-285750">
                <a:buFont typeface="Wingdings" panose="05000000000000000000" pitchFamily="2" charset="2"/>
                <a:buChar char="ü"/>
              </a:pPr>
              <a:r>
                <a:rPr lang="en-US" sz="1500" dirty="0">
                  <a:solidFill>
                    <a:schemeClr val="bg1"/>
                  </a:solidFill>
                </a:rPr>
                <a:t>Increased # of UB-led clinical trials</a:t>
              </a:r>
            </a:p>
            <a:p>
              <a:pPr marL="285750" indent="-285750">
                <a:buFont typeface="Wingdings" panose="05000000000000000000" pitchFamily="2" charset="2"/>
                <a:buChar char="ü"/>
              </a:pPr>
              <a:endParaRPr lang="en-US" sz="1500" dirty="0">
                <a:solidFill>
                  <a:schemeClr val="bg1"/>
                </a:solidFill>
              </a:endParaRPr>
            </a:p>
            <a:p>
              <a:pPr marL="285750" indent="-285750">
                <a:buFont typeface="Wingdings" panose="05000000000000000000" pitchFamily="2" charset="2"/>
                <a:buChar char="ü"/>
              </a:pPr>
              <a:r>
                <a:rPr lang="en-US" sz="1500" dirty="0">
                  <a:solidFill>
                    <a:schemeClr val="bg1"/>
                  </a:solidFill>
                </a:rPr>
                <a:t>Improved development and retention of clinical researchers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748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88036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8230" y="4138460"/>
              <a:ext cx="2208555" cy="595022"/>
            </a:xfrm>
            <a:prstGeom prst="rect">
              <a:avLst/>
            </a:prstGeom>
            <a:grpFill/>
          </p:spPr>
          <p:txBody>
            <a:bodyPr wrap="square" rtlCol="0">
              <a:spAutoFit/>
            </a:bodyPr>
            <a:lstStyle/>
            <a:p>
              <a:pPr algn="ctr">
                <a:defRPr/>
              </a:pPr>
              <a:r>
                <a:rPr lang="en-US" sz="1500" dirty="0">
                  <a:solidFill>
                    <a:srgbClr val="FFFFFF"/>
                  </a:solidFill>
                  <a:latin typeface="Arial" panose="020B0604020202020204"/>
                </a:rPr>
                <a:t>Center for Translational Sciences Institute</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31689"/>
            <a:ext cx="621792" cy="621792"/>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65208" y="228600"/>
            <a:ext cx="623098" cy="623098"/>
          </a:xfrm>
          <a:prstGeom prst="rect">
            <a:avLst/>
          </a:prstGeom>
        </p:spPr>
      </p:pic>
      <p:pic>
        <p:nvPicPr>
          <p:cNvPr id="8" name="Graphic 7" descr="Scientific Thought with solid fill">
            <a:extLst>
              <a:ext uri="{FF2B5EF4-FFF2-40B4-BE49-F238E27FC236}">
                <a16:creationId xmlns:a16="http://schemas.microsoft.com/office/drawing/2014/main" id="{32AA910F-651A-07B9-394D-24CF30ACAE2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9103201" y="228600"/>
            <a:ext cx="621792" cy="623098"/>
          </a:xfrm>
          <a:prstGeom prst="rect">
            <a:avLst/>
          </a:prstGeom>
        </p:spPr>
      </p:pic>
    </p:spTree>
    <p:extLst>
      <p:ext uri="{BB962C8B-B14F-4D97-AF65-F5344CB8AC3E}">
        <p14:creationId xmlns:p14="http://schemas.microsoft.com/office/powerpoint/2010/main" val="2370624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6</a:t>
            </a:r>
          </a:p>
          <a:p>
            <a:pPr lvl="0" algn="ctr"/>
            <a:r>
              <a:rPr lang="en-US" sz="1800" dirty="0">
                <a:solidFill>
                  <a:schemeClr val="accent6"/>
                </a:solidFill>
                <a:latin typeface="Arial" panose="020B0604020202020204" pitchFamily="34" charset="0"/>
              </a:rPr>
              <a:t>Expand and strengthen existing partnerships</a:t>
            </a:r>
          </a:p>
        </p:txBody>
      </p:sp>
      <p:sp>
        <p:nvSpPr>
          <p:cNvPr id="3" name="Text Placeholder 2"/>
          <p:cNvSpPr>
            <a:spLocks noGrp="1"/>
          </p:cNvSpPr>
          <p:nvPr>
            <p:ph type="body" idx="11"/>
          </p:nvPr>
        </p:nvSpPr>
        <p:spPr>
          <a:xfrm>
            <a:off x="804672" y="2148840"/>
            <a:ext cx="10607040" cy="884709"/>
          </a:xfrm>
        </p:spPr>
        <p:txBody>
          <a:bodyPr/>
          <a:lstStyle/>
          <a:p>
            <a:pPr>
              <a:lnSpc>
                <a:spcPct val="100000"/>
              </a:lnSpc>
              <a:spcBef>
                <a:spcPts val="0"/>
              </a:spcBef>
            </a:pPr>
            <a:r>
              <a:rPr lang="en-US" sz="1500" dirty="0">
                <a:solidFill>
                  <a:schemeClr val="accent5"/>
                </a:solidFill>
                <a:latin typeface="Arial" panose="020B0604020202020204" pitchFamily="34" charset="0"/>
              </a:rPr>
              <a:t>The Jacobs School will expand and strengthen its partnership with clinical institutions, regional partners, and major US centers with shared interests in order to increase support and be more effective.</a:t>
            </a:r>
          </a:p>
        </p:txBody>
      </p:sp>
      <p:sp>
        <p:nvSpPr>
          <p:cNvPr id="4" name="Title 3"/>
          <p:cNvSpPr>
            <a:spLocks noGrp="1"/>
          </p:cNvSpPr>
          <p:nvPr>
            <p:ph type="title"/>
          </p:nvPr>
        </p:nvSpPr>
        <p:spPr>
          <a:xfrm>
            <a:off x="7772400" y="320040"/>
            <a:ext cx="1828800" cy="457200"/>
          </a:xfrm>
        </p:spPr>
        <p:txBody>
          <a:bodyPr/>
          <a:lstStyle/>
          <a:p>
            <a:r>
              <a:rPr lang="en-US" dirty="0"/>
              <a:t>Research</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224059"/>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r>
                <a:rPr lang="en-US" dirty="0">
                  <a:solidFill>
                    <a:schemeClr val="bg1"/>
                  </a:solidFill>
                </a:rPr>
                <a:t>Spring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87742"/>
              <a:ext cx="2271169" cy="1295986"/>
            </a:xfrm>
            <a:prstGeom prst="rect">
              <a:avLst/>
            </a:prstGeom>
            <a:noFill/>
          </p:spPr>
          <p:txBody>
            <a:bodyPr wrap="square" rtlCol="0">
              <a:spAutoFit/>
            </a:bodyPr>
            <a:lstStyle/>
            <a:p>
              <a:pPr marL="285750" indent="-285750">
                <a:buFont typeface="Courier New" panose="02070309020205020404" pitchFamily="49" charset="0"/>
                <a:buChar char="o"/>
              </a:pPr>
              <a:r>
                <a:rPr lang="en-US" sz="1500" dirty="0">
                  <a:solidFill>
                    <a:schemeClr val="bg1"/>
                  </a:solidFill>
                  <a:latin typeface="Arial" panose="020B0604020202020204" pitchFamily="34" charset="0"/>
                </a:rPr>
                <a:t>Increase support from partner clinical institutions</a:t>
              </a:r>
            </a:p>
            <a:p>
              <a:pPr marL="285750" indent="-285750">
                <a:buFont typeface="Courier New" panose="02070309020205020404" pitchFamily="49" charset="0"/>
                <a:buChar char="o"/>
              </a:pPr>
              <a:r>
                <a:rPr lang="en-US" sz="1500" dirty="0">
                  <a:solidFill>
                    <a:schemeClr val="bg1"/>
                  </a:solidFill>
                  <a:latin typeface="Arial" panose="020B0604020202020204" pitchFamily="34" charset="0"/>
                </a:rPr>
                <a:t>Build on existing relationships with regional clinical partners</a:t>
              </a:r>
            </a:p>
            <a:p>
              <a:pPr marL="285750" indent="-285750">
                <a:buFont typeface="Courier New" panose="02070309020205020404" pitchFamily="49" charset="0"/>
                <a:buChar char="o"/>
              </a:pPr>
              <a:r>
                <a:rPr lang="en-US" sz="1500" dirty="0">
                  <a:solidFill>
                    <a:schemeClr val="bg1"/>
                  </a:solidFill>
                  <a:latin typeface="Arial" panose="020B0604020202020204" pitchFamily="34" charset="0"/>
                </a:rPr>
                <a:t>Enhance access to Electronic Health Record (EHR) data</a:t>
              </a:r>
            </a:p>
            <a:p>
              <a:pPr marL="285750" indent="-285750">
                <a:buFont typeface="Courier New" panose="02070309020205020404" pitchFamily="49" charset="0"/>
                <a:buChar char="o"/>
              </a:pPr>
              <a:r>
                <a:rPr lang="en-US" sz="1500" dirty="0">
                  <a:solidFill>
                    <a:schemeClr val="bg1"/>
                  </a:solidFill>
                  <a:latin typeface="Arial" panose="020B0604020202020204" pitchFamily="34" charset="0"/>
                </a:rPr>
                <a:t>Establish partnerships with research institutions to facilitate instrumentation sharing</a:t>
              </a:r>
            </a:p>
            <a:p>
              <a:pPr marL="285750" indent="-285750">
                <a:buFont typeface="Courier New" panose="02070309020205020404" pitchFamily="49" charset="0"/>
                <a:buChar char="o"/>
              </a:pPr>
              <a:r>
                <a:rPr lang="en-US" sz="1500" dirty="0">
                  <a:solidFill>
                    <a:schemeClr val="bg1"/>
                  </a:solidFill>
                  <a:latin typeface="Arial" panose="020B0604020202020204" pitchFamily="34" charset="0"/>
                </a:rPr>
                <a:t>Promote interactions with major US laboratories/centers with shared interests</a:t>
              </a:r>
              <a:endParaRPr lang="en-US" sz="15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1" y="4709160"/>
            <a:ext cx="5074919" cy="1920240"/>
            <a:chOff x="6535142" y="3130222"/>
            <a:chExt cx="2884844" cy="192024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35142" y="3130222"/>
              <a:ext cx="2884844" cy="19202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847017" y="3404542"/>
              <a:ext cx="2572969" cy="1400383"/>
            </a:xfrm>
            <a:prstGeom prst="rect">
              <a:avLst/>
            </a:prstGeom>
            <a:grpFill/>
          </p:spPr>
          <p:txBody>
            <a:bodyPr wrap="square" rtlCol="0">
              <a:spAutoFit/>
            </a:bodyPr>
            <a:lstStyle/>
            <a:p>
              <a:pPr marL="285750" indent="-285750">
                <a:spcBef>
                  <a:spcPts val="600"/>
                </a:spcBef>
                <a:buFont typeface="Wingdings" panose="05000000000000000000" pitchFamily="2" charset="2"/>
                <a:buChar char="ü"/>
              </a:pPr>
              <a:r>
                <a:rPr lang="en-US" sz="1400" dirty="0">
                  <a:solidFill>
                    <a:schemeClr val="bg1"/>
                  </a:solidFill>
                </a:rPr>
                <a:t>Increased # of partnerships</a:t>
              </a:r>
            </a:p>
            <a:p>
              <a:pPr marL="285750" indent="-285750">
                <a:spcBef>
                  <a:spcPts val="600"/>
                </a:spcBef>
                <a:buFont typeface="Wingdings" panose="05000000000000000000" pitchFamily="2" charset="2"/>
                <a:buChar char="ü"/>
              </a:pPr>
              <a:r>
                <a:rPr lang="en-US" sz="1400" dirty="0">
                  <a:solidFill>
                    <a:schemeClr val="bg1"/>
                  </a:solidFill>
                </a:rPr>
                <a:t>Enhanced capability to recruit clinical trial participants</a:t>
              </a:r>
            </a:p>
            <a:p>
              <a:pPr marL="285750" indent="-285750">
                <a:spcBef>
                  <a:spcPts val="600"/>
                </a:spcBef>
                <a:buFont typeface="Wingdings" panose="05000000000000000000" pitchFamily="2" charset="2"/>
                <a:buChar char="ü"/>
              </a:pPr>
              <a:r>
                <a:rPr lang="en-US" sz="1400" dirty="0">
                  <a:solidFill>
                    <a:schemeClr val="bg1"/>
                  </a:solidFill>
                </a:rPr>
                <a:t>Improved access to technology</a:t>
              </a:r>
            </a:p>
            <a:p>
              <a:pPr marL="285750" indent="-285750">
                <a:spcBef>
                  <a:spcPts val="600"/>
                </a:spcBef>
                <a:buFont typeface="Wingdings" panose="05000000000000000000" pitchFamily="2" charset="2"/>
                <a:buChar char="ü"/>
              </a:pPr>
              <a:r>
                <a:rPr lang="en-US" sz="1400" dirty="0">
                  <a:solidFill>
                    <a:schemeClr val="bg1"/>
                  </a:solidFill>
                </a:rPr>
                <a:t>Expanded network of experts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38460"/>
              <a:ext cx="2140600" cy="595022"/>
            </a:xfrm>
            <a:prstGeom prst="rect">
              <a:avLst/>
            </a:prstGeom>
            <a:grpFill/>
          </p:spPr>
          <p:txBody>
            <a:bodyPr wrap="square" rtlCol="0">
              <a:spAutoFit/>
            </a:bodyPr>
            <a:lstStyle/>
            <a:p>
              <a:pPr algn="ctr">
                <a:defRPr/>
              </a:pPr>
              <a:r>
                <a:rPr lang="en-US" sz="1500" dirty="0">
                  <a:solidFill>
                    <a:srgbClr val="FFFFFF"/>
                  </a:solidFill>
                  <a:latin typeface="Arial" panose="020B0604020202020204"/>
                </a:rPr>
                <a:t>Office of the Vice President for Health Sciences</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28600"/>
            <a:ext cx="621792" cy="621792"/>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65208" y="228600"/>
            <a:ext cx="623098" cy="623098"/>
          </a:xfrm>
          <a:prstGeom prst="rect">
            <a:avLst/>
          </a:prstGeom>
        </p:spPr>
      </p:pic>
      <p:pic>
        <p:nvPicPr>
          <p:cNvPr id="8" name="Graphic 7" descr="Scientific Thought with solid fill">
            <a:extLst>
              <a:ext uri="{FF2B5EF4-FFF2-40B4-BE49-F238E27FC236}">
                <a16:creationId xmlns:a16="http://schemas.microsoft.com/office/drawing/2014/main" id="{9294BCB6-B4D3-7A93-0EB7-7F7694AC7AC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9103201" y="228600"/>
            <a:ext cx="621792" cy="623098"/>
          </a:xfrm>
          <a:prstGeom prst="rect">
            <a:avLst/>
          </a:prstGeom>
        </p:spPr>
      </p:pic>
    </p:spTree>
    <p:extLst>
      <p:ext uri="{BB962C8B-B14F-4D97-AF65-F5344CB8AC3E}">
        <p14:creationId xmlns:p14="http://schemas.microsoft.com/office/powerpoint/2010/main" val="3492381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7</a:t>
            </a:r>
          </a:p>
          <a:p>
            <a:pPr lvl="0" algn="ctr"/>
            <a:r>
              <a:rPr lang="en-US" sz="1800" dirty="0">
                <a:solidFill>
                  <a:schemeClr val="accent6"/>
                </a:solidFill>
                <a:latin typeface="Arial" panose="020B0604020202020204" pitchFamily="34" charset="0"/>
              </a:rPr>
              <a:t>Review and improve existing policies and procedures that impact research.</a:t>
            </a:r>
          </a:p>
        </p:txBody>
      </p:sp>
      <p:sp>
        <p:nvSpPr>
          <p:cNvPr id="3" name="Text Placeholder 2"/>
          <p:cNvSpPr>
            <a:spLocks noGrp="1"/>
          </p:cNvSpPr>
          <p:nvPr>
            <p:ph type="body" idx="11"/>
          </p:nvPr>
        </p:nvSpPr>
        <p:spPr>
          <a:xfrm>
            <a:off x="804672" y="2148840"/>
            <a:ext cx="10607040" cy="884709"/>
          </a:xfrm>
        </p:spPr>
        <p:txBody>
          <a:bodyPr/>
          <a:lstStyle/>
          <a:p>
            <a:pPr>
              <a:lnSpc>
                <a:spcPct val="100000"/>
              </a:lnSpc>
              <a:spcBef>
                <a:spcPts val="0"/>
              </a:spcBef>
            </a:pPr>
            <a:r>
              <a:rPr lang="en-US" sz="1500" dirty="0">
                <a:solidFill>
                  <a:schemeClr val="accent5"/>
                </a:solidFill>
                <a:latin typeface="Arial" panose="020B0604020202020204" pitchFamily="34" charset="0"/>
              </a:rPr>
              <a:t>The Jacobs School will improve its policies and procedures impacting research so the school has the capacity for rapid institution of clinical trials, more efficient project initiation, faster clearance of closed projects, expeditious hiring and account creation, and enhanced alignment with other UB units. </a:t>
            </a:r>
          </a:p>
        </p:txBody>
      </p:sp>
      <p:sp>
        <p:nvSpPr>
          <p:cNvPr id="4" name="Title 3"/>
          <p:cNvSpPr>
            <a:spLocks noGrp="1"/>
          </p:cNvSpPr>
          <p:nvPr>
            <p:ph type="title"/>
          </p:nvPr>
        </p:nvSpPr>
        <p:spPr>
          <a:xfrm>
            <a:off x="8229600" y="320040"/>
            <a:ext cx="1828800" cy="457200"/>
          </a:xfrm>
        </p:spPr>
        <p:txBody>
          <a:bodyPr/>
          <a:lstStyle/>
          <a:p>
            <a:r>
              <a:rPr lang="en-US" dirty="0"/>
              <a:t>Research</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r>
                <a:rPr lang="en-US" dirty="0">
                  <a:solidFill>
                    <a:schemeClr val="bg1"/>
                  </a:solidFill>
                </a:rPr>
                <a:t>Spring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1"/>
            <a:ext cx="4434840" cy="3749040"/>
            <a:chOff x="5637007" y="3170680"/>
            <a:chExt cx="3203740" cy="1840699"/>
          </a:xfrm>
        </p:grpSpPr>
        <p:sp>
          <p:nvSpPr>
            <p:cNvPr id="16" name="Rectangle 15">
              <a:extLst>
                <a:ext uri="{FF2B5EF4-FFF2-40B4-BE49-F238E27FC236}">
                  <a16:creationId xmlns:a16="http://schemas.microsoft.com/office/drawing/2014/main" id="{E5459025-25DE-3D65-0FDD-76EC87394C7D}"/>
                </a:ext>
              </a:extLst>
            </p:cNvPr>
            <p:cNvSpPr/>
            <p:nvPr/>
          </p:nvSpPr>
          <p:spPr>
            <a:xfrm>
              <a:off x="5637007" y="3170680"/>
              <a:ext cx="3203740" cy="184069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5683247" y="3700442"/>
              <a:ext cx="3137684" cy="1208894"/>
            </a:xfrm>
            <a:prstGeom prst="rect">
              <a:avLst/>
            </a:prstGeom>
            <a:noFill/>
          </p:spPr>
          <p:txBody>
            <a:bodyPr wrap="square" rtlCol="0">
              <a:spAutoFit/>
            </a:bodyPr>
            <a:lstStyle/>
            <a:p>
              <a:pPr marL="285750" indent="-285750">
                <a:buFont typeface="Courier New" panose="02070309020205020404" pitchFamily="49" charset="0"/>
                <a:buChar char="o"/>
              </a:pPr>
              <a:r>
                <a:rPr lang="en-US" sz="1400" dirty="0">
                  <a:solidFill>
                    <a:schemeClr val="bg1"/>
                  </a:solidFill>
                  <a:latin typeface="Arial" panose="020B0604020202020204" pitchFamily="34" charset="0"/>
                </a:rPr>
                <a:t>Eliminate process inefficiencies that delay research support flow</a:t>
              </a:r>
            </a:p>
            <a:p>
              <a:pPr marL="285750" indent="-285750">
                <a:buFont typeface="Courier New" panose="02070309020205020404" pitchFamily="49" charset="0"/>
                <a:buChar char="o"/>
              </a:pPr>
              <a:r>
                <a:rPr lang="en-US" sz="1400" dirty="0">
                  <a:solidFill>
                    <a:schemeClr val="bg1"/>
                  </a:solidFill>
                </a:rPr>
                <a:t>Establish standard practices to accelerate clearance of completed studies and release of residual funds </a:t>
              </a:r>
            </a:p>
            <a:p>
              <a:pPr marL="285750" indent="-285750">
                <a:buFont typeface="Courier New" panose="02070309020205020404" pitchFamily="49" charset="0"/>
                <a:buChar char="o"/>
              </a:pPr>
              <a:r>
                <a:rPr lang="en-US" sz="1400" dirty="0">
                  <a:solidFill>
                    <a:schemeClr val="bg1"/>
                  </a:solidFill>
                </a:rPr>
                <a:t>Modify IFR policies to facilitate better use of funds</a:t>
              </a:r>
            </a:p>
            <a:p>
              <a:pPr marL="285750" indent="-285750">
                <a:buFont typeface="Courier New" panose="02070309020205020404" pitchFamily="49" charset="0"/>
                <a:buChar char="o"/>
              </a:pPr>
              <a:r>
                <a:rPr lang="en-US" sz="1400" dirty="0">
                  <a:solidFill>
                    <a:schemeClr val="bg1"/>
                  </a:solidFill>
                </a:rPr>
                <a:t>Reduce time required for creation of positions and accounts</a:t>
              </a:r>
            </a:p>
            <a:p>
              <a:pPr marL="285750" indent="-285750">
                <a:buFont typeface="Courier New" panose="02070309020205020404" pitchFamily="49" charset="0"/>
                <a:buChar char="o"/>
              </a:pPr>
              <a:r>
                <a:rPr lang="en-US" sz="1400" dirty="0">
                  <a:solidFill>
                    <a:schemeClr val="bg1"/>
                  </a:solidFill>
                </a:rPr>
                <a:t>Align office and lab space policies with mission of increasing research activities</a:t>
              </a: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2" y="3420115"/>
              <a:ext cx="2061003" cy="1538642"/>
            </a:xfrm>
            <a:prstGeom prst="rect">
              <a:avLst/>
            </a:prstGeom>
            <a:grpFill/>
          </p:spPr>
          <p:txBody>
            <a:bodyPr wrap="square" rtlCol="0">
              <a:spAutoFit/>
            </a:bodyPr>
            <a:lstStyle/>
            <a:p>
              <a:pPr marL="285750" indent="-285750">
                <a:buFont typeface="Wingdings" panose="05000000000000000000" pitchFamily="2" charset="2"/>
                <a:buChar char="ü"/>
              </a:pPr>
              <a:r>
                <a:rPr lang="en-US" sz="1400" dirty="0">
                  <a:solidFill>
                    <a:schemeClr val="bg1"/>
                  </a:solidFill>
                </a:rPr>
                <a:t>Increased IFR funds recovered</a:t>
              </a:r>
            </a:p>
            <a:p>
              <a:pPr marL="285750" indent="-285750">
                <a:buFont typeface="Wingdings" panose="05000000000000000000" pitchFamily="2" charset="2"/>
                <a:buChar char="ü"/>
              </a:pPr>
              <a:r>
                <a:rPr lang="en-US" sz="1400" dirty="0">
                  <a:solidFill>
                    <a:schemeClr val="bg1"/>
                  </a:solidFill>
                </a:rPr>
                <a:t>Increased amount of residual funds recovered</a:t>
              </a:r>
            </a:p>
            <a:p>
              <a:pPr marL="285750" indent="-285750">
                <a:buFont typeface="Wingdings" panose="05000000000000000000" pitchFamily="2" charset="2"/>
                <a:buChar char="ü"/>
              </a:pPr>
              <a:r>
                <a:rPr lang="en-US" sz="1400" dirty="0">
                  <a:solidFill>
                    <a:schemeClr val="bg1"/>
                  </a:solidFill>
                </a:rPr>
                <a:t>Reduced impacts of rate-limiting steps in administrative processes</a:t>
              </a:r>
            </a:p>
            <a:p>
              <a:pPr marL="285750" indent="-285750">
                <a:buFont typeface="Wingdings" panose="05000000000000000000" pitchFamily="2" charset="2"/>
                <a:buChar char="ü"/>
              </a:pPr>
              <a:r>
                <a:rPr lang="en-US" sz="1400" dirty="0">
                  <a:solidFill>
                    <a:schemeClr val="bg1"/>
                  </a:solidFill>
                </a:rPr>
                <a:t>Improved utilization of space</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38460"/>
              <a:ext cx="2140600" cy="347096"/>
            </a:xfrm>
            <a:prstGeom prst="rect">
              <a:avLst/>
            </a:prstGeom>
            <a:grpFill/>
          </p:spPr>
          <p:txBody>
            <a:bodyPr wrap="square" rtlCol="0">
              <a:spAutoFit/>
            </a:bodyPr>
            <a:lstStyle/>
            <a:p>
              <a:pPr algn="ctr">
                <a:defRPr/>
              </a:pPr>
              <a:r>
                <a:rPr lang="en-US" sz="1500" dirty="0">
                  <a:solidFill>
                    <a:srgbClr val="FFFFFF"/>
                  </a:solidFill>
                  <a:latin typeface="Arial" panose="020B0604020202020204"/>
                </a:rPr>
                <a:t>Office of Research</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78440" y="228600"/>
            <a:ext cx="623098" cy="623098"/>
          </a:xfrm>
          <a:prstGeom prst="rect">
            <a:avLst/>
          </a:prstGeom>
        </p:spPr>
      </p:pic>
      <p:pic>
        <p:nvPicPr>
          <p:cNvPr id="5" name="Graphic 4" descr="Scientific Thought with solid fill">
            <a:extLst>
              <a:ext uri="{FF2B5EF4-FFF2-40B4-BE49-F238E27FC236}">
                <a16:creationId xmlns:a16="http://schemas.microsoft.com/office/drawing/2014/main" id="{DC51E5E3-13D0-F881-BFBB-C55E7BED727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9724993" y="228600"/>
            <a:ext cx="621792" cy="623098"/>
          </a:xfrm>
          <a:prstGeom prst="rect">
            <a:avLst/>
          </a:prstGeom>
        </p:spPr>
      </p:pic>
    </p:spTree>
    <p:extLst>
      <p:ext uri="{BB962C8B-B14F-4D97-AF65-F5344CB8AC3E}">
        <p14:creationId xmlns:p14="http://schemas.microsoft.com/office/powerpoint/2010/main" val="1715876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8</a:t>
            </a:r>
          </a:p>
          <a:p>
            <a:pPr lvl="0" algn="ctr"/>
            <a:r>
              <a:rPr lang="en-US" sz="1800" dirty="0">
                <a:solidFill>
                  <a:schemeClr val="accent6"/>
                </a:solidFill>
                <a:latin typeface="Arial" panose="020B0604020202020204" pitchFamily="34" charset="0"/>
              </a:rPr>
              <a:t>Encourage submission of T, F and P series grant applications</a:t>
            </a:r>
          </a:p>
        </p:txBody>
      </p:sp>
      <p:sp>
        <p:nvSpPr>
          <p:cNvPr id="3" name="Text Placeholder 2"/>
          <p:cNvSpPr>
            <a:spLocks noGrp="1"/>
          </p:cNvSpPr>
          <p:nvPr>
            <p:ph type="body" idx="11"/>
          </p:nvPr>
        </p:nvSpPr>
        <p:spPr>
          <a:xfrm>
            <a:off x="804672" y="2116182"/>
            <a:ext cx="10607040" cy="884709"/>
          </a:xfrm>
        </p:spPr>
        <p:txBody>
          <a:bodyPr/>
          <a:lstStyle/>
          <a:p>
            <a:pPr>
              <a:lnSpc>
                <a:spcPct val="100000"/>
              </a:lnSpc>
              <a:spcBef>
                <a:spcPts val="0"/>
              </a:spcBef>
            </a:pPr>
            <a:r>
              <a:rPr lang="en-US" sz="1400" dirty="0">
                <a:solidFill>
                  <a:schemeClr val="accent5"/>
                </a:solidFill>
                <a:latin typeface="Arial" panose="020B0604020202020204" pitchFamily="34" charset="0"/>
              </a:rPr>
              <a:t>The Jacobs School will take steps to increase grant funding while nurturing the development of our early investigators and maximizing research strengths by encouraging the submission of National Institutes of Health grants for Research Training (T), Research Fellowships (F), and Program Project Grants or Center Grants (P), increasing our overall research funding and moving us towards top 25 status.</a:t>
            </a:r>
          </a:p>
        </p:txBody>
      </p:sp>
      <p:sp>
        <p:nvSpPr>
          <p:cNvPr id="4" name="Title 3"/>
          <p:cNvSpPr>
            <a:spLocks noGrp="1"/>
          </p:cNvSpPr>
          <p:nvPr>
            <p:ph type="title"/>
          </p:nvPr>
        </p:nvSpPr>
        <p:spPr>
          <a:xfrm>
            <a:off x="7772400" y="320040"/>
            <a:ext cx="1828800" cy="457200"/>
          </a:xfrm>
        </p:spPr>
        <p:txBody>
          <a:bodyPr/>
          <a:lstStyle/>
          <a:p>
            <a:r>
              <a:rPr lang="en-US" dirty="0"/>
              <a:t>Research</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80360" cy="1719072"/>
            <a:chOff x="6514611" y="3156348"/>
            <a:chExt cx="2334653"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18982" cy="396681"/>
            </a:xfrm>
            <a:prstGeom prst="rect">
              <a:avLst/>
            </a:prstGeom>
            <a:noFill/>
          </p:spPr>
          <p:txBody>
            <a:bodyPr wrap="square" rtlCol="0">
              <a:spAutoFit/>
            </a:bodyPr>
            <a:lstStyle/>
            <a:p>
              <a:pPr algn="ctr"/>
              <a:r>
                <a:rPr lang="en-US" dirty="0">
                  <a:solidFill>
                    <a:schemeClr val="bg1"/>
                  </a:solidFill>
                </a:rPr>
                <a:t>Spring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3858"/>
            <a:ext cx="4434840" cy="3749040"/>
            <a:chOff x="5637007" y="3172397"/>
            <a:chExt cx="3203740" cy="1840699"/>
          </a:xfrm>
        </p:grpSpPr>
        <p:sp>
          <p:nvSpPr>
            <p:cNvPr id="16" name="Rectangle 15">
              <a:extLst>
                <a:ext uri="{FF2B5EF4-FFF2-40B4-BE49-F238E27FC236}">
                  <a16:creationId xmlns:a16="http://schemas.microsoft.com/office/drawing/2014/main" id="{E5459025-25DE-3D65-0FDD-76EC87394C7D}"/>
                </a:ext>
              </a:extLst>
            </p:cNvPr>
            <p:cNvSpPr/>
            <p:nvPr/>
          </p:nvSpPr>
          <p:spPr>
            <a:xfrm>
              <a:off x="5637007" y="3172397"/>
              <a:ext cx="3203740" cy="184069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5683247" y="3700442"/>
              <a:ext cx="3137684" cy="1065338"/>
            </a:xfrm>
            <a:prstGeom prst="rect">
              <a:avLst/>
            </a:prstGeom>
            <a:noFill/>
          </p:spPr>
          <p:txBody>
            <a:bodyPr wrap="square" rtlCol="0">
              <a:spAutoFit/>
            </a:bodyPr>
            <a:lstStyle/>
            <a:p>
              <a:pPr marL="285750" indent="-285750">
                <a:buFont typeface="Courier New" panose="02070309020205020404" pitchFamily="49" charset="0"/>
                <a:buChar char="o"/>
              </a:pPr>
              <a:r>
                <a:rPr lang="en-US" sz="1500" dirty="0">
                  <a:solidFill>
                    <a:schemeClr val="bg1"/>
                  </a:solidFill>
                </a:rPr>
                <a:t>Leverage interest groups to pursue P series funding</a:t>
              </a:r>
            </a:p>
            <a:p>
              <a:pPr marL="285750" indent="-285750">
                <a:buFont typeface="Courier New" panose="02070309020205020404" pitchFamily="49" charset="0"/>
                <a:buChar char="o"/>
              </a:pPr>
              <a:endParaRPr lang="en-US" sz="1500" dirty="0">
                <a:solidFill>
                  <a:schemeClr val="bg1"/>
                </a:solidFill>
              </a:endParaRPr>
            </a:p>
            <a:p>
              <a:pPr marL="285750" indent="-285750">
                <a:buFont typeface="Courier New" panose="02070309020205020404" pitchFamily="49" charset="0"/>
                <a:buChar char="o"/>
              </a:pPr>
              <a:r>
                <a:rPr lang="en-US" sz="1500" dirty="0">
                  <a:solidFill>
                    <a:schemeClr val="bg1"/>
                  </a:solidFill>
                </a:rPr>
                <a:t>Enhance and support pursuit of training grants</a:t>
              </a:r>
            </a:p>
            <a:p>
              <a:pPr marL="285750" indent="-285750">
                <a:buFont typeface="Courier New" panose="02070309020205020404" pitchFamily="49" charset="0"/>
                <a:buChar char="o"/>
              </a:pPr>
              <a:endParaRPr lang="en-US" sz="1500" dirty="0">
                <a:solidFill>
                  <a:schemeClr val="bg1"/>
                </a:solidFill>
              </a:endParaRPr>
            </a:p>
            <a:p>
              <a:pPr marL="285750" indent="-285750">
                <a:buFont typeface="Courier New" panose="02070309020205020404" pitchFamily="49" charset="0"/>
                <a:buChar char="o"/>
              </a:pPr>
              <a:r>
                <a:rPr lang="en-US" sz="1500" dirty="0">
                  <a:solidFill>
                    <a:schemeClr val="bg1"/>
                  </a:solidFill>
                </a:rPr>
                <a:t>Encourage submission of postdoctoral training grants</a:t>
              </a:r>
            </a:p>
            <a:p>
              <a:pPr marL="285750" indent="-285750">
                <a:buFont typeface="Courier New" panose="02070309020205020404" pitchFamily="49" charset="0"/>
                <a:buChar char="o"/>
              </a:pPr>
              <a:endParaRPr lang="en-US" sz="15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4" y="4709162"/>
            <a:ext cx="5074921" cy="1920241"/>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2" y="3551030"/>
              <a:ext cx="2068282" cy="1020981"/>
            </a:xfrm>
            <a:prstGeom prst="rect">
              <a:avLst/>
            </a:prstGeom>
            <a:grpFill/>
          </p:spPr>
          <p:txBody>
            <a:bodyPr wrap="square" rtlCol="0">
              <a:spAutoFit/>
            </a:bodyPr>
            <a:lstStyle/>
            <a:p>
              <a:pPr marL="285750" indent="-285750">
                <a:spcBef>
                  <a:spcPts val="600"/>
                </a:spcBef>
                <a:buFont typeface="Wingdings" panose="05000000000000000000" pitchFamily="2" charset="2"/>
                <a:buChar char="ü"/>
              </a:pPr>
              <a:r>
                <a:rPr lang="en-US" sz="1200" dirty="0">
                  <a:solidFill>
                    <a:schemeClr val="bg1"/>
                  </a:solidFill>
                </a:rPr>
                <a:t>Year-over-year % increase of training grant submissions</a:t>
              </a:r>
            </a:p>
            <a:p>
              <a:pPr marL="285750" indent="-285750">
                <a:spcBef>
                  <a:spcPts val="600"/>
                </a:spcBef>
                <a:buFont typeface="Wingdings" panose="05000000000000000000" pitchFamily="2" charset="2"/>
                <a:buChar char="ü"/>
              </a:pPr>
              <a:r>
                <a:rPr lang="en-US" sz="1200" dirty="0">
                  <a:solidFill>
                    <a:schemeClr val="bg1"/>
                  </a:solidFill>
                </a:rPr>
                <a:t>Year-over-year % increase of training grants awarded</a:t>
              </a:r>
            </a:p>
            <a:p>
              <a:pPr marL="285750" indent="-285750">
                <a:spcBef>
                  <a:spcPts val="600"/>
                </a:spcBef>
                <a:buFont typeface="Wingdings" panose="05000000000000000000" pitchFamily="2" charset="2"/>
                <a:buChar char="ü"/>
              </a:pPr>
              <a:r>
                <a:rPr lang="en-US" sz="1200" dirty="0">
                  <a:solidFill>
                    <a:schemeClr val="bg1"/>
                  </a:solidFill>
                </a:rPr>
                <a:t>Year-over-year % increase of P series funding applications</a:t>
              </a:r>
            </a:p>
            <a:p>
              <a:pPr marL="285750" indent="-285750">
                <a:spcBef>
                  <a:spcPts val="600"/>
                </a:spcBef>
                <a:buFont typeface="Wingdings" panose="05000000000000000000" pitchFamily="2" charset="2"/>
                <a:buChar char="ü"/>
              </a:pPr>
              <a:r>
                <a:rPr lang="en-US" sz="1200" dirty="0">
                  <a:solidFill>
                    <a:schemeClr val="bg1"/>
                  </a:solidFill>
                </a:rPr>
                <a:t>Year-over-year % increase of P series funds awarded</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38460"/>
              <a:ext cx="2140600" cy="347096"/>
            </a:xfrm>
            <a:prstGeom prst="rect">
              <a:avLst/>
            </a:prstGeom>
            <a:grpFill/>
          </p:spPr>
          <p:txBody>
            <a:bodyPr wrap="square" rtlCol="0">
              <a:spAutoFit/>
            </a:bodyPr>
            <a:lstStyle/>
            <a:p>
              <a:pPr algn="ctr">
                <a:defRPr/>
              </a:pPr>
              <a:r>
                <a:rPr lang="en-US" sz="1500" dirty="0">
                  <a:solidFill>
                    <a:srgbClr val="FFFFFF"/>
                  </a:solidFill>
                  <a:latin typeface="Arial" panose="020B0604020202020204"/>
                </a:rPr>
                <a:t>Office of Research</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31689"/>
            <a:ext cx="621792" cy="621792"/>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65208" y="228600"/>
            <a:ext cx="623098" cy="623098"/>
          </a:xfrm>
          <a:prstGeom prst="rect">
            <a:avLst/>
          </a:prstGeom>
        </p:spPr>
      </p:pic>
      <p:pic>
        <p:nvPicPr>
          <p:cNvPr id="8" name="Graphic 7" descr="Scientific Thought with solid fill">
            <a:extLst>
              <a:ext uri="{FF2B5EF4-FFF2-40B4-BE49-F238E27FC236}">
                <a16:creationId xmlns:a16="http://schemas.microsoft.com/office/drawing/2014/main" id="{B200D529-4ACE-7726-B1DD-78317508069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9103201" y="228600"/>
            <a:ext cx="621792" cy="623098"/>
          </a:xfrm>
          <a:prstGeom prst="rect">
            <a:avLst/>
          </a:prstGeom>
        </p:spPr>
      </p:pic>
    </p:spTree>
    <p:extLst>
      <p:ext uri="{BB962C8B-B14F-4D97-AF65-F5344CB8AC3E}">
        <p14:creationId xmlns:p14="http://schemas.microsoft.com/office/powerpoint/2010/main" val="3916966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9</a:t>
            </a:r>
          </a:p>
          <a:p>
            <a:pPr lvl="0" algn="ctr"/>
            <a:r>
              <a:rPr lang="en-US" sz="1800" dirty="0">
                <a:solidFill>
                  <a:schemeClr val="accent6"/>
                </a:solidFill>
                <a:latin typeface="Arial" panose="020B0604020202020204" pitchFamily="34" charset="0"/>
              </a:rPr>
              <a:t>Diversify the Jacobs School funding agency and mechanism portfolio</a:t>
            </a:r>
          </a:p>
        </p:txBody>
      </p:sp>
      <p:sp>
        <p:nvSpPr>
          <p:cNvPr id="3" name="Text Placeholder 2"/>
          <p:cNvSpPr>
            <a:spLocks noGrp="1"/>
          </p:cNvSpPr>
          <p:nvPr>
            <p:ph type="body" idx="11"/>
          </p:nvPr>
        </p:nvSpPr>
        <p:spPr>
          <a:xfrm>
            <a:off x="804672" y="2116182"/>
            <a:ext cx="10607040" cy="884709"/>
          </a:xfrm>
        </p:spPr>
        <p:txBody>
          <a:bodyPr/>
          <a:lstStyle/>
          <a:p>
            <a:pPr>
              <a:lnSpc>
                <a:spcPct val="100000"/>
              </a:lnSpc>
              <a:spcBef>
                <a:spcPts val="0"/>
              </a:spcBef>
            </a:pPr>
            <a:r>
              <a:rPr lang="en-US" sz="1500" dirty="0">
                <a:solidFill>
                  <a:schemeClr val="accent5"/>
                </a:solidFill>
                <a:latin typeface="Arial" panose="020B0604020202020204" pitchFamily="34" charset="0"/>
              </a:rPr>
              <a:t>The Jacobs School will expand and diversify sources of funding with focus on new federal and state agencies and philanthropic funders with substantial assets</a:t>
            </a:r>
          </a:p>
        </p:txBody>
      </p:sp>
      <p:sp>
        <p:nvSpPr>
          <p:cNvPr id="4" name="Title 3"/>
          <p:cNvSpPr>
            <a:spLocks noGrp="1"/>
          </p:cNvSpPr>
          <p:nvPr>
            <p:ph type="title"/>
          </p:nvPr>
        </p:nvSpPr>
        <p:spPr>
          <a:xfrm>
            <a:off x="7772400" y="320040"/>
            <a:ext cx="1828800" cy="457200"/>
          </a:xfrm>
        </p:spPr>
        <p:txBody>
          <a:bodyPr/>
          <a:lstStyle/>
          <a:p>
            <a:r>
              <a:rPr lang="en-US" dirty="0"/>
              <a:t>Research</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80360" cy="1719072"/>
            <a:chOff x="6514611" y="3156348"/>
            <a:chExt cx="2334653"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18982" cy="396681"/>
            </a:xfrm>
            <a:prstGeom prst="rect">
              <a:avLst/>
            </a:prstGeom>
            <a:noFill/>
          </p:spPr>
          <p:txBody>
            <a:bodyPr wrap="square" rtlCol="0">
              <a:spAutoFit/>
            </a:bodyPr>
            <a:lstStyle/>
            <a:p>
              <a:pPr algn="ctr"/>
              <a:r>
                <a:rPr lang="en-US" dirty="0">
                  <a:solidFill>
                    <a:schemeClr val="bg1"/>
                  </a:solidFill>
                </a:rPr>
                <a:t>Spring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3860"/>
            <a:ext cx="4434840" cy="3749041"/>
            <a:chOff x="5637007" y="3172397"/>
            <a:chExt cx="3203740" cy="1840699"/>
          </a:xfrm>
        </p:grpSpPr>
        <p:sp>
          <p:nvSpPr>
            <p:cNvPr id="16" name="Rectangle 15">
              <a:extLst>
                <a:ext uri="{FF2B5EF4-FFF2-40B4-BE49-F238E27FC236}">
                  <a16:creationId xmlns:a16="http://schemas.microsoft.com/office/drawing/2014/main" id="{E5459025-25DE-3D65-0FDD-76EC87394C7D}"/>
                </a:ext>
              </a:extLst>
            </p:cNvPr>
            <p:cNvSpPr/>
            <p:nvPr/>
          </p:nvSpPr>
          <p:spPr>
            <a:xfrm>
              <a:off x="5637007" y="3172397"/>
              <a:ext cx="3203740" cy="184069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5683247" y="3598363"/>
              <a:ext cx="3137684" cy="1349931"/>
            </a:xfrm>
            <a:prstGeom prst="rect">
              <a:avLst/>
            </a:prstGeom>
            <a:noFill/>
          </p:spPr>
          <p:txBody>
            <a:bodyPr wrap="square" rtlCol="0">
              <a:spAutoFit/>
            </a:bodyPr>
            <a:lstStyle/>
            <a:p>
              <a:pPr marL="285750" indent="-285750">
                <a:spcAft>
                  <a:spcPts val="400"/>
                </a:spcAft>
                <a:buFont typeface="Courier New" panose="02070309020205020404" pitchFamily="49" charset="0"/>
                <a:buChar char="o"/>
              </a:pPr>
              <a:r>
                <a:rPr lang="en-US" sz="1200" dirty="0">
                  <a:solidFill>
                    <a:schemeClr val="bg1"/>
                  </a:solidFill>
                </a:rPr>
                <a:t>Deliver frequent informational sessions to apprise faculty of unique funding mechanisms and agencies.</a:t>
              </a:r>
            </a:p>
            <a:p>
              <a:pPr marL="285750" indent="-285750">
                <a:spcAft>
                  <a:spcPts val="400"/>
                </a:spcAft>
                <a:buFont typeface="Courier New" panose="02070309020205020404" pitchFamily="49" charset="0"/>
                <a:buChar char="o"/>
              </a:pPr>
              <a:r>
                <a:rPr lang="en-US" sz="1200" dirty="0">
                  <a:solidFill>
                    <a:schemeClr val="bg1"/>
                  </a:solidFill>
                </a:rPr>
                <a:t>Enhance support for the pursuit of grants over $1.5M</a:t>
              </a:r>
            </a:p>
            <a:p>
              <a:pPr marL="285750" indent="-285750">
                <a:spcAft>
                  <a:spcPts val="400"/>
                </a:spcAft>
                <a:buFont typeface="Courier New" panose="02070309020205020404" pitchFamily="49" charset="0"/>
                <a:buChar char="o"/>
              </a:pPr>
              <a:r>
                <a:rPr lang="en-US" sz="1200" dirty="0">
                  <a:solidFill>
                    <a:schemeClr val="bg1"/>
                  </a:solidFill>
                </a:rPr>
                <a:t>Actively pursue funding from, and the recognition of, high affinity federal funders which are not substantial segments of current awards </a:t>
              </a:r>
              <a:r>
                <a:rPr lang="en-US" sz="1200" dirty="0" err="1">
                  <a:solidFill>
                    <a:schemeClr val="bg1"/>
                  </a:solidFill>
                </a:rPr>
                <a:t>ie</a:t>
              </a:r>
              <a:r>
                <a:rPr lang="en-US" sz="1200" dirty="0">
                  <a:solidFill>
                    <a:schemeClr val="bg1"/>
                  </a:solidFill>
                </a:rPr>
                <a:t>. PCORI, ARPA-H​</a:t>
              </a:r>
            </a:p>
            <a:p>
              <a:pPr marL="285750" indent="-285750">
                <a:spcAft>
                  <a:spcPts val="400"/>
                </a:spcAft>
                <a:buFont typeface="Courier New" panose="02070309020205020404" pitchFamily="49" charset="0"/>
                <a:buChar char="o"/>
              </a:pPr>
              <a:r>
                <a:rPr lang="en-US" sz="1200" dirty="0">
                  <a:solidFill>
                    <a:schemeClr val="bg1"/>
                  </a:solidFill>
                </a:rPr>
                <a:t>Utilize contacts to leverage DOD funding and expand funding mechanisms (Other Transaction Authority Funds)​</a:t>
              </a:r>
            </a:p>
            <a:p>
              <a:pPr marL="285750" indent="-285750">
                <a:spcAft>
                  <a:spcPts val="400"/>
                </a:spcAft>
                <a:buFont typeface="Courier New" panose="02070309020205020404" pitchFamily="49" charset="0"/>
                <a:buChar char="o"/>
              </a:pPr>
              <a:r>
                <a:rPr lang="en-US" sz="1200" dirty="0">
                  <a:solidFill>
                    <a:schemeClr val="bg1"/>
                  </a:solidFill>
                </a:rPr>
                <a:t>Partner with University Advancement to grow relationships with philanthropic funders whose missions align with Jacobs School strengths ​</a:t>
              </a:r>
            </a:p>
            <a:p>
              <a:pPr marL="285750" indent="-285750">
                <a:spcAft>
                  <a:spcPts val="400"/>
                </a:spcAft>
                <a:buFont typeface="Courier New" panose="02070309020205020404" pitchFamily="49" charset="0"/>
                <a:buChar char="o"/>
              </a:pPr>
              <a:r>
                <a:rPr lang="en-US" sz="1200" dirty="0">
                  <a:solidFill>
                    <a:schemeClr val="bg1"/>
                  </a:solidFill>
                </a:rPr>
                <a:t>Secure funding in support of UB’s efforts in successful aging</a:t>
              </a: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4" y="4709161"/>
            <a:ext cx="5074921" cy="1920241"/>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1" y="3191078"/>
              <a:ext cx="2068282" cy="1627651"/>
            </a:xfrm>
            <a:prstGeom prst="rect">
              <a:avLst/>
            </a:prstGeom>
            <a:grpFill/>
          </p:spPr>
          <p:txBody>
            <a:bodyPr wrap="square" rtlCol="0">
              <a:spAutoFit/>
            </a:bodyPr>
            <a:lstStyle/>
            <a:p>
              <a:pPr marL="285750" indent="-285750">
                <a:spcBef>
                  <a:spcPts val="600"/>
                </a:spcBef>
                <a:buFont typeface="Wingdings" panose="05000000000000000000" pitchFamily="2" charset="2"/>
                <a:buChar char="ü"/>
              </a:pPr>
              <a:r>
                <a:rPr lang="en-US" sz="1200" dirty="0">
                  <a:solidFill>
                    <a:schemeClr val="bg1"/>
                  </a:solidFill>
                </a:rPr>
                <a:t>Increased frequency of informational sessions </a:t>
              </a:r>
            </a:p>
            <a:p>
              <a:pPr marL="285750" indent="-285750">
                <a:spcBef>
                  <a:spcPts val="600"/>
                </a:spcBef>
                <a:buFont typeface="Wingdings" panose="05000000000000000000" pitchFamily="2" charset="2"/>
                <a:buChar char="ü"/>
              </a:pPr>
              <a:r>
                <a:rPr lang="en-US" sz="1200" dirty="0">
                  <a:solidFill>
                    <a:schemeClr val="bg1"/>
                  </a:solidFill>
                </a:rPr>
                <a:t>Year-over-year % increase in letters of intent and proposals submitted </a:t>
              </a:r>
            </a:p>
            <a:p>
              <a:pPr marL="285750" indent="-285750">
                <a:spcBef>
                  <a:spcPts val="600"/>
                </a:spcBef>
                <a:buFont typeface="Wingdings" panose="05000000000000000000" pitchFamily="2" charset="2"/>
                <a:buChar char="ü"/>
              </a:pPr>
              <a:r>
                <a:rPr lang="en-US" sz="1200" dirty="0">
                  <a:solidFill>
                    <a:schemeClr val="bg1"/>
                  </a:solidFill>
                </a:rPr>
                <a:t>Year-over-year % increase in non-NIH funded grant awarded</a:t>
              </a:r>
            </a:p>
            <a:p>
              <a:pPr marL="285750" indent="-285750">
                <a:spcBef>
                  <a:spcPts val="600"/>
                </a:spcBef>
                <a:buFont typeface="Wingdings" panose="05000000000000000000" pitchFamily="2" charset="2"/>
                <a:buChar char="ü"/>
              </a:pPr>
              <a:r>
                <a:rPr lang="en-US" sz="1200" dirty="0">
                  <a:solidFill>
                    <a:schemeClr val="bg1"/>
                  </a:solidFill>
                </a:rPr>
                <a:t>Year-over-year % increase in grants over $1.5M</a:t>
              </a:r>
            </a:p>
            <a:p>
              <a:pPr marL="285750" indent="-285750">
                <a:spcBef>
                  <a:spcPts val="600"/>
                </a:spcBef>
                <a:buFont typeface="Wingdings" panose="05000000000000000000" pitchFamily="2" charset="2"/>
                <a:buChar char="ü"/>
              </a:pPr>
              <a:r>
                <a:rPr lang="en-US" sz="1200" dirty="0">
                  <a:solidFill>
                    <a:schemeClr val="bg1"/>
                  </a:solidFill>
                </a:rPr>
                <a:t>Increased diversity of grant funding agencies in portfolio</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91452" y="3977960"/>
              <a:ext cx="2140600" cy="793362"/>
            </a:xfrm>
            <a:prstGeom prst="rect">
              <a:avLst/>
            </a:prstGeom>
            <a:grpFill/>
          </p:spPr>
          <p:txBody>
            <a:bodyPr wrap="square" rtlCol="0">
              <a:spAutoFit/>
            </a:bodyPr>
            <a:lstStyle/>
            <a:p>
              <a:pPr algn="ctr">
                <a:defRPr/>
              </a:pPr>
              <a:r>
                <a:rPr lang="en-US" sz="1400" dirty="0">
                  <a:solidFill>
                    <a:srgbClr val="FFFFFF"/>
                  </a:solidFill>
                  <a:latin typeface="Arial" panose="020B0604020202020204"/>
                </a:rPr>
                <a:t>Office of the Vice President for Health Sciences</a:t>
              </a:r>
            </a:p>
            <a:p>
              <a:pPr algn="ctr">
                <a:defRPr/>
              </a:pPr>
              <a:r>
                <a:rPr lang="en-US" sz="1400" dirty="0">
                  <a:solidFill>
                    <a:srgbClr val="FFFFFF"/>
                  </a:solidFill>
                  <a:latin typeface="Arial" panose="020B0604020202020204"/>
                </a:rPr>
                <a:t>Office of Research</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31689"/>
            <a:ext cx="621792" cy="621792"/>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65208" y="228600"/>
            <a:ext cx="623098" cy="623098"/>
          </a:xfrm>
          <a:prstGeom prst="rect">
            <a:avLst/>
          </a:prstGeom>
        </p:spPr>
      </p:pic>
      <p:pic>
        <p:nvPicPr>
          <p:cNvPr id="8" name="Graphic 7" descr="Scientific Thought with solid fill">
            <a:extLst>
              <a:ext uri="{FF2B5EF4-FFF2-40B4-BE49-F238E27FC236}">
                <a16:creationId xmlns:a16="http://schemas.microsoft.com/office/drawing/2014/main" id="{B200D529-4ACE-7726-B1DD-78317508069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9103201" y="228600"/>
            <a:ext cx="621792" cy="623098"/>
          </a:xfrm>
          <a:prstGeom prst="rect">
            <a:avLst/>
          </a:prstGeom>
        </p:spPr>
      </p:pic>
    </p:spTree>
    <p:extLst>
      <p:ext uri="{BB962C8B-B14F-4D97-AF65-F5344CB8AC3E}">
        <p14:creationId xmlns:p14="http://schemas.microsoft.com/office/powerpoint/2010/main" val="137017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10</a:t>
            </a:r>
          </a:p>
          <a:p>
            <a:pPr lvl="0" algn="ctr"/>
            <a:r>
              <a:rPr lang="en-US" sz="1800" dirty="0">
                <a:solidFill>
                  <a:schemeClr val="accent6"/>
                </a:solidFill>
                <a:latin typeface="Arial" panose="020B0604020202020204" pitchFamily="34" charset="0"/>
              </a:rPr>
              <a:t>Boost promotion of the Jacobs School research profile</a:t>
            </a:r>
          </a:p>
        </p:txBody>
      </p:sp>
      <p:sp>
        <p:nvSpPr>
          <p:cNvPr id="3" name="Text Placeholder 2"/>
          <p:cNvSpPr>
            <a:spLocks noGrp="1"/>
          </p:cNvSpPr>
          <p:nvPr>
            <p:ph type="body" idx="11"/>
          </p:nvPr>
        </p:nvSpPr>
        <p:spPr>
          <a:xfrm>
            <a:off x="804672" y="2148840"/>
            <a:ext cx="10607040" cy="884709"/>
          </a:xfrm>
        </p:spPr>
        <p:txBody>
          <a:bodyPr/>
          <a:lstStyle/>
          <a:p>
            <a:pPr>
              <a:lnSpc>
                <a:spcPct val="100000"/>
              </a:lnSpc>
              <a:spcBef>
                <a:spcPts val="0"/>
              </a:spcBef>
            </a:pPr>
            <a:r>
              <a:rPr lang="en-US" sz="1500" dirty="0">
                <a:solidFill>
                  <a:schemeClr val="accent5"/>
                </a:solidFill>
                <a:latin typeface="Arial" panose="020B0604020202020204" pitchFamily="34" charset="0"/>
              </a:rPr>
              <a:t>The Jacob’s School will enhance its public recognition of leadership and achievement on valuable clinical trials, innovations, and research successes to the University, local community, and national and global audiences.</a:t>
            </a:r>
          </a:p>
        </p:txBody>
      </p:sp>
      <p:sp>
        <p:nvSpPr>
          <p:cNvPr id="4" name="Title 3"/>
          <p:cNvSpPr>
            <a:spLocks noGrp="1"/>
          </p:cNvSpPr>
          <p:nvPr>
            <p:ph type="title"/>
          </p:nvPr>
        </p:nvSpPr>
        <p:spPr>
          <a:xfrm>
            <a:off x="8229600" y="320040"/>
            <a:ext cx="1828800" cy="457200"/>
          </a:xfrm>
        </p:spPr>
        <p:txBody>
          <a:bodyPr/>
          <a:lstStyle/>
          <a:p>
            <a:r>
              <a:rPr lang="en-US" dirty="0"/>
              <a:t>Research</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0" y="2880360"/>
            <a:ext cx="2880361" cy="1719072"/>
            <a:chOff x="6514610" y="3156348"/>
            <a:chExt cx="233465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0" y="3156348"/>
              <a:ext cx="233465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8713"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18982" cy="396681"/>
            </a:xfrm>
            <a:prstGeom prst="rect">
              <a:avLst/>
            </a:prstGeom>
            <a:noFill/>
          </p:spPr>
          <p:txBody>
            <a:bodyPr wrap="square" rtlCol="0">
              <a:spAutoFit/>
            </a:bodyPr>
            <a:lstStyle/>
            <a:p>
              <a:pPr algn="ctr"/>
              <a:r>
                <a:rPr lang="en-US" dirty="0">
                  <a:solidFill>
                    <a:schemeClr val="bg1"/>
                  </a:solidFill>
                </a:rPr>
                <a:t>Spring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702119"/>
              <a:ext cx="2271169" cy="1144409"/>
            </a:xfrm>
            <a:prstGeom prst="rect">
              <a:avLst/>
            </a:prstGeom>
            <a:noFill/>
          </p:spPr>
          <p:txBody>
            <a:bodyPr wrap="square" rtlCol="0">
              <a:spAutoFit/>
            </a:bodyPr>
            <a:lstStyle/>
            <a:p>
              <a:pPr marL="285750" indent="-285750">
                <a:spcBef>
                  <a:spcPts val="600"/>
                </a:spcBef>
                <a:buFont typeface="Courier New" panose="02070309020205020404" pitchFamily="49" charset="0"/>
                <a:buChar char="o"/>
              </a:pPr>
              <a:r>
                <a:rPr lang="en-US" sz="1500" dirty="0">
                  <a:solidFill>
                    <a:schemeClr val="bg1"/>
                  </a:solidFill>
                  <a:latin typeface="Arial" panose="020B0604020202020204" pitchFamily="34" charset="0"/>
                </a:rPr>
                <a:t>Implement enhanced mechanisms for recognition of excellence in research</a:t>
              </a:r>
            </a:p>
            <a:p>
              <a:pPr marL="285750" indent="-285750">
                <a:spcBef>
                  <a:spcPts val="600"/>
                </a:spcBef>
                <a:buFont typeface="Courier New" panose="02070309020205020404" pitchFamily="49" charset="0"/>
                <a:buChar char="o"/>
              </a:pPr>
              <a:endParaRPr lang="en-US" sz="1500" dirty="0">
                <a:solidFill>
                  <a:schemeClr val="bg1"/>
                </a:solidFill>
                <a:latin typeface="Arial" panose="020B0604020202020204" pitchFamily="34" charset="0"/>
              </a:endParaRPr>
            </a:p>
            <a:p>
              <a:pPr marL="285750" indent="-285750">
                <a:spcBef>
                  <a:spcPts val="600"/>
                </a:spcBef>
                <a:buFont typeface="Courier New" panose="02070309020205020404" pitchFamily="49" charset="0"/>
                <a:buChar char="o"/>
              </a:pPr>
              <a:r>
                <a:rPr lang="en-US" sz="1500" dirty="0">
                  <a:solidFill>
                    <a:schemeClr val="bg1"/>
                  </a:solidFill>
                  <a:latin typeface="Arial" panose="020B0604020202020204" pitchFamily="34" charset="0"/>
                </a:rPr>
                <a:t>Collaborate with the Office of Communications and Marketing to boost promotion of research initiatives, faculty and facility accomplishments, and national external recognition of our contributions to the field</a:t>
              </a:r>
              <a:endParaRPr lang="en-US" sz="15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1" y="3420115"/>
              <a:ext cx="2068282" cy="1346511"/>
            </a:xfrm>
            <a:prstGeom prst="rect">
              <a:avLst/>
            </a:prstGeom>
            <a:grpFill/>
          </p:spPr>
          <p:txBody>
            <a:bodyPr wrap="square" rtlCol="0">
              <a:spAutoFit/>
            </a:bodyPr>
            <a:lstStyle/>
            <a:p>
              <a:pPr marL="285750" indent="-285750">
                <a:spcBef>
                  <a:spcPts val="600"/>
                </a:spcBef>
                <a:buFont typeface="Wingdings" panose="05000000000000000000" pitchFamily="2" charset="2"/>
                <a:buChar char="ü"/>
              </a:pPr>
              <a:r>
                <a:rPr lang="en-US" sz="1500" dirty="0">
                  <a:solidFill>
                    <a:schemeClr val="bg1"/>
                  </a:solidFill>
                </a:rPr>
                <a:t>Increased national awareness of the caliber of excellence at the Jacobs School</a:t>
              </a:r>
            </a:p>
            <a:p>
              <a:pPr marL="285750" indent="-285750">
                <a:spcBef>
                  <a:spcPts val="600"/>
                </a:spcBef>
                <a:buFont typeface="Wingdings" panose="05000000000000000000" pitchFamily="2" charset="2"/>
                <a:buChar char="ü"/>
              </a:pPr>
              <a:r>
                <a:rPr lang="en-US" sz="1500" dirty="0">
                  <a:solidFill>
                    <a:schemeClr val="bg1"/>
                  </a:solidFill>
                </a:rPr>
                <a:t>Improved national ranking status</a:t>
              </a:r>
            </a:p>
            <a:p>
              <a:pPr marL="285750" indent="-285750">
                <a:spcBef>
                  <a:spcPts val="600"/>
                </a:spcBef>
                <a:buFont typeface="Wingdings" panose="05000000000000000000" pitchFamily="2" charset="2"/>
                <a:buChar char="ü"/>
              </a:pPr>
              <a:r>
                <a:rPr lang="en-US" sz="1500" dirty="0">
                  <a:solidFill>
                    <a:schemeClr val="bg1"/>
                  </a:solidFill>
                </a:rPr>
                <a:t>Improved ease of recruiting national experts to our faculty ranks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38460"/>
              <a:ext cx="2140600" cy="429738"/>
            </a:xfrm>
            <a:prstGeom prst="rect">
              <a:avLst/>
            </a:prstGeom>
            <a:grpFill/>
          </p:spPr>
          <p:txBody>
            <a:bodyPr wrap="square" rtlCol="0">
              <a:spAutoFit/>
            </a:bodyPr>
            <a:lstStyle/>
            <a:p>
              <a:pPr algn="ctr">
                <a:defRPr/>
              </a:pPr>
              <a:r>
                <a:rPr lang="en-US" sz="2000" dirty="0">
                  <a:solidFill>
                    <a:srgbClr val="FFFFFF"/>
                  </a:solidFill>
                  <a:latin typeface="Arial" panose="020B0604020202020204"/>
                </a:rPr>
                <a:t>Office of the Dean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78440" y="228600"/>
            <a:ext cx="623098" cy="623098"/>
          </a:xfrm>
          <a:prstGeom prst="rect">
            <a:avLst/>
          </a:prstGeom>
        </p:spPr>
      </p:pic>
      <p:pic>
        <p:nvPicPr>
          <p:cNvPr id="5" name="Graphic 4" descr="Scientific Thought with solid fill">
            <a:extLst>
              <a:ext uri="{FF2B5EF4-FFF2-40B4-BE49-F238E27FC236}">
                <a16:creationId xmlns:a16="http://schemas.microsoft.com/office/drawing/2014/main" id="{511FD622-DB48-B8DF-9DED-62AB3D15C98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9724993" y="228600"/>
            <a:ext cx="621792" cy="623098"/>
          </a:xfrm>
          <a:prstGeom prst="rect">
            <a:avLst/>
          </a:prstGeom>
        </p:spPr>
      </p:pic>
    </p:spTree>
    <p:extLst>
      <p:ext uri="{BB962C8B-B14F-4D97-AF65-F5344CB8AC3E}">
        <p14:creationId xmlns:p14="http://schemas.microsoft.com/office/powerpoint/2010/main" val="1436550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11</a:t>
            </a:r>
          </a:p>
          <a:p>
            <a:pPr lvl="0" algn="ctr"/>
            <a:r>
              <a:rPr lang="en-US" sz="1800" dirty="0">
                <a:solidFill>
                  <a:schemeClr val="accent6"/>
                </a:solidFill>
                <a:latin typeface="Arial" panose="020B0604020202020204" pitchFamily="34" charset="0"/>
              </a:rPr>
              <a:t>Develop an inclusive culture of research for students, staff, and faculty</a:t>
            </a:r>
          </a:p>
        </p:txBody>
      </p:sp>
      <p:sp>
        <p:nvSpPr>
          <p:cNvPr id="3" name="Text Placeholder 2"/>
          <p:cNvSpPr>
            <a:spLocks noGrp="1"/>
          </p:cNvSpPr>
          <p:nvPr>
            <p:ph type="body" idx="11"/>
          </p:nvPr>
        </p:nvSpPr>
        <p:spPr>
          <a:xfrm>
            <a:off x="804672" y="2116182"/>
            <a:ext cx="10607040" cy="884709"/>
          </a:xfrm>
        </p:spPr>
        <p:txBody>
          <a:bodyPr/>
          <a:lstStyle/>
          <a:p>
            <a:pPr>
              <a:lnSpc>
                <a:spcPct val="100000"/>
              </a:lnSpc>
              <a:spcBef>
                <a:spcPts val="0"/>
              </a:spcBef>
            </a:pPr>
            <a:r>
              <a:rPr lang="en-US" sz="1500" dirty="0">
                <a:solidFill>
                  <a:schemeClr val="accent5"/>
                </a:solidFill>
                <a:latin typeface="Arial" panose="020B0604020202020204" pitchFamily="34" charset="0"/>
              </a:rPr>
              <a:t>The Jacobs School will develop stronger leadership roles in supporting and promoting diversity within the school’s research community because participation of people from diverse backgrounds strengthens creativity and productivity in ways not possible without varied perspectives.</a:t>
            </a:r>
          </a:p>
        </p:txBody>
      </p:sp>
      <p:sp>
        <p:nvSpPr>
          <p:cNvPr id="4" name="Title 3"/>
          <p:cNvSpPr>
            <a:spLocks noGrp="1"/>
          </p:cNvSpPr>
          <p:nvPr>
            <p:ph type="title"/>
          </p:nvPr>
        </p:nvSpPr>
        <p:spPr>
          <a:xfrm>
            <a:off x="7772400" y="296124"/>
            <a:ext cx="1828800" cy="457200"/>
          </a:xfrm>
        </p:spPr>
        <p:txBody>
          <a:bodyPr/>
          <a:lstStyle/>
          <a:p>
            <a:r>
              <a:rPr lang="en-US" dirty="0"/>
              <a:t>Research</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r>
                <a:rPr lang="en-US" dirty="0">
                  <a:solidFill>
                    <a:schemeClr val="bg1"/>
                  </a:solidFill>
                </a:rPr>
                <a:t>Winter 2023</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72037"/>
            <a:chOff x="5879369" y="3170723"/>
            <a:chExt cx="2318983" cy="1857696"/>
          </a:xfrm>
        </p:grpSpPr>
        <p:sp>
          <p:nvSpPr>
            <p:cNvPr id="16" name="Rectangle 15">
              <a:extLst>
                <a:ext uri="{FF2B5EF4-FFF2-40B4-BE49-F238E27FC236}">
                  <a16:creationId xmlns:a16="http://schemas.microsoft.com/office/drawing/2014/main" id="{E5459025-25DE-3D65-0FDD-76EC87394C7D}"/>
                </a:ext>
              </a:extLst>
            </p:cNvPr>
            <p:cNvSpPr/>
            <p:nvPr/>
          </p:nvSpPr>
          <p:spPr>
            <a:xfrm>
              <a:off x="5879369" y="3170723"/>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5912839" y="3702117"/>
              <a:ext cx="2271169" cy="1326302"/>
            </a:xfrm>
            <a:prstGeom prst="rect">
              <a:avLst/>
            </a:prstGeom>
            <a:noFill/>
          </p:spPr>
          <p:txBody>
            <a:bodyPr wrap="square" rtlCol="0">
              <a:spAutoFit/>
            </a:bodyPr>
            <a:lstStyle/>
            <a:p>
              <a:pPr marL="285750" indent="-285750">
                <a:buFont typeface="Courier New" panose="02070309020205020404" pitchFamily="49" charset="0"/>
                <a:buChar char="o"/>
              </a:pPr>
              <a:r>
                <a:rPr lang="en-US" sz="1300" dirty="0">
                  <a:solidFill>
                    <a:schemeClr val="bg1"/>
                  </a:solidFill>
                  <a:latin typeface="Arial" panose="020B0604020202020204" pitchFamily="34" charset="0"/>
                </a:rPr>
                <a:t>Establish departmental supports for diversity advocates</a:t>
              </a:r>
            </a:p>
            <a:p>
              <a:pPr marL="285750" indent="-285750">
                <a:buFont typeface="Courier New" panose="02070309020205020404" pitchFamily="49" charset="0"/>
                <a:buChar char="o"/>
              </a:pPr>
              <a:r>
                <a:rPr lang="en-US" sz="1300" dirty="0">
                  <a:solidFill>
                    <a:schemeClr val="bg1"/>
                  </a:solidFill>
                  <a:latin typeface="Arial" panose="020B0604020202020204" pitchFamily="34" charset="0"/>
                </a:rPr>
                <a:t>Maintain departmental diversity data</a:t>
              </a:r>
            </a:p>
            <a:p>
              <a:pPr marL="285750" indent="-285750">
                <a:buFont typeface="Courier New" panose="02070309020205020404" pitchFamily="49" charset="0"/>
                <a:buChar char="o"/>
              </a:pPr>
              <a:r>
                <a:rPr lang="en-US" sz="1300" dirty="0">
                  <a:solidFill>
                    <a:schemeClr val="bg1"/>
                  </a:solidFill>
                  <a:latin typeface="Arial" panose="020B0604020202020204" pitchFamily="34" charset="0"/>
                </a:rPr>
                <a:t>Encourage leadership to attend conferences such as GREAT</a:t>
              </a:r>
            </a:p>
            <a:p>
              <a:pPr marL="285750" indent="-285750">
                <a:buFont typeface="Courier New" panose="02070309020205020404" pitchFamily="49" charset="0"/>
                <a:buChar char="o"/>
              </a:pPr>
              <a:r>
                <a:rPr lang="en-US" sz="1300" dirty="0">
                  <a:solidFill>
                    <a:schemeClr val="bg1"/>
                  </a:solidFill>
                  <a:latin typeface="Arial" panose="020B0604020202020204" pitchFamily="34" charset="0"/>
                </a:rPr>
                <a:t>Include consideration for DEI activities as part of the Tenure and Promotions process</a:t>
              </a:r>
            </a:p>
            <a:p>
              <a:pPr marL="285750" indent="-285750">
                <a:buFont typeface="Courier New" panose="02070309020205020404" pitchFamily="49" charset="0"/>
                <a:buChar char="o"/>
              </a:pPr>
              <a:r>
                <a:rPr lang="en-US" sz="1300" dirty="0">
                  <a:solidFill>
                    <a:schemeClr val="bg1"/>
                  </a:solidFill>
                  <a:latin typeface="Arial" panose="020B0604020202020204" pitchFamily="34" charset="0"/>
                </a:rPr>
                <a:t>Increase recruitment of diverse trainees and scholars</a:t>
              </a:r>
            </a:p>
            <a:p>
              <a:pPr marL="285750" indent="-285750">
                <a:buFont typeface="Courier New" panose="02070309020205020404" pitchFamily="49" charset="0"/>
                <a:buChar char="o"/>
              </a:pPr>
              <a:r>
                <a:rPr lang="en-US" sz="1300" dirty="0">
                  <a:solidFill>
                    <a:schemeClr val="bg1"/>
                  </a:solidFill>
                  <a:latin typeface="Arial" panose="020B0604020202020204" pitchFamily="34" charset="0"/>
                </a:rPr>
                <a:t>Expand PPBS ethics course to all trainees</a:t>
              </a:r>
            </a:p>
            <a:p>
              <a:pPr marL="285750" indent="-285750">
                <a:buFont typeface="Courier New" panose="02070309020205020404" pitchFamily="49" charset="0"/>
                <a:buChar char="o"/>
              </a:pPr>
              <a:r>
                <a:rPr lang="en-US" sz="1300" dirty="0">
                  <a:solidFill>
                    <a:schemeClr val="bg1"/>
                  </a:solidFill>
                  <a:latin typeface="Arial" panose="020B0604020202020204" pitchFamily="34" charset="0"/>
                </a:rPr>
                <a:t>Implement PACOR recommendations</a:t>
              </a:r>
            </a:p>
            <a:p>
              <a:pPr marL="285750" indent="-285750">
                <a:buFont typeface="Courier New" panose="02070309020205020404" pitchFamily="49" charset="0"/>
                <a:buChar char="o"/>
              </a:pPr>
              <a:r>
                <a:rPr lang="en-US" sz="1300" dirty="0">
                  <a:solidFill>
                    <a:schemeClr val="bg1"/>
                  </a:solidFill>
                  <a:latin typeface="Arial" panose="020B0604020202020204" pitchFamily="34" charset="0"/>
                </a:rPr>
                <a:t>Encourage applications for diversity supplements and grants </a:t>
              </a:r>
              <a:endParaRPr lang="en-US" sz="13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1" y="3167910"/>
              <a:ext cx="2068282" cy="1834808"/>
            </a:xfrm>
            <a:prstGeom prst="rect">
              <a:avLst/>
            </a:prstGeom>
            <a:grpFill/>
          </p:spPr>
          <p:txBody>
            <a:bodyPr wrap="square" rtlCol="0">
              <a:spAutoFit/>
            </a:bodyPr>
            <a:lstStyle/>
            <a:p>
              <a:pPr marL="285750" indent="-285750">
                <a:spcBef>
                  <a:spcPts val="600"/>
                </a:spcBef>
                <a:buFont typeface="Wingdings" panose="05000000000000000000" pitchFamily="2" charset="2"/>
                <a:buChar char="ü"/>
              </a:pPr>
              <a:r>
                <a:rPr lang="en-US" sz="1400" dirty="0">
                  <a:solidFill>
                    <a:schemeClr val="bg1"/>
                  </a:solidFill>
                </a:rPr>
                <a:t>Improved access to diversity data for grant applications</a:t>
              </a:r>
            </a:p>
            <a:p>
              <a:pPr marL="285750" indent="-285750">
                <a:spcBef>
                  <a:spcPts val="600"/>
                </a:spcBef>
                <a:buFont typeface="Wingdings" panose="05000000000000000000" pitchFamily="2" charset="2"/>
                <a:buChar char="ü"/>
              </a:pPr>
              <a:r>
                <a:rPr lang="en-US" sz="1400" dirty="0">
                  <a:solidFill>
                    <a:schemeClr val="bg1"/>
                  </a:solidFill>
                </a:rPr>
                <a:t>Increased participation in DEI activities</a:t>
              </a:r>
            </a:p>
            <a:p>
              <a:pPr marL="285750" indent="-285750">
                <a:spcBef>
                  <a:spcPts val="600"/>
                </a:spcBef>
                <a:buFont typeface="Wingdings" panose="05000000000000000000" pitchFamily="2" charset="2"/>
                <a:buChar char="ü"/>
              </a:pPr>
              <a:r>
                <a:rPr lang="en-US" sz="1400" dirty="0">
                  <a:solidFill>
                    <a:schemeClr val="bg1"/>
                  </a:solidFill>
                </a:rPr>
                <a:t>Increased diversity of faculty and trainees</a:t>
              </a:r>
            </a:p>
            <a:p>
              <a:pPr marL="285750" indent="-285750">
                <a:spcBef>
                  <a:spcPts val="600"/>
                </a:spcBef>
                <a:buFont typeface="Wingdings" panose="05000000000000000000" pitchFamily="2" charset="2"/>
                <a:buChar char="ü"/>
              </a:pPr>
              <a:r>
                <a:rPr lang="en-US" sz="1400" dirty="0">
                  <a:solidFill>
                    <a:schemeClr val="bg1"/>
                  </a:solidFill>
                </a:rPr>
                <a:t>Improved learning environment</a:t>
              </a:r>
            </a:p>
            <a:p>
              <a:pPr marL="285750" indent="-285750">
                <a:spcBef>
                  <a:spcPts val="600"/>
                </a:spcBef>
                <a:buFont typeface="Wingdings" panose="05000000000000000000" pitchFamily="2" charset="2"/>
                <a:buChar char="ü"/>
              </a:pPr>
              <a:r>
                <a:rPr lang="en-US" sz="1400" dirty="0">
                  <a:solidFill>
                    <a:schemeClr val="bg1"/>
                  </a:solidFill>
                </a:rPr>
                <a:t>Increased # of diversity supplements/grants awarded</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308411"/>
              <a:ext cx="2140600" cy="396681"/>
            </a:xfrm>
            <a:prstGeom prst="rect">
              <a:avLst/>
            </a:prstGeom>
            <a:grpFill/>
          </p:spPr>
          <p:txBody>
            <a:bodyPr wrap="square" rtlCol="0" anchor="ctr" anchorCtr="0">
              <a:spAutoFit/>
            </a:bodyPr>
            <a:lstStyle/>
            <a:p>
              <a:pPr algn="ctr"/>
              <a:r>
                <a:rPr lang="en-US" dirty="0">
                  <a:solidFill>
                    <a:schemeClr val="bg1"/>
                  </a:solidFill>
                </a:rPr>
                <a:t>Office of the Dean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31689"/>
            <a:ext cx="621792" cy="621792"/>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65208" y="228600"/>
            <a:ext cx="623098" cy="623098"/>
          </a:xfrm>
          <a:prstGeom prst="rect">
            <a:avLst/>
          </a:prstGeom>
        </p:spPr>
      </p:pic>
      <p:pic>
        <p:nvPicPr>
          <p:cNvPr id="8" name="Graphic 7" descr="Scientific Thought with solid fill">
            <a:extLst>
              <a:ext uri="{FF2B5EF4-FFF2-40B4-BE49-F238E27FC236}">
                <a16:creationId xmlns:a16="http://schemas.microsoft.com/office/drawing/2014/main" id="{05468EF3-04A5-B797-E1B0-2870DC23FCE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9074594" y="228600"/>
            <a:ext cx="621792" cy="623098"/>
          </a:xfrm>
          <a:prstGeom prst="rect">
            <a:avLst/>
          </a:prstGeom>
        </p:spPr>
      </p:pic>
    </p:spTree>
    <p:extLst>
      <p:ext uri="{BB962C8B-B14F-4D97-AF65-F5344CB8AC3E}">
        <p14:creationId xmlns:p14="http://schemas.microsoft.com/office/powerpoint/2010/main" val="2167271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58367" y="1925980"/>
            <a:ext cx="6571773" cy="2386584"/>
          </a:xfrm>
        </p:spPr>
        <p:txBody>
          <a:bodyPr>
            <a:normAutofit/>
          </a:bodyPr>
          <a:lstStyle/>
          <a:p>
            <a:pPr>
              <a:lnSpc>
                <a:spcPct val="100000"/>
              </a:lnSpc>
            </a:pPr>
            <a:r>
              <a:rPr lang="en-US" dirty="0">
                <a:latin typeface="Arial"/>
                <a:cs typeface="Arial"/>
              </a:rPr>
              <a:t>Clinical Care</a:t>
            </a:r>
            <a:br>
              <a:rPr lang="en-US" dirty="0">
                <a:latin typeface="Arial"/>
                <a:cs typeface="Arial"/>
              </a:rPr>
            </a:br>
            <a:br>
              <a:rPr kumimoji="0" lang="en-US" sz="1400" b="0" i="0" u="none" strike="noStrike" kern="1200" cap="none" spc="0" normalizeH="0" baseline="0" noProof="0" dirty="0">
                <a:ln>
                  <a:noFill/>
                </a:ln>
                <a:solidFill>
                  <a:srgbClr val="FFFFFF"/>
                </a:solidFill>
                <a:effectLst/>
                <a:uLnTx/>
                <a:uFillTx/>
                <a:latin typeface="Arial" panose="020B0604020202020204" pitchFamily="34" charset="0"/>
              </a:rPr>
            </a:br>
            <a:r>
              <a:rPr kumimoji="0" lang="en-US" sz="1800" b="0" i="0" u="none" strike="noStrike" kern="1200" cap="none" spc="0" normalizeH="0" baseline="0" noProof="0" dirty="0">
                <a:ln>
                  <a:noFill/>
                </a:ln>
                <a:solidFill>
                  <a:srgbClr val="FFFF00"/>
                </a:solidFill>
                <a:effectLst/>
                <a:uLnTx/>
                <a:uFillTx/>
                <a:latin typeface="Arial" panose="020B0604020202020204" pitchFamily="34" charset="0"/>
              </a:rPr>
              <a:t>Through innovation and collaboration, improve the health of the community through models of care that address health disparities, access, quality, and cost of care in our region.</a:t>
            </a:r>
            <a:endParaRPr lang="en-US" sz="4000" i="1" dirty="0">
              <a:solidFill>
                <a:srgbClr val="FFFF00"/>
              </a:solidFill>
              <a:latin typeface="Georgia"/>
              <a:cs typeface="Arial"/>
            </a:endParaRPr>
          </a:p>
        </p:txBody>
      </p:sp>
    </p:spTree>
    <p:extLst>
      <p:ext uri="{BB962C8B-B14F-4D97-AF65-F5344CB8AC3E}">
        <p14:creationId xmlns:p14="http://schemas.microsoft.com/office/powerpoint/2010/main" val="142491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D02FEB2-F3D0-D57D-B6DE-F50732D071E0}"/>
              </a:ext>
            </a:extLst>
          </p:cNvPr>
          <p:cNvGraphicFramePr/>
          <p:nvPr>
            <p:extLst>
              <p:ext uri="{D42A27DB-BD31-4B8C-83A1-F6EECF244321}">
                <p14:modId xmlns:p14="http://schemas.microsoft.com/office/powerpoint/2010/main" val="715442895"/>
              </p:ext>
            </p:extLst>
          </p:nvPr>
        </p:nvGraphicFramePr>
        <p:xfrm>
          <a:off x="619186" y="1448544"/>
          <a:ext cx="10904676" cy="530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F28F653-4A43-C063-0889-966F028A648B}"/>
              </a:ext>
            </a:extLst>
          </p:cNvPr>
          <p:cNvSpPr txBox="1"/>
          <p:nvPr/>
        </p:nvSpPr>
        <p:spPr>
          <a:xfrm>
            <a:off x="668138" y="1023432"/>
            <a:ext cx="6094990" cy="58477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BBB"/>
                </a:solidFill>
                <a:effectLst/>
                <a:uLnTx/>
                <a:uFillTx/>
                <a:latin typeface="Georgia" panose="02040502050405020303" pitchFamily="18" charset="0"/>
                <a:ea typeface="+mn-ea"/>
                <a:cs typeface="+mn-cs"/>
              </a:rPr>
              <a:t>Strategic Planning Pillars</a:t>
            </a:r>
          </a:p>
        </p:txBody>
      </p:sp>
    </p:spTree>
    <p:extLst>
      <p:ext uri="{BB962C8B-B14F-4D97-AF65-F5344CB8AC3E}">
        <p14:creationId xmlns:p14="http://schemas.microsoft.com/office/powerpoint/2010/main" val="2934069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5859-2825-AFC6-8142-A542E633C45E}"/>
              </a:ext>
            </a:extLst>
          </p:cNvPr>
          <p:cNvSpPr>
            <a:spLocks noGrp="1"/>
          </p:cNvSpPr>
          <p:nvPr>
            <p:ph type="ctrTitle"/>
          </p:nvPr>
        </p:nvSpPr>
        <p:spPr>
          <a:xfrm>
            <a:off x="914190" y="1919890"/>
            <a:ext cx="4978908" cy="1974193"/>
          </a:xfrm>
        </p:spPr>
        <p:txBody>
          <a:bodyPr>
            <a:normAutofit/>
          </a:bodyPr>
          <a:lstStyle/>
          <a:p>
            <a:r>
              <a:rPr lang="en-US" sz="3600" dirty="0"/>
              <a:t>Service Lines and Hospital System Collaborations</a:t>
            </a:r>
          </a:p>
        </p:txBody>
      </p:sp>
      <p:sp>
        <p:nvSpPr>
          <p:cNvPr id="3" name="TextBox 2">
            <a:extLst>
              <a:ext uri="{FF2B5EF4-FFF2-40B4-BE49-F238E27FC236}">
                <a16:creationId xmlns:a16="http://schemas.microsoft.com/office/drawing/2014/main" id="{285DA0CE-4E23-5CDA-2D5B-1CFA02CB71D5}"/>
              </a:ext>
            </a:extLst>
          </p:cNvPr>
          <p:cNvSpPr txBox="1"/>
          <p:nvPr/>
        </p:nvSpPr>
        <p:spPr>
          <a:xfrm>
            <a:off x="914190" y="4114800"/>
            <a:ext cx="6290651" cy="646331"/>
          </a:xfrm>
          <a:prstGeom prst="rect">
            <a:avLst/>
          </a:prstGeom>
          <a:noFill/>
        </p:spPr>
        <p:txBody>
          <a:bodyPr wrap="square" rtlCol="0">
            <a:spAutoFit/>
          </a:bodyPr>
          <a:lstStyle/>
          <a:p>
            <a:r>
              <a:rPr lang="en-US" dirty="0"/>
              <a:t>Reorganize clinical service lines to differentiate ourselves, standardize evidence-based care and add value.</a:t>
            </a:r>
          </a:p>
        </p:txBody>
      </p:sp>
    </p:spTree>
    <p:extLst>
      <p:ext uri="{BB962C8B-B14F-4D97-AF65-F5344CB8AC3E}">
        <p14:creationId xmlns:p14="http://schemas.microsoft.com/office/powerpoint/2010/main" val="708228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1</a:t>
            </a:r>
          </a:p>
          <a:p>
            <a:pPr lvl="0" algn="ctr"/>
            <a:r>
              <a:rPr lang="en-US" sz="1800" dirty="0">
                <a:solidFill>
                  <a:schemeClr val="accent6"/>
                </a:solidFill>
                <a:latin typeface="Arial" panose="020B0604020202020204" pitchFamily="34" charset="0"/>
              </a:rPr>
              <a:t>Map departmental gaps and strengths to identify areas of growth and improvement</a:t>
            </a:r>
          </a:p>
        </p:txBody>
      </p:sp>
      <p:sp>
        <p:nvSpPr>
          <p:cNvPr id="3" name="Text Placeholder 2"/>
          <p:cNvSpPr>
            <a:spLocks noGrp="1"/>
          </p:cNvSpPr>
          <p:nvPr>
            <p:ph type="body" idx="11"/>
          </p:nvPr>
        </p:nvSpPr>
        <p:spPr>
          <a:xfrm>
            <a:off x="804672" y="2148840"/>
            <a:ext cx="10607040" cy="884709"/>
          </a:xfrm>
        </p:spPr>
        <p:txBody>
          <a:bodyPr/>
          <a:lstStyle/>
          <a:p>
            <a:pPr>
              <a:lnSpc>
                <a:spcPct val="100000"/>
              </a:lnSpc>
              <a:spcBef>
                <a:spcPts val="0"/>
              </a:spcBef>
            </a:pPr>
            <a:r>
              <a:rPr lang="en-US" sz="1400" dirty="0">
                <a:solidFill>
                  <a:schemeClr val="accent5"/>
                </a:solidFill>
                <a:latin typeface="Arial" panose="020B0604020202020204" pitchFamily="34" charset="0"/>
              </a:rPr>
              <a:t>The Jacobs School and UBMD will conduct an analysis of clinical departments and practice plans to identify areas for potential growth and alignment of practices to the mission of meeting the healthcare needs of WNY.</a:t>
            </a:r>
          </a:p>
        </p:txBody>
      </p:sp>
      <p:sp>
        <p:nvSpPr>
          <p:cNvPr id="4" name="Title 3"/>
          <p:cNvSpPr>
            <a:spLocks noGrp="1"/>
          </p:cNvSpPr>
          <p:nvPr>
            <p:ph type="title"/>
          </p:nvPr>
        </p:nvSpPr>
        <p:spPr>
          <a:xfrm>
            <a:off x="6858000" y="320040"/>
            <a:ext cx="1828800" cy="457200"/>
          </a:xfrm>
        </p:spPr>
        <p:txBody>
          <a:bodyPr>
            <a:normAutofit fontScale="90000"/>
          </a:bodyPr>
          <a:lstStyle/>
          <a:p>
            <a:r>
              <a:rPr lang="en-US" dirty="0"/>
              <a:t>Service Lines</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80360" cy="1719072"/>
            <a:chOff x="6514611" y="3156348"/>
            <a:chExt cx="2334653"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18982" cy="396681"/>
            </a:xfrm>
            <a:prstGeom prst="rect">
              <a:avLst/>
            </a:prstGeom>
            <a:noFill/>
          </p:spPr>
          <p:txBody>
            <a:bodyPr wrap="square" rtlCol="0">
              <a:spAutoFit/>
            </a:bodyPr>
            <a:lstStyle/>
            <a:p>
              <a:pPr algn="ctr"/>
              <a:r>
                <a:rPr lang="en-US" dirty="0">
                  <a:solidFill>
                    <a:schemeClr val="bg1"/>
                  </a:solidFill>
                </a:rPr>
                <a:t>Spring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925924"/>
            <a:chOff x="6514611" y="3156348"/>
            <a:chExt cx="2318983" cy="1933484"/>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87742"/>
              <a:ext cx="2271169" cy="1402090"/>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en-US" sz="1400" dirty="0">
                  <a:solidFill>
                    <a:schemeClr val="bg1"/>
                  </a:solidFill>
                </a:rPr>
                <a:t>Conduct gap analysis through departmental survey</a:t>
              </a:r>
            </a:p>
            <a:p>
              <a:pPr marL="285750" indent="-285750">
                <a:spcAft>
                  <a:spcPts val="600"/>
                </a:spcAft>
                <a:buFont typeface="Courier New" panose="02070309020205020404" pitchFamily="49" charset="0"/>
                <a:buChar char="o"/>
              </a:pPr>
              <a:r>
                <a:rPr lang="en-US" sz="1400" dirty="0">
                  <a:solidFill>
                    <a:schemeClr val="bg1"/>
                  </a:solidFill>
                </a:rPr>
                <a:t>Communicate findings to leadership</a:t>
              </a:r>
            </a:p>
            <a:p>
              <a:pPr marL="285750" indent="-285750">
                <a:spcAft>
                  <a:spcPts val="600"/>
                </a:spcAft>
                <a:buFont typeface="Courier New" panose="02070309020205020404" pitchFamily="49" charset="0"/>
                <a:buChar char="o"/>
              </a:pPr>
              <a:r>
                <a:rPr lang="en-US" sz="1400" dirty="0">
                  <a:solidFill>
                    <a:schemeClr val="bg1"/>
                  </a:solidFill>
                </a:rPr>
                <a:t>Improved operations through centralized core activities (e.g., negotiating, credentialling, access, etc.)</a:t>
              </a:r>
            </a:p>
            <a:p>
              <a:pPr marL="285750" indent="-285750">
                <a:spcAft>
                  <a:spcPts val="600"/>
                </a:spcAft>
                <a:buFont typeface="Courier New" panose="02070309020205020404" pitchFamily="49" charset="0"/>
                <a:buChar char="o"/>
              </a:pPr>
              <a:r>
                <a:rPr lang="en-US" sz="1400" dirty="0">
                  <a:solidFill>
                    <a:schemeClr val="bg1"/>
                  </a:solidFill>
                </a:rPr>
                <a:t>Build a culture of clinical quality with increased participation with faculty and staff engagement</a:t>
              </a:r>
            </a:p>
            <a:p>
              <a:pPr marL="285750" indent="-285750">
                <a:spcAft>
                  <a:spcPts val="600"/>
                </a:spcAft>
                <a:buFont typeface="Courier New" panose="02070309020205020404" pitchFamily="49" charset="0"/>
                <a:buChar char="o"/>
              </a:pPr>
              <a:r>
                <a:rPr lang="en-US" sz="1400" dirty="0">
                  <a:solidFill>
                    <a:schemeClr val="bg1"/>
                  </a:solidFill>
                </a:rPr>
                <a:t>Increase faculty and staff in care delivery quality and outcomes</a:t>
              </a:r>
            </a:p>
            <a:p>
              <a:pPr marL="285750" indent="-285750">
                <a:buFont typeface="Courier New" panose="02070309020205020404" pitchFamily="49" charset="0"/>
                <a:buChar char="o"/>
              </a:pPr>
              <a:endParaRPr lang="en-US" sz="14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54996" y="3310212"/>
              <a:ext cx="2068282" cy="1538871"/>
            </a:xfrm>
            <a:prstGeom prst="rect">
              <a:avLst/>
            </a:prstGeom>
            <a:grpFill/>
          </p:spPr>
          <p:txBody>
            <a:bodyPr wrap="square" rtlCol="0">
              <a:spAutoFit/>
            </a:bodyPr>
            <a:lstStyle/>
            <a:p>
              <a:pPr marL="285750" indent="-285750">
                <a:buFont typeface="Wingdings" panose="05000000000000000000" pitchFamily="2" charset="2"/>
                <a:buChar char="ü"/>
              </a:pPr>
              <a:r>
                <a:rPr lang="en-US" sz="1400" dirty="0">
                  <a:solidFill>
                    <a:schemeClr val="bg1"/>
                  </a:solidFill>
                </a:rPr>
                <a:t>Established strategic goals to build upon current state</a:t>
              </a:r>
            </a:p>
            <a:p>
              <a:pPr marL="285750" indent="-285750">
                <a:buFont typeface="Wingdings" panose="05000000000000000000" pitchFamily="2" charset="2"/>
                <a:buChar char="ü"/>
              </a:pPr>
              <a:endParaRPr lang="en-US" sz="1400" dirty="0">
                <a:solidFill>
                  <a:schemeClr val="bg1"/>
                </a:solidFill>
              </a:endParaRPr>
            </a:p>
            <a:p>
              <a:pPr marL="285750" indent="-285750">
                <a:buFont typeface="Wingdings" panose="05000000000000000000" pitchFamily="2" charset="2"/>
                <a:buChar char="ü"/>
              </a:pPr>
              <a:r>
                <a:rPr lang="en-US" sz="1400" dirty="0">
                  <a:solidFill>
                    <a:schemeClr val="bg1"/>
                  </a:solidFill>
                </a:rPr>
                <a:t>Identified baseline metrics and developed desired outcome measures</a:t>
              </a:r>
            </a:p>
            <a:p>
              <a:pPr marL="285750" indent="-285750">
                <a:buFont typeface="Wingdings" panose="05000000000000000000" pitchFamily="2" charset="2"/>
                <a:buChar char="ü"/>
              </a:pPr>
              <a:endParaRPr lang="en-US" sz="1400" dirty="0">
                <a:solidFill>
                  <a:schemeClr val="bg1"/>
                </a:solidFill>
              </a:endParaRPr>
            </a:p>
            <a:p>
              <a:pPr marL="285750" indent="-285750">
                <a:buFont typeface="Wingdings" panose="05000000000000000000" pitchFamily="2" charset="2"/>
                <a:buChar char="ü"/>
              </a:pPr>
              <a:r>
                <a:rPr lang="en-US" sz="1400" dirty="0">
                  <a:solidFill>
                    <a:schemeClr val="bg1"/>
                  </a:solidFill>
                </a:rPr>
                <a:t>Development of centralized operations</a:t>
              </a:r>
            </a:p>
          </p:txBody>
        </p:sp>
      </p:grpSp>
      <p:pic>
        <p:nvPicPr>
          <p:cNvPr id="6" name="Graphic 5" descr="Ruler outline">
            <a:extLst>
              <a:ext uri="{FF2B5EF4-FFF2-40B4-BE49-F238E27FC236}">
                <a16:creationId xmlns:a16="http://schemas.microsoft.com/office/drawing/2014/main" id="{427FF36E-5128-7FD9-6EDE-D4572BAA61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020286">
            <a:off x="5014400" y="4873113"/>
            <a:ext cx="1287595" cy="135888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38460"/>
              <a:ext cx="2140600" cy="396681"/>
            </a:xfrm>
            <a:prstGeom prst="rect">
              <a:avLst/>
            </a:prstGeom>
            <a:grpFill/>
          </p:spPr>
          <p:txBody>
            <a:bodyPr wrap="square" rtlCol="0">
              <a:spAutoFit/>
            </a:bodyPr>
            <a:lstStyle/>
            <a:p>
              <a:pPr algn="ctr"/>
              <a:r>
                <a:rPr lang="en-US" dirty="0">
                  <a:solidFill>
                    <a:schemeClr val="bg1"/>
                  </a:solidFill>
                </a:rPr>
                <a:t>UBMD Governing Board</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76757" y="237091"/>
            <a:ext cx="623098" cy="623098"/>
          </a:xfrm>
          <a:prstGeom prst="rect">
            <a:avLst/>
          </a:prstGeom>
        </p:spPr>
      </p:pic>
      <p:pic>
        <p:nvPicPr>
          <p:cNvPr id="8" name="Graphic 7" descr="Medical with solid fill">
            <a:extLst>
              <a:ext uri="{FF2B5EF4-FFF2-40B4-BE49-F238E27FC236}">
                <a16:creationId xmlns:a16="http://schemas.microsoft.com/office/drawing/2014/main" id="{001DB95B-459B-C00F-3982-399AB0F3974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41080" y="228600"/>
            <a:ext cx="621792" cy="621792"/>
          </a:xfrm>
          <a:prstGeom prst="rect">
            <a:avLst/>
          </a:prstGeom>
        </p:spPr>
      </p:pic>
      <p:pic>
        <p:nvPicPr>
          <p:cNvPr id="5" name="Graphic 4" descr="Scientific Thought with solid fill">
            <a:extLst>
              <a:ext uri="{FF2B5EF4-FFF2-40B4-BE49-F238E27FC236}">
                <a16:creationId xmlns:a16="http://schemas.microsoft.com/office/drawing/2014/main" id="{F4DF774D-B135-DA7B-3B06-098E9B2598D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9322308" y="228600"/>
            <a:ext cx="621792" cy="623098"/>
          </a:xfrm>
          <a:prstGeom prst="rect">
            <a:avLst/>
          </a:prstGeom>
        </p:spPr>
      </p:pic>
    </p:spTree>
    <p:extLst>
      <p:ext uri="{BB962C8B-B14F-4D97-AF65-F5344CB8AC3E}">
        <p14:creationId xmlns:p14="http://schemas.microsoft.com/office/powerpoint/2010/main" val="4113423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2</a:t>
            </a:r>
          </a:p>
          <a:p>
            <a:pPr lvl="0" algn="ctr"/>
            <a:r>
              <a:rPr lang="en-US" sz="1800" dirty="0">
                <a:solidFill>
                  <a:schemeClr val="accent6"/>
                </a:solidFill>
                <a:latin typeface="Arial" panose="020B0604020202020204" pitchFamily="34" charset="0"/>
              </a:rPr>
              <a:t>Ensure a system of coordinated care for timely access to clinic and outpatient procedures/studies</a:t>
            </a:r>
          </a:p>
        </p:txBody>
      </p:sp>
      <p:sp>
        <p:nvSpPr>
          <p:cNvPr id="3" name="Text Placeholder 2"/>
          <p:cNvSpPr>
            <a:spLocks noGrp="1"/>
          </p:cNvSpPr>
          <p:nvPr>
            <p:ph type="body" idx="11"/>
          </p:nvPr>
        </p:nvSpPr>
        <p:spPr>
          <a:xfrm>
            <a:off x="804672" y="2148840"/>
            <a:ext cx="10607040" cy="884709"/>
          </a:xfrm>
        </p:spPr>
        <p:txBody>
          <a:bodyPr/>
          <a:lstStyle/>
          <a:p>
            <a:pPr>
              <a:lnSpc>
                <a:spcPct val="100000"/>
              </a:lnSpc>
              <a:spcBef>
                <a:spcPts val="0"/>
              </a:spcBef>
            </a:pPr>
            <a:r>
              <a:rPr lang="en-US" sz="1400" dirty="0">
                <a:solidFill>
                  <a:schemeClr val="accent5"/>
                </a:solidFill>
                <a:latin typeface="Arial" panose="020B0604020202020204" pitchFamily="34" charset="0"/>
              </a:rPr>
              <a:t>UBMD will assess opportunities to improve access to data with timely data sharing that will enable monitoring of clinic accessibility for the purposes of continuous quality improvement.</a:t>
            </a:r>
          </a:p>
        </p:txBody>
      </p:sp>
      <p:sp>
        <p:nvSpPr>
          <p:cNvPr id="4" name="Title 3"/>
          <p:cNvSpPr>
            <a:spLocks noGrp="1"/>
          </p:cNvSpPr>
          <p:nvPr>
            <p:ph type="title"/>
          </p:nvPr>
        </p:nvSpPr>
        <p:spPr>
          <a:xfrm>
            <a:off x="6858000" y="320040"/>
            <a:ext cx="1828800" cy="457200"/>
          </a:xfrm>
        </p:spPr>
        <p:txBody>
          <a:bodyPr>
            <a:normAutofit fontScale="90000"/>
          </a:bodyPr>
          <a:lstStyle/>
          <a:p>
            <a:r>
              <a:rPr lang="en-US" dirty="0"/>
              <a:t>Service Lines</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80360" cy="1719072"/>
            <a:chOff x="6514611" y="3156348"/>
            <a:chExt cx="2334653"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24048"/>
              <a:ext cx="2318982" cy="396681"/>
            </a:xfrm>
            <a:prstGeom prst="rect">
              <a:avLst/>
            </a:prstGeom>
            <a:noFill/>
          </p:spPr>
          <p:txBody>
            <a:bodyPr wrap="square" rtlCol="0">
              <a:spAutoFit/>
            </a:bodyPr>
            <a:lstStyle/>
            <a:p>
              <a:pPr algn="ctr"/>
              <a:r>
                <a:rPr lang="en-US" dirty="0">
                  <a:solidFill>
                    <a:schemeClr val="bg1"/>
                  </a:solidFill>
                </a:rPr>
                <a:t>Winter 2023</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87742"/>
              <a:ext cx="2271169" cy="788202"/>
            </a:xfrm>
            <a:prstGeom prst="rect">
              <a:avLst/>
            </a:prstGeom>
            <a:noFill/>
          </p:spPr>
          <p:txBody>
            <a:bodyPr wrap="square" rtlCol="0">
              <a:spAutoFit/>
            </a:bodyPr>
            <a:lstStyle/>
            <a:p>
              <a:pPr marL="285750" indent="-285750">
                <a:buFont typeface="Courier New" panose="02070309020205020404" pitchFamily="49" charset="0"/>
                <a:buChar char="o"/>
              </a:pPr>
              <a:r>
                <a:rPr lang="en-US" sz="1400" dirty="0">
                  <a:solidFill>
                    <a:schemeClr val="bg1"/>
                  </a:solidFill>
                </a:rPr>
                <a:t>Establish baseline data and benchmarks for desired ease of access</a:t>
              </a:r>
            </a:p>
            <a:p>
              <a:endParaRPr lang="en-US" sz="1400" dirty="0">
                <a:solidFill>
                  <a:schemeClr val="bg1"/>
                </a:solidFill>
              </a:endParaRPr>
            </a:p>
            <a:p>
              <a:pPr marL="285750" indent="-285750">
                <a:buFont typeface="Courier New" panose="02070309020205020404" pitchFamily="49" charset="0"/>
                <a:buChar char="o"/>
              </a:pPr>
              <a:r>
                <a:rPr lang="en-US" sz="1400" dirty="0">
                  <a:solidFill>
                    <a:schemeClr val="bg1"/>
                  </a:solidFill>
                </a:rPr>
                <a:t>Define 2-3 performance improvement activities</a:t>
              </a:r>
            </a:p>
            <a:p>
              <a:endParaRPr lang="en-US" sz="1400" dirty="0">
                <a:solidFill>
                  <a:schemeClr val="bg1"/>
                </a:solidFill>
              </a:endParaRPr>
            </a:p>
            <a:p>
              <a:pPr marL="285750" indent="-285750">
                <a:buFont typeface="Courier New" panose="02070309020205020404" pitchFamily="49" charset="0"/>
                <a:buChar char="o"/>
              </a:pPr>
              <a:r>
                <a:rPr lang="en-US" sz="1400" dirty="0">
                  <a:solidFill>
                    <a:schemeClr val="bg1"/>
                  </a:solidFill>
                </a:rPr>
                <a:t>Develop a plan for same-day appointment capabilities</a:t>
              </a: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2"/>
            <a:ext cx="5074920" cy="1920241"/>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2" y="3265705"/>
              <a:ext cx="2068282" cy="1627651"/>
            </a:xfrm>
            <a:prstGeom prst="rect">
              <a:avLst/>
            </a:prstGeom>
            <a:grpFill/>
          </p:spPr>
          <p:txBody>
            <a:bodyPr wrap="square" rtlCol="0">
              <a:spAutoFit/>
            </a:bodyPr>
            <a:lstStyle/>
            <a:p>
              <a:pPr marL="285750" indent="-285750">
                <a:spcBef>
                  <a:spcPts val="600"/>
                </a:spcBef>
                <a:buFont typeface="Wingdings" panose="05000000000000000000" pitchFamily="2" charset="2"/>
                <a:buChar char="ü"/>
              </a:pPr>
              <a:r>
                <a:rPr lang="en-US" sz="1200" dirty="0">
                  <a:solidFill>
                    <a:schemeClr val="bg1"/>
                  </a:solidFill>
                </a:rPr>
                <a:t>Year-over-year increase in patient access to timely clinic appointments</a:t>
              </a:r>
            </a:p>
            <a:p>
              <a:pPr marL="285750" indent="-285750">
                <a:spcBef>
                  <a:spcPts val="600"/>
                </a:spcBef>
                <a:buFont typeface="Wingdings" panose="05000000000000000000" pitchFamily="2" charset="2"/>
                <a:buChar char="ü"/>
              </a:pPr>
              <a:r>
                <a:rPr lang="en-US" sz="1200" dirty="0">
                  <a:solidFill>
                    <a:schemeClr val="bg1"/>
                  </a:solidFill>
                </a:rPr>
                <a:t>Year-over-year increase in patient access to timely procedures</a:t>
              </a:r>
            </a:p>
            <a:p>
              <a:pPr marL="285750" indent="-285750">
                <a:spcBef>
                  <a:spcPts val="600"/>
                </a:spcBef>
                <a:buFont typeface="Wingdings" panose="05000000000000000000" pitchFamily="2" charset="2"/>
                <a:buChar char="ü"/>
              </a:pPr>
              <a:r>
                <a:rPr lang="en-US" sz="1200" dirty="0">
                  <a:solidFill>
                    <a:schemeClr val="bg1"/>
                  </a:solidFill>
                </a:rPr>
                <a:t>Year-over-year increase in patient access to studies</a:t>
              </a:r>
            </a:p>
            <a:p>
              <a:pPr marL="285750" indent="-285750">
                <a:spcBef>
                  <a:spcPts val="600"/>
                </a:spcBef>
                <a:buFont typeface="Wingdings" panose="05000000000000000000" pitchFamily="2" charset="2"/>
                <a:buChar char="ü"/>
              </a:pPr>
              <a:r>
                <a:rPr lang="en-US" sz="1200" dirty="0">
                  <a:solidFill>
                    <a:schemeClr val="bg1"/>
                  </a:solidFill>
                </a:rPr>
                <a:t>Established capacity for same-day appointments</a:t>
              </a:r>
            </a:p>
            <a:p>
              <a:pPr marL="285750" indent="-285750">
                <a:spcBef>
                  <a:spcPts val="600"/>
                </a:spcBef>
                <a:buFont typeface="Wingdings" panose="05000000000000000000" pitchFamily="2" charset="2"/>
                <a:buChar char="ü"/>
              </a:pPr>
              <a:r>
                <a:rPr lang="en-US" sz="1200" dirty="0">
                  <a:solidFill>
                    <a:schemeClr val="bg1"/>
                  </a:solidFill>
                </a:rPr>
                <a:t>Improved patient outcomes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51169"/>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69812"/>
              <a:ext cx="2140600" cy="396681"/>
            </a:xfrm>
            <a:prstGeom prst="rect">
              <a:avLst/>
            </a:prstGeom>
            <a:grpFill/>
          </p:spPr>
          <p:txBody>
            <a:bodyPr wrap="square" rtlCol="0">
              <a:spAutoFit/>
            </a:bodyPr>
            <a:lstStyle/>
            <a:p>
              <a:pPr algn="ctr"/>
              <a:r>
                <a:rPr lang="en-US" dirty="0">
                  <a:solidFill>
                    <a:schemeClr val="bg1"/>
                  </a:solidFill>
                </a:rPr>
                <a:t>UBMD Governing Board</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99379" y="237091"/>
            <a:ext cx="623098" cy="623098"/>
          </a:xfrm>
          <a:prstGeom prst="rect">
            <a:avLst/>
          </a:prstGeom>
        </p:spPr>
      </p:pic>
      <p:pic>
        <p:nvPicPr>
          <p:cNvPr id="8" name="Graphic 7" descr="Medical with solid fill">
            <a:extLst>
              <a:ext uri="{FF2B5EF4-FFF2-40B4-BE49-F238E27FC236}">
                <a16:creationId xmlns:a16="http://schemas.microsoft.com/office/drawing/2014/main" id="{001DB95B-459B-C00F-3982-399AB0F3974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41080" y="228600"/>
            <a:ext cx="621792" cy="621792"/>
          </a:xfrm>
          <a:prstGeom prst="rect">
            <a:avLst/>
          </a:prstGeom>
        </p:spPr>
      </p:pic>
    </p:spTree>
    <p:extLst>
      <p:ext uri="{BB962C8B-B14F-4D97-AF65-F5344CB8AC3E}">
        <p14:creationId xmlns:p14="http://schemas.microsoft.com/office/powerpoint/2010/main" val="3785984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3</a:t>
            </a:r>
          </a:p>
          <a:p>
            <a:pPr lvl="0" algn="ctr"/>
            <a:r>
              <a:rPr lang="en-US" sz="1800" dirty="0">
                <a:solidFill>
                  <a:schemeClr val="accent6"/>
                </a:solidFill>
                <a:latin typeface="Arial" panose="020B0604020202020204" pitchFamily="34" charset="0"/>
              </a:rPr>
              <a:t>Pilot a program to assess facility capacity and workforce needs</a:t>
            </a:r>
          </a:p>
        </p:txBody>
      </p:sp>
      <p:sp>
        <p:nvSpPr>
          <p:cNvPr id="3" name="Text Placeholder 2"/>
          <p:cNvSpPr>
            <a:spLocks noGrp="1"/>
          </p:cNvSpPr>
          <p:nvPr>
            <p:ph type="body" idx="11"/>
          </p:nvPr>
        </p:nvSpPr>
        <p:spPr>
          <a:xfrm>
            <a:off x="804672" y="2148840"/>
            <a:ext cx="10607040" cy="884709"/>
          </a:xfrm>
        </p:spPr>
        <p:txBody>
          <a:bodyPr/>
          <a:lstStyle/>
          <a:p>
            <a:pPr>
              <a:lnSpc>
                <a:spcPct val="100000"/>
              </a:lnSpc>
              <a:spcBef>
                <a:spcPts val="0"/>
              </a:spcBef>
            </a:pPr>
            <a:r>
              <a:rPr lang="en-US" sz="1400" dirty="0">
                <a:solidFill>
                  <a:schemeClr val="accent5"/>
                </a:solidFill>
                <a:latin typeface="Arial" panose="020B0604020202020204" pitchFamily="34" charset="0"/>
              </a:rPr>
              <a:t>UBMD will pilot a data-driven analysis of physical plant and workforce capabilities to site of care and level of care access in women’s health.</a:t>
            </a:r>
          </a:p>
        </p:txBody>
      </p:sp>
      <p:sp>
        <p:nvSpPr>
          <p:cNvPr id="4" name="Title 3"/>
          <p:cNvSpPr>
            <a:spLocks noGrp="1"/>
          </p:cNvSpPr>
          <p:nvPr>
            <p:ph type="title"/>
          </p:nvPr>
        </p:nvSpPr>
        <p:spPr>
          <a:xfrm>
            <a:off x="6858000" y="296124"/>
            <a:ext cx="1828800" cy="457200"/>
          </a:xfrm>
        </p:spPr>
        <p:txBody>
          <a:bodyPr>
            <a:normAutofit fontScale="90000"/>
          </a:bodyPr>
          <a:lstStyle/>
          <a:p>
            <a:r>
              <a:rPr lang="en-US" dirty="0"/>
              <a:t>Service Lines</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80360" cy="1719072"/>
            <a:chOff x="6514611" y="3156348"/>
            <a:chExt cx="2334653"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24048"/>
              <a:ext cx="2318982" cy="396681"/>
            </a:xfrm>
            <a:prstGeom prst="rect">
              <a:avLst/>
            </a:prstGeom>
            <a:noFill/>
          </p:spPr>
          <p:txBody>
            <a:bodyPr wrap="square" rtlCol="0">
              <a:spAutoFit/>
            </a:bodyPr>
            <a:lstStyle/>
            <a:p>
              <a:pPr algn="ctr"/>
              <a:r>
                <a:rPr lang="en-US" dirty="0">
                  <a:solidFill>
                    <a:schemeClr val="bg1"/>
                  </a:solidFill>
                </a:rPr>
                <a:t>Winter 2023</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87742"/>
              <a:ext cx="2271169" cy="788202"/>
            </a:xfrm>
            <a:prstGeom prst="rect">
              <a:avLst/>
            </a:prstGeom>
            <a:noFill/>
          </p:spPr>
          <p:txBody>
            <a:bodyPr wrap="square" rtlCol="0">
              <a:spAutoFit/>
            </a:bodyPr>
            <a:lstStyle/>
            <a:p>
              <a:pPr marL="285750" indent="-285750">
                <a:buFont typeface="Courier New" panose="02070309020205020404" pitchFamily="49" charset="0"/>
                <a:buChar char="o"/>
              </a:pPr>
              <a:r>
                <a:rPr lang="en-US" sz="1400" dirty="0">
                  <a:solidFill>
                    <a:schemeClr val="bg1"/>
                  </a:solidFill>
                  <a:latin typeface="Arial" panose="020B0604020202020204" pitchFamily="34" charset="0"/>
                </a:rPr>
                <a:t>Develop a framework to deploy and assess workforce needs</a:t>
              </a:r>
            </a:p>
            <a:p>
              <a:endParaRPr lang="en-US" sz="1400" dirty="0">
                <a:solidFill>
                  <a:schemeClr val="bg1"/>
                </a:solidFill>
                <a:latin typeface="Arial" panose="020B0604020202020204" pitchFamily="34" charset="0"/>
              </a:endParaRPr>
            </a:p>
            <a:p>
              <a:pPr marL="285750" indent="-285750">
                <a:buFont typeface="Courier New" panose="02070309020205020404" pitchFamily="49" charset="0"/>
                <a:buChar char="o"/>
              </a:pPr>
              <a:r>
                <a:rPr lang="en-US" sz="1400" dirty="0">
                  <a:solidFill>
                    <a:schemeClr val="bg1"/>
                  </a:solidFill>
                  <a:latin typeface="Arial" panose="020B0604020202020204" pitchFamily="34" charset="0"/>
                </a:rPr>
                <a:t>Develop a framework to deploy and assess the needs of care delivery settings </a:t>
              </a:r>
            </a:p>
            <a:p>
              <a:pPr marL="285750" indent="-285750">
                <a:buFont typeface="Courier New" panose="02070309020205020404" pitchFamily="49" charset="0"/>
                <a:buChar char="o"/>
              </a:pPr>
              <a:endParaRPr lang="en-US" sz="1400" dirty="0">
                <a:solidFill>
                  <a:schemeClr val="bg1"/>
                </a:solidFill>
                <a:latin typeface="Arial" panose="020B0604020202020204" pitchFamily="34" charset="0"/>
              </a:endParaRPr>
            </a:p>
            <a:p>
              <a:pPr marL="285750" indent="-285750">
                <a:buFont typeface="Courier New" panose="02070309020205020404" pitchFamily="49" charset="0"/>
                <a:buChar char="o"/>
              </a:pPr>
              <a:r>
                <a:rPr lang="en-US" sz="1400" dirty="0">
                  <a:solidFill>
                    <a:schemeClr val="bg1"/>
                  </a:solidFill>
                  <a:latin typeface="Arial" panose="020B0604020202020204" pitchFamily="34" charset="0"/>
                </a:rPr>
                <a:t>Pilot framework in Gynecology and Obstetrics</a:t>
              </a:r>
              <a:endParaRPr lang="en-US" sz="14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2" y="3302699"/>
              <a:ext cx="2068282" cy="1553668"/>
            </a:xfrm>
            <a:prstGeom prst="rect">
              <a:avLst/>
            </a:prstGeom>
            <a:grpFill/>
          </p:spPr>
          <p:txBody>
            <a:bodyPr wrap="square" rtlCol="0">
              <a:spAutoFit/>
            </a:bodyPr>
            <a:lstStyle/>
            <a:p>
              <a:pPr marL="285750" indent="-285750">
                <a:spcAft>
                  <a:spcPts val="600"/>
                </a:spcAft>
                <a:buFont typeface="Wingdings" panose="05000000000000000000" pitchFamily="2" charset="2"/>
                <a:buChar char="ü"/>
              </a:pPr>
              <a:r>
                <a:rPr lang="en-US" sz="1400" dirty="0">
                  <a:solidFill>
                    <a:schemeClr val="bg1"/>
                  </a:solidFill>
                </a:rPr>
                <a:t>Established framework for staffing and physical plant assessment</a:t>
              </a:r>
            </a:p>
            <a:p>
              <a:pPr marL="285750" indent="-285750">
                <a:spcAft>
                  <a:spcPts val="600"/>
                </a:spcAft>
                <a:buFont typeface="Wingdings" panose="05000000000000000000" pitchFamily="2" charset="2"/>
                <a:buChar char="ü"/>
              </a:pPr>
              <a:r>
                <a:rPr lang="en-US" sz="1400" dirty="0">
                  <a:solidFill>
                    <a:schemeClr val="bg1"/>
                  </a:solidFill>
                </a:rPr>
                <a:t>Increased number of practice plans utilizing framework</a:t>
              </a:r>
            </a:p>
            <a:p>
              <a:pPr marL="285750" indent="-285750">
                <a:spcAft>
                  <a:spcPts val="600"/>
                </a:spcAft>
                <a:buFont typeface="Wingdings" panose="05000000000000000000" pitchFamily="2" charset="2"/>
                <a:buChar char="ü"/>
              </a:pPr>
              <a:r>
                <a:rPr lang="en-US" sz="1400" dirty="0">
                  <a:solidFill>
                    <a:schemeClr val="bg1"/>
                  </a:solidFill>
                </a:rPr>
                <a:t>Improved patient access to clinical care</a:t>
              </a:r>
            </a:p>
            <a:p>
              <a:pPr marL="285750" indent="-285750">
                <a:spcAft>
                  <a:spcPts val="600"/>
                </a:spcAft>
                <a:buFont typeface="Wingdings" panose="05000000000000000000" pitchFamily="2" charset="2"/>
                <a:buChar char="ü"/>
              </a:pPr>
              <a:r>
                <a:rPr lang="en-US" sz="1400" dirty="0">
                  <a:solidFill>
                    <a:schemeClr val="bg1"/>
                  </a:solidFill>
                </a:rPr>
                <a:t>Increased capacity for patient appointments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59"/>
            <a:ext cx="2971800" cy="1719071"/>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91452" y="4096874"/>
              <a:ext cx="2140600" cy="892533"/>
            </a:xfrm>
            <a:prstGeom prst="rect">
              <a:avLst/>
            </a:prstGeom>
            <a:grpFill/>
          </p:spPr>
          <p:txBody>
            <a:bodyPr wrap="square" rtlCol="0">
              <a:spAutoFit/>
            </a:bodyPr>
            <a:lstStyle/>
            <a:p>
              <a:pPr algn="ctr"/>
              <a:r>
                <a:rPr lang="en-US" sz="1600" dirty="0">
                  <a:solidFill>
                    <a:schemeClr val="bg1"/>
                  </a:solidFill>
                </a:rPr>
                <a:t>UBMD Governing Board/</a:t>
              </a:r>
            </a:p>
            <a:p>
              <a:pPr algn="ctr"/>
              <a:r>
                <a:rPr lang="en-US" sz="1600" dirty="0">
                  <a:solidFill>
                    <a:schemeClr val="bg1"/>
                  </a:solidFill>
                </a:rPr>
                <a:t>Department of Gynecology and Obstetrics</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44100" y="228600"/>
            <a:ext cx="623098" cy="623098"/>
          </a:xfrm>
          <a:prstGeom prst="rect">
            <a:avLst/>
          </a:prstGeom>
        </p:spPr>
      </p:pic>
      <p:pic>
        <p:nvPicPr>
          <p:cNvPr id="8" name="Graphic 7" descr="Medical with solid fill">
            <a:extLst>
              <a:ext uri="{FF2B5EF4-FFF2-40B4-BE49-F238E27FC236}">
                <a16:creationId xmlns:a16="http://schemas.microsoft.com/office/drawing/2014/main" id="{001DB95B-459B-C00F-3982-399AB0F3974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95360" y="228600"/>
            <a:ext cx="621792" cy="621792"/>
          </a:xfrm>
          <a:prstGeom prst="rect">
            <a:avLst/>
          </a:prstGeom>
        </p:spPr>
      </p:pic>
      <p:pic>
        <p:nvPicPr>
          <p:cNvPr id="5" name="Graphic 4" descr="Scientific Thought with solid fill">
            <a:extLst>
              <a:ext uri="{FF2B5EF4-FFF2-40B4-BE49-F238E27FC236}">
                <a16:creationId xmlns:a16="http://schemas.microsoft.com/office/drawing/2014/main" id="{8A02104F-6CA4-A6A9-5230-43FA5FCC21E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9322308" y="228600"/>
            <a:ext cx="621792" cy="623098"/>
          </a:xfrm>
          <a:prstGeom prst="rect">
            <a:avLst/>
          </a:prstGeom>
        </p:spPr>
      </p:pic>
    </p:spTree>
    <p:extLst>
      <p:ext uri="{BB962C8B-B14F-4D97-AF65-F5344CB8AC3E}">
        <p14:creationId xmlns:p14="http://schemas.microsoft.com/office/powerpoint/2010/main" val="647284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4</a:t>
            </a:r>
          </a:p>
          <a:p>
            <a:pPr lvl="0" algn="ctr"/>
            <a:r>
              <a:rPr lang="en-US" sz="1800" dirty="0">
                <a:solidFill>
                  <a:schemeClr val="accent6"/>
                </a:solidFill>
                <a:latin typeface="Arial" panose="020B0604020202020204" pitchFamily="34" charset="0"/>
              </a:rPr>
              <a:t>Plan for appropriate data sharing, transparency, analysis, and quality improvement</a:t>
            </a:r>
          </a:p>
        </p:txBody>
      </p:sp>
      <p:sp>
        <p:nvSpPr>
          <p:cNvPr id="3" name="Text Placeholder 2"/>
          <p:cNvSpPr>
            <a:spLocks noGrp="1"/>
          </p:cNvSpPr>
          <p:nvPr>
            <p:ph type="body" idx="11"/>
          </p:nvPr>
        </p:nvSpPr>
        <p:spPr>
          <a:xfrm>
            <a:off x="971550" y="2148840"/>
            <a:ext cx="10321290" cy="593473"/>
          </a:xfrm>
        </p:spPr>
        <p:txBody>
          <a:bodyPr/>
          <a:lstStyle/>
          <a:p>
            <a:pPr>
              <a:lnSpc>
                <a:spcPct val="100000"/>
              </a:lnSpc>
              <a:spcBef>
                <a:spcPts val="0"/>
              </a:spcBef>
            </a:pPr>
            <a:r>
              <a:rPr lang="en-US" sz="1400" dirty="0">
                <a:solidFill>
                  <a:schemeClr val="accent5"/>
                </a:solidFill>
                <a:latin typeface="Arial" panose="020B0604020202020204" pitchFamily="34" charset="0"/>
              </a:rPr>
              <a:t>Proper data management and usage will enable UBMD to progress in delivering value-based care and positively impact population health in WNY</a:t>
            </a:r>
          </a:p>
        </p:txBody>
      </p:sp>
      <p:sp>
        <p:nvSpPr>
          <p:cNvPr id="4" name="Title 3"/>
          <p:cNvSpPr>
            <a:spLocks noGrp="1"/>
          </p:cNvSpPr>
          <p:nvPr>
            <p:ph type="title"/>
          </p:nvPr>
        </p:nvSpPr>
        <p:spPr>
          <a:xfrm>
            <a:off x="6858000" y="296124"/>
            <a:ext cx="1828800" cy="457200"/>
          </a:xfrm>
        </p:spPr>
        <p:txBody>
          <a:bodyPr>
            <a:normAutofit fontScale="90000"/>
          </a:bodyPr>
          <a:lstStyle/>
          <a:p>
            <a:r>
              <a:rPr lang="en-US" dirty="0"/>
              <a:t>Service Lines</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80360" cy="1719072"/>
            <a:chOff x="6514611" y="3156348"/>
            <a:chExt cx="2334653"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65133"/>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24048"/>
              <a:ext cx="2318982" cy="396681"/>
            </a:xfrm>
            <a:prstGeom prst="rect">
              <a:avLst/>
            </a:prstGeom>
            <a:noFill/>
          </p:spPr>
          <p:txBody>
            <a:bodyPr wrap="square" rtlCol="0">
              <a:spAutoFit/>
            </a:bodyPr>
            <a:lstStyle/>
            <a:p>
              <a:pPr algn="ctr"/>
              <a:r>
                <a:rPr lang="en-US" dirty="0">
                  <a:solidFill>
                    <a:schemeClr val="bg1"/>
                  </a:solidFill>
                </a:rPr>
                <a:t>Fall 2023</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39"/>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38518" y="3648543"/>
              <a:ext cx="2271169" cy="1333881"/>
            </a:xfrm>
            <a:prstGeom prst="rect">
              <a:avLst/>
            </a:prstGeom>
            <a:noFill/>
          </p:spPr>
          <p:txBody>
            <a:bodyPr wrap="square" rtlCol="0">
              <a:spAutoFit/>
            </a:bodyPr>
            <a:lstStyle/>
            <a:p>
              <a:pPr marL="285750" indent="-285750">
                <a:buFont typeface="Courier New" panose="02070309020205020404" pitchFamily="49" charset="0"/>
                <a:buChar char="o"/>
              </a:pPr>
              <a:r>
                <a:rPr lang="en-US" sz="1200" dirty="0">
                  <a:solidFill>
                    <a:schemeClr val="bg1"/>
                  </a:solidFill>
                  <a:latin typeface="Arial" panose="020B0604020202020204" pitchFamily="34" charset="0"/>
                </a:rPr>
                <a:t>Identify and access data required for value-based care and population health</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Define patient outcome metrics to be used to track progress.</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Establish a data governance structure that allows for secure and appropriate sharing for the purposes of informing public health and achieving quality outcomes</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Acquire necessary technological infrastructure</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Transform data into usable formats for physician scientist</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Enhance awareness of data resources available</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Enhance data usage for addressing social determinants of health</a:t>
              </a:r>
            </a:p>
            <a:p>
              <a:pPr marL="285750" indent="-285750">
                <a:buFont typeface="Courier New" panose="02070309020205020404" pitchFamily="49" charset="0"/>
                <a:buChar char="o"/>
              </a:pPr>
              <a:r>
                <a:rPr lang="en-US" sz="1200" dirty="0">
                  <a:solidFill>
                    <a:schemeClr val="bg1"/>
                  </a:solidFill>
                  <a:latin typeface="Arial" panose="020B0604020202020204" pitchFamily="34" charset="0"/>
                </a:rPr>
                <a:t>Leverage data systems to track usage</a:t>
              </a:r>
            </a:p>
            <a:p>
              <a:pPr marL="285750" indent="-285750">
                <a:buFont typeface="Courier New" panose="02070309020205020404" pitchFamily="49" charset="0"/>
                <a:buChar char="o"/>
              </a:pPr>
              <a:endParaRPr lang="en-US" sz="14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1"/>
            <a:ext cx="5074920" cy="1920240"/>
            <a:chOff x="6514611" y="3156349"/>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9"/>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2" y="3202271"/>
              <a:ext cx="2068282" cy="1553668"/>
            </a:xfrm>
            <a:prstGeom prst="rect">
              <a:avLst/>
            </a:prstGeom>
            <a:grpFill/>
          </p:spPr>
          <p:txBody>
            <a:bodyPr wrap="square" rtlCol="0">
              <a:spAutoFit/>
            </a:bodyPr>
            <a:lstStyle/>
            <a:p>
              <a:pPr marL="285750" indent="-285750">
                <a:spcAft>
                  <a:spcPts val="600"/>
                </a:spcAft>
                <a:buFont typeface="Wingdings" panose="05000000000000000000" pitchFamily="2" charset="2"/>
                <a:buChar char="ü"/>
              </a:pPr>
              <a:r>
                <a:rPr lang="en-US" sz="1400" dirty="0">
                  <a:solidFill>
                    <a:schemeClr val="bg1"/>
                  </a:solidFill>
                </a:rPr>
                <a:t>Year-over-year increase in patient outcomes</a:t>
              </a:r>
            </a:p>
            <a:p>
              <a:pPr marL="285750" indent="-285750">
                <a:spcAft>
                  <a:spcPts val="600"/>
                </a:spcAft>
                <a:buFont typeface="Wingdings" panose="05000000000000000000" pitchFamily="2" charset="2"/>
                <a:buChar char="ü"/>
              </a:pPr>
              <a:r>
                <a:rPr lang="en-US" sz="1400" dirty="0">
                  <a:solidFill>
                    <a:schemeClr val="bg1"/>
                  </a:solidFill>
                </a:rPr>
                <a:t>Year-over-year increase quality outcomes/scores</a:t>
              </a:r>
            </a:p>
            <a:p>
              <a:pPr marL="285750" indent="-285750">
                <a:spcAft>
                  <a:spcPts val="600"/>
                </a:spcAft>
                <a:buFont typeface="Wingdings" panose="05000000000000000000" pitchFamily="2" charset="2"/>
                <a:buChar char="ü"/>
              </a:pPr>
              <a:r>
                <a:rPr lang="en-US" sz="1400" dirty="0">
                  <a:solidFill>
                    <a:schemeClr val="bg1"/>
                  </a:solidFill>
                </a:rPr>
                <a:t>Year-over-year increase in revenue from achieved quality outcomes</a:t>
              </a:r>
            </a:p>
            <a:p>
              <a:pPr marL="285750" indent="-285750">
                <a:spcAft>
                  <a:spcPts val="600"/>
                </a:spcAft>
                <a:buFont typeface="Wingdings" panose="05000000000000000000" pitchFamily="2" charset="2"/>
                <a:buChar char="ü"/>
              </a:pPr>
              <a:r>
                <a:rPr lang="en-US" sz="1400" dirty="0">
                  <a:solidFill>
                    <a:schemeClr val="bg1"/>
                  </a:solidFill>
                </a:rPr>
                <a:t>Year-over-year increase in usage of data to drive advancement of best practices in patient care</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33096"/>
              <a:ext cx="2140600" cy="396681"/>
            </a:xfrm>
            <a:prstGeom prst="rect">
              <a:avLst/>
            </a:prstGeom>
            <a:grpFill/>
          </p:spPr>
          <p:txBody>
            <a:bodyPr wrap="square" rtlCol="0" anchor="ctr" anchorCtr="0">
              <a:spAutoFit/>
            </a:bodyPr>
            <a:lstStyle/>
            <a:p>
              <a:pPr algn="ctr"/>
              <a:r>
                <a:rPr lang="en-US" dirty="0">
                  <a:solidFill>
                    <a:schemeClr val="bg1"/>
                  </a:solidFill>
                </a:rPr>
                <a:t>UBMD Governing Board</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31689"/>
            <a:ext cx="621792" cy="621792"/>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445099" y="208353"/>
            <a:ext cx="623098" cy="623098"/>
          </a:xfrm>
          <a:prstGeom prst="rect">
            <a:avLst/>
          </a:prstGeom>
        </p:spPr>
      </p:pic>
      <p:pic>
        <p:nvPicPr>
          <p:cNvPr id="8" name="Graphic 7" descr="Medical with solid fill">
            <a:extLst>
              <a:ext uri="{FF2B5EF4-FFF2-40B4-BE49-F238E27FC236}">
                <a16:creationId xmlns:a16="http://schemas.microsoft.com/office/drawing/2014/main" id="{001DB95B-459B-C00F-3982-399AB0F3974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595360" y="228600"/>
            <a:ext cx="621792" cy="621792"/>
          </a:xfrm>
          <a:prstGeom prst="rect">
            <a:avLst/>
          </a:prstGeom>
        </p:spPr>
      </p:pic>
    </p:spTree>
    <p:extLst>
      <p:ext uri="{BB962C8B-B14F-4D97-AF65-F5344CB8AC3E}">
        <p14:creationId xmlns:p14="http://schemas.microsoft.com/office/powerpoint/2010/main" val="3780378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5</a:t>
            </a:r>
          </a:p>
          <a:p>
            <a:pPr lvl="0" algn="ctr"/>
            <a:r>
              <a:rPr lang="en-US" sz="1800" dirty="0">
                <a:solidFill>
                  <a:schemeClr val="accent6"/>
                </a:solidFill>
                <a:latin typeface="Arial" panose="020B0604020202020204" pitchFamily="34" charset="0"/>
              </a:rPr>
              <a:t>Examine the landscape in our region to identify potential opportunities in partnerships, new sites of care, centers of excellence, and resource sharing</a:t>
            </a:r>
          </a:p>
        </p:txBody>
      </p:sp>
      <p:sp>
        <p:nvSpPr>
          <p:cNvPr id="3" name="Text Placeholder 2"/>
          <p:cNvSpPr>
            <a:spLocks noGrp="1"/>
          </p:cNvSpPr>
          <p:nvPr>
            <p:ph type="body" idx="11"/>
          </p:nvPr>
        </p:nvSpPr>
        <p:spPr>
          <a:xfrm>
            <a:off x="868678" y="2111299"/>
            <a:ext cx="10424162" cy="685799"/>
          </a:xfrm>
        </p:spPr>
        <p:txBody>
          <a:bodyPr/>
          <a:lstStyle/>
          <a:p>
            <a:pPr>
              <a:lnSpc>
                <a:spcPct val="100000"/>
              </a:lnSpc>
              <a:spcBef>
                <a:spcPts val="0"/>
              </a:spcBef>
            </a:pPr>
            <a:r>
              <a:rPr lang="en-US" sz="1400" dirty="0">
                <a:solidFill>
                  <a:schemeClr val="accent5"/>
                </a:solidFill>
                <a:latin typeface="Arial" panose="020B0604020202020204" pitchFamily="34" charset="0"/>
              </a:rPr>
              <a:t>The Jacobs School and UBMD will assess opportunities to address population health needs and healthcare gaps in our community.</a:t>
            </a:r>
          </a:p>
        </p:txBody>
      </p:sp>
      <p:sp>
        <p:nvSpPr>
          <p:cNvPr id="4" name="Title 3"/>
          <p:cNvSpPr>
            <a:spLocks noGrp="1"/>
          </p:cNvSpPr>
          <p:nvPr>
            <p:ph type="title"/>
          </p:nvPr>
        </p:nvSpPr>
        <p:spPr>
          <a:xfrm>
            <a:off x="6858000" y="296124"/>
            <a:ext cx="1828800" cy="457200"/>
          </a:xfrm>
        </p:spPr>
        <p:txBody>
          <a:bodyPr>
            <a:normAutofit fontScale="90000"/>
          </a:bodyPr>
          <a:lstStyle/>
          <a:p>
            <a:r>
              <a:rPr lang="en-US" dirty="0"/>
              <a:t>Service Lines</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80360" cy="1719072"/>
            <a:chOff x="6514611" y="3156348"/>
            <a:chExt cx="2334653"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65133"/>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24048"/>
              <a:ext cx="2318982" cy="396681"/>
            </a:xfrm>
            <a:prstGeom prst="rect">
              <a:avLst/>
            </a:prstGeom>
            <a:noFill/>
          </p:spPr>
          <p:txBody>
            <a:bodyPr wrap="square" rtlCol="0">
              <a:spAutoFit/>
            </a:bodyPr>
            <a:lstStyle/>
            <a:p>
              <a:pPr algn="ctr"/>
              <a:r>
                <a:rPr lang="en-US" dirty="0">
                  <a:solidFill>
                    <a:schemeClr val="bg1"/>
                  </a:solidFill>
                </a:rPr>
                <a:t>Winter 2023</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0" y="3687742"/>
              <a:ext cx="2271169" cy="1000410"/>
            </a:xfrm>
            <a:prstGeom prst="rect">
              <a:avLst/>
            </a:prstGeom>
            <a:noFill/>
          </p:spPr>
          <p:txBody>
            <a:bodyPr wrap="square" rtlCol="0">
              <a:spAutoFit/>
            </a:bodyPr>
            <a:lstStyle/>
            <a:p>
              <a:pPr marL="285750" indent="-285750">
                <a:buFont typeface="Courier New" panose="02070309020205020404" pitchFamily="49" charset="0"/>
                <a:buChar char="o"/>
              </a:pPr>
              <a:r>
                <a:rPr lang="en-US" sz="1400" dirty="0">
                  <a:solidFill>
                    <a:schemeClr val="bg1"/>
                  </a:solidFill>
                  <a:latin typeface="Arial" panose="020B0604020202020204" pitchFamily="34" charset="0"/>
                </a:rPr>
                <a:t>Perform SWOT analysis of future capabilities of a unified UBMD</a:t>
              </a:r>
            </a:p>
            <a:p>
              <a:pPr marL="285750" indent="-285750">
                <a:buFont typeface="Courier New" panose="02070309020205020404" pitchFamily="49" charset="0"/>
                <a:buChar char="o"/>
              </a:pPr>
              <a:endParaRPr lang="en-US" sz="1400" dirty="0">
                <a:solidFill>
                  <a:schemeClr val="bg1"/>
                </a:solidFill>
                <a:latin typeface="Arial" panose="020B0604020202020204" pitchFamily="34" charset="0"/>
              </a:endParaRPr>
            </a:p>
            <a:p>
              <a:pPr marL="285750" indent="-285750">
                <a:buFont typeface="Courier New" panose="02070309020205020404" pitchFamily="49" charset="0"/>
                <a:buChar char="o"/>
              </a:pPr>
              <a:r>
                <a:rPr lang="en-US" sz="1400" dirty="0">
                  <a:solidFill>
                    <a:schemeClr val="bg1"/>
                  </a:solidFill>
                  <a:latin typeface="Arial" panose="020B0604020202020204" pitchFamily="34" charset="0"/>
                </a:rPr>
                <a:t>Examine WNY community for potential expansion of partnerships by unified UBMD</a:t>
              </a:r>
            </a:p>
            <a:p>
              <a:pPr marL="285750" indent="-285750">
                <a:buFont typeface="Courier New" panose="02070309020205020404" pitchFamily="49" charset="0"/>
                <a:buChar char="o"/>
              </a:pPr>
              <a:endParaRPr lang="en-US" sz="1400" dirty="0">
                <a:solidFill>
                  <a:schemeClr val="bg1"/>
                </a:solidFill>
                <a:latin typeface="Arial" panose="020B0604020202020204" pitchFamily="34" charset="0"/>
              </a:endParaRPr>
            </a:p>
            <a:p>
              <a:pPr marL="285750" indent="-285750">
                <a:buFont typeface="Courier New" panose="02070309020205020404" pitchFamily="49" charset="0"/>
                <a:buChar char="o"/>
              </a:pPr>
              <a:r>
                <a:rPr lang="en-US" sz="1400" dirty="0">
                  <a:solidFill>
                    <a:schemeClr val="bg1"/>
                  </a:solidFill>
                  <a:latin typeface="Arial" panose="020B0604020202020204" pitchFamily="34" charset="0"/>
                </a:rPr>
                <a:t>Develop and communicate a prioritized list of attractive opportunities for unified UBMD</a:t>
              </a:r>
            </a:p>
            <a:p>
              <a:pPr marL="285750" indent="-285750">
                <a:buFont typeface="Courier New" panose="02070309020205020404" pitchFamily="49" charset="0"/>
                <a:buChar char="o"/>
              </a:pPr>
              <a:endParaRPr lang="en-US" sz="14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1" y="3420115"/>
              <a:ext cx="2068282" cy="1139356"/>
            </a:xfrm>
            <a:prstGeom prst="rect">
              <a:avLst/>
            </a:prstGeom>
            <a:grpFill/>
          </p:spPr>
          <p:txBody>
            <a:bodyPr wrap="square" rtlCol="0">
              <a:spAutoFit/>
            </a:bodyPr>
            <a:lstStyle/>
            <a:p>
              <a:pPr marL="285750" indent="-285750">
                <a:spcAft>
                  <a:spcPts val="600"/>
                </a:spcAft>
                <a:buFont typeface="Wingdings" panose="05000000000000000000" pitchFamily="2" charset="2"/>
                <a:buChar char="ü"/>
              </a:pPr>
              <a:r>
                <a:rPr lang="en-US" sz="1400" dirty="0">
                  <a:solidFill>
                    <a:schemeClr val="bg1"/>
                  </a:solidFill>
                </a:rPr>
                <a:t>Increased # of partnerships </a:t>
              </a:r>
            </a:p>
            <a:p>
              <a:pPr marL="285750" indent="-285750">
                <a:spcAft>
                  <a:spcPts val="600"/>
                </a:spcAft>
                <a:buFont typeface="Wingdings" panose="05000000000000000000" pitchFamily="2" charset="2"/>
                <a:buChar char="ü"/>
              </a:pPr>
              <a:r>
                <a:rPr lang="en-US" sz="1400" dirty="0">
                  <a:solidFill>
                    <a:schemeClr val="bg1"/>
                  </a:solidFill>
                </a:rPr>
                <a:t>Establishment of clinical Centers of Excellence</a:t>
              </a:r>
            </a:p>
            <a:p>
              <a:pPr marL="285750" indent="-285750">
                <a:spcAft>
                  <a:spcPts val="600"/>
                </a:spcAft>
                <a:buFont typeface="Wingdings" panose="05000000000000000000" pitchFamily="2" charset="2"/>
                <a:buChar char="ü"/>
              </a:pPr>
              <a:r>
                <a:rPr lang="en-US" sz="1400" dirty="0">
                  <a:solidFill>
                    <a:schemeClr val="bg1"/>
                  </a:solidFill>
                </a:rPr>
                <a:t>Improved access due to shared resources</a:t>
              </a:r>
            </a:p>
            <a:p>
              <a:pPr marL="285750" indent="-285750">
                <a:spcAft>
                  <a:spcPts val="600"/>
                </a:spcAft>
                <a:buFont typeface="Wingdings" panose="05000000000000000000" pitchFamily="2" charset="2"/>
                <a:buChar char="ü"/>
              </a:pPr>
              <a:r>
                <a:rPr lang="en-US" sz="1400" dirty="0">
                  <a:solidFill>
                    <a:schemeClr val="bg1"/>
                  </a:solidFill>
                </a:rPr>
                <a:t>Increased # of collaborations throughout the region</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33096"/>
              <a:ext cx="2140600" cy="396681"/>
            </a:xfrm>
            <a:prstGeom prst="rect">
              <a:avLst/>
            </a:prstGeom>
            <a:grpFill/>
          </p:spPr>
          <p:txBody>
            <a:bodyPr wrap="square" rtlCol="0" anchor="ctr" anchorCtr="0">
              <a:spAutoFit/>
            </a:bodyPr>
            <a:lstStyle/>
            <a:p>
              <a:pPr algn="ctr"/>
              <a:r>
                <a:rPr lang="en-US" dirty="0">
                  <a:solidFill>
                    <a:schemeClr val="bg1"/>
                  </a:solidFill>
                </a:rPr>
                <a:t>UBMD Governing Board</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31689"/>
            <a:ext cx="621792" cy="621792"/>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440527" y="263788"/>
            <a:ext cx="623098" cy="623098"/>
          </a:xfrm>
          <a:prstGeom prst="rect">
            <a:avLst/>
          </a:prstGeom>
        </p:spPr>
      </p:pic>
      <p:pic>
        <p:nvPicPr>
          <p:cNvPr id="8" name="Graphic 7" descr="Medical with solid fill">
            <a:extLst>
              <a:ext uri="{FF2B5EF4-FFF2-40B4-BE49-F238E27FC236}">
                <a16:creationId xmlns:a16="http://schemas.microsoft.com/office/drawing/2014/main" id="{001DB95B-459B-C00F-3982-399AB0F3974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595360" y="228600"/>
            <a:ext cx="621792" cy="621792"/>
          </a:xfrm>
          <a:prstGeom prst="rect">
            <a:avLst/>
          </a:prstGeom>
        </p:spPr>
      </p:pic>
    </p:spTree>
    <p:extLst>
      <p:ext uri="{BB962C8B-B14F-4D97-AF65-F5344CB8AC3E}">
        <p14:creationId xmlns:p14="http://schemas.microsoft.com/office/powerpoint/2010/main" val="1635134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5859-2825-AFC6-8142-A542E633C45E}"/>
              </a:ext>
            </a:extLst>
          </p:cNvPr>
          <p:cNvSpPr>
            <a:spLocks noGrp="1"/>
          </p:cNvSpPr>
          <p:nvPr>
            <p:ph type="ctrTitle"/>
          </p:nvPr>
        </p:nvSpPr>
        <p:spPr>
          <a:xfrm>
            <a:off x="646176" y="2585696"/>
            <a:ext cx="6262131" cy="1134813"/>
          </a:xfrm>
        </p:spPr>
        <p:txBody>
          <a:bodyPr>
            <a:normAutofit fontScale="90000"/>
          </a:bodyPr>
          <a:lstStyle/>
          <a:p>
            <a:r>
              <a:rPr lang="en-US" sz="2800" dirty="0"/>
              <a:t>New Models of care – reimbursement – patient care</a:t>
            </a:r>
          </a:p>
        </p:txBody>
      </p:sp>
      <p:sp>
        <p:nvSpPr>
          <p:cNvPr id="3" name="TextBox 2">
            <a:extLst>
              <a:ext uri="{FF2B5EF4-FFF2-40B4-BE49-F238E27FC236}">
                <a16:creationId xmlns:a16="http://schemas.microsoft.com/office/drawing/2014/main" id="{270ADFA9-2F63-0DE9-6078-8886B4F5E1BB}"/>
              </a:ext>
            </a:extLst>
          </p:cNvPr>
          <p:cNvSpPr txBox="1"/>
          <p:nvPr/>
        </p:nvSpPr>
        <p:spPr>
          <a:xfrm>
            <a:off x="617656" y="3957145"/>
            <a:ext cx="6555654" cy="646331"/>
          </a:xfrm>
          <a:prstGeom prst="rect">
            <a:avLst/>
          </a:prstGeom>
          <a:noFill/>
        </p:spPr>
        <p:txBody>
          <a:bodyPr wrap="square" rtlCol="0">
            <a:spAutoFit/>
          </a:bodyPr>
          <a:lstStyle/>
          <a:p>
            <a:r>
              <a:rPr lang="en-US" dirty="0"/>
              <a:t>Assess new models of care to improve quality, outcomes, access, and affordability</a:t>
            </a:r>
          </a:p>
        </p:txBody>
      </p:sp>
    </p:spTree>
    <p:extLst>
      <p:ext uri="{BB962C8B-B14F-4D97-AF65-F5344CB8AC3E}">
        <p14:creationId xmlns:p14="http://schemas.microsoft.com/office/powerpoint/2010/main" val="548351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olidFill>
          </a:ln>
        </p:spPr>
        <p:txBody>
          <a:bodyPr anchor="ctr" anchorCtr="0"/>
          <a:lstStyle/>
          <a:p>
            <a:pPr lvl="0" algn="ctr"/>
            <a:r>
              <a:rPr lang="en-US" sz="1800" dirty="0">
                <a:solidFill>
                  <a:schemeClr val="accent6"/>
                </a:solidFill>
                <a:latin typeface="Arial" panose="020B0604020202020204" pitchFamily="34" charset="0"/>
              </a:rPr>
              <a:t>GOAL 1</a:t>
            </a:r>
          </a:p>
          <a:p>
            <a:pPr lvl="0" algn="ctr"/>
            <a:r>
              <a:rPr lang="en-US" sz="1800" dirty="0">
                <a:solidFill>
                  <a:schemeClr val="accent6"/>
                </a:solidFill>
                <a:latin typeface="Arial" panose="020B0604020202020204" pitchFamily="34" charset="0"/>
              </a:rPr>
              <a:t>Position UBMD for success in value-based payment</a:t>
            </a:r>
          </a:p>
        </p:txBody>
      </p:sp>
      <p:sp>
        <p:nvSpPr>
          <p:cNvPr id="3" name="Text Placeholder 2"/>
          <p:cNvSpPr>
            <a:spLocks noGrp="1"/>
          </p:cNvSpPr>
          <p:nvPr>
            <p:ph type="body" idx="11"/>
          </p:nvPr>
        </p:nvSpPr>
        <p:spPr>
          <a:xfrm>
            <a:off x="804672" y="2148840"/>
            <a:ext cx="10607040" cy="658369"/>
          </a:xfrm>
        </p:spPr>
        <p:txBody>
          <a:bodyPr/>
          <a:lstStyle/>
          <a:p>
            <a:pPr>
              <a:lnSpc>
                <a:spcPct val="100000"/>
              </a:lnSpc>
              <a:spcBef>
                <a:spcPts val="0"/>
              </a:spcBef>
            </a:pPr>
            <a:r>
              <a:rPr lang="en-US" sz="1500" dirty="0">
                <a:solidFill>
                  <a:schemeClr val="accent5"/>
                </a:solidFill>
                <a:latin typeface="Arial" panose="020B0604020202020204" pitchFamily="34" charset="0"/>
              </a:rPr>
              <a:t>UBMD will develop data analytics and reporting, monitor quality &amp; outcome measures, establish care processes, improve efficiency to reduce cost, and build the infrastructure required for value-based payment success. </a:t>
            </a:r>
          </a:p>
        </p:txBody>
      </p:sp>
      <p:sp>
        <p:nvSpPr>
          <p:cNvPr id="4" name="Title 3"/>
          <p:cNvSpPr>
            <a:spLocks noGrp="1"/>
          </p:cNvSpPr>
          <p:nvPr>
            <p:ph type="title"/>
          </p:nvPr>
        </p:nvSpPr>
        <p:spPr>
          <a:xfrm>
            <a:off x="6400800" y="315032"/>
            <a:ext cx="2971800" cy="457200"/>
          </a:xfrm>
        </p:spPr>
        <p:txBody>
          <a:bodyPr/>
          <a:lstStyle/>
          <a:p>
            <a:r>
              <a:rPr lang="en-US" dirty="0"/>
              <a:t>New Models of Care</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16902" y="3165133"/>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r>
                <a:rPr lang="en-US" dirty="0">
                  <a:solidFill>
                    <a:schemeClr val="bg1"/>
                  </a:solidFill>
                </a:rPr>
                <a:t>Winter 2023</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58"/>
            <a:ext cx="4434840" cy="3749039"/>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0" y="3687742"/>
              <a:ext cx="2271169" cy="1114094"/>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en-US" sz="1400" dirty="0">
                  <a:solidFill>
                    <a:schemeClr val="bg1"/>
                  </a:solidFill>
                  <a:latin typeface="Arial" panose="020B0604020202020204" pitchFamily="34" charset="0"/>
                </a:rPr>
                <a:t>Identify critical primary care quality and outcomes measures</a:t>
              </a:r>
            </a:p>
            <a:p>
              <a:pPr marL="285750" indent="-285750">
                <a:spcAft>
                  <a:spcPts val="600"/>
                </a:spcAft>
                <a:buFont typeface="Courier New" panose="02070309020205020404" pitchFamily="49" charset="0"/>
                <a:buChar char="o"/>
              </a:pPr>
              <a:r>
                <a:rPr lang="en-US" sz="1400" dirty="0">
                  <a:solidFill>
                    <a:schemeClr val="bg1"/>
                  </a:solidFill>
                  <a:latin typeface="Arial" panose="020B0604020202020204" pitchFamily="34" charset="0"/>
                </a:rPr>
                <a:t>Enhance UBMD alignment with and participation in primary care activities (e.g., annual wellness visits, HCC coding recapture, etc.)</a:t>
              </a:r>
            </a:p>
            <a:p>
              <a:pPr marL="285750" indent="-285750">
                <a:spcAft>
                  <a:spcPts val="600"/>
                </a:spcAft>
                <a:buFont typeface="Courier New" panose="02070309020205020404" pitchFamily="49" charset="0"/>
                <a:buChar char="o"/>
              </a:pPr>
              <a:r>
                <a:rPr lang="en-US" sz="1400" dirty="0">
                  <a:solidFill>
                    <a:schemeClr val="bg1"/>
                  </a:solidFill>
                  <a:latin typeface="Arial" panose="020B0604020202020204" pitchFamily="34" charset="0"/>
                </a:rPr>
                <a:t>Identify opportunities for condition-based, specialty care models</a:t>
              </a:r>
            </a:p>
            <a:p>
              <a:pPr marL="285750" indent="-285750">
                <a:spcAft>
                  <a:spcPts val="600"/>
                </a:spcAft>
                <a:buFont typeface="Courier New" panose="02070309020205020404" pitchFamily="49" charset="0"/>
                <a:buChar char="o"/>
              </a:pPr>
              <a:r>
                <a:rPr lang="en-US" sz="1400" dirty="0">
                  <a:solidFill>
                    <a:schemeClr val="bg1"/>
                  </a:solidFill>
                  <a:latin typeface="Arial" panose="020B0604020202020204" pitchFamily="34" charset="0"/>
                </a:rPr>
                <a:t>Focused quality improvement initiatives on critical, high-value measures</a:t>
              </a:r>
              <a:endParaRPr lang="en-US" sz="14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2" y="3472433"/>
              <a:ext cx="2068282" cy="1124559"/>
            </a:xfrm>
            <a:prstGeom prst="rect">
              <a:avLst/>
            </a:prstGeom>
            <a:grpFill/>
          </p:spPr>
          <p:txBody>
            <a:bodyPr wrap="square" rtlCol="0">
              <a:spAutoFit/>
            </a:bodyPr>
            <a:lstStyle/>
            <a:p>
              <a:pPr marL="285750" indent="-285750">
                <a:spcAft>
                  <a:spcPts val="600"/>
                </a:spcAft>
                <a:buFont typeface="Wingdings" panose="05000000000000000000" pitchFamily="2" charset="2"/>
                <a:buChar char="ü"/>
              </a:pPr>
              <a:r>
                <a:rPr lang="en-US" sz="1500" dirty="0">
                  <a:solidFill>
                    <a:schemeClr val="bg1"/>
                  </a:solidFill>
                </a:rPr>
                <a:t>Increased # of quality improvement and patient safety initiatives</a:t>
              </a:r>
            </a:p>
            <a:p>
              <a:pPr marL="285750" indent="-285750">
                <a:spcAft>
                  <a:spcPts val="600"/>
                </a:spcAft>
                <a:buFont typeface="Wingdings" panose="05000000000000000000" pitchFamily="2" charset="2"/>
                <a:buChar char="ü"/>
              </a:pPr>
              <a:r>
                <a:rPr lang="en-US" sz="1500" dirty="0">
                  <a:solidFill>
                    <a:schemeClr val="bg1"/>
                  </a:solidFill>
                </a:rPr>
                <a:t>Decreased cost of care for patients</a:t>
              </a:r>
            </a:p>
            <a:p>
              <a:pPr marL="285750" indent="-285750">
                <a:spcAft>
                  <a:spcPts val="600"/>
                </a:spcAft>
                <a:buFont typeface="Wingdings" panose="05000000000000000000" pitchFamily="2" charset="2"/>
                <a:buChar char="ü"/>
              </a:pPr>
              <a:r>
                <a:rPr lang="en-US" sz="1500" dirty="0">
                  <a:solidFill>
                    <a:schemeClr val="bg1"/>
                  </a:solidFill>
                </a:rPr>
                <a:t>Improved patient outcomes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4">
            <a:extLst>
              <a:ext uri="{96DAC541-7B7A-43D3-8B79-37D633B846F1}">
                <asvg:svgBlip xmlns:asvg="http://schemas.microsoft.com/office/drawing/2016/SVG/main" r:embed="rId5"/>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38460"/>
              <a:ext cx="2140600" cy="396681"/>
            </a:xfrm>
            <a:prstGeom prst="rect">
              <a:avLst/>
            </a:prstGeom>
            <a:grpFill/>
          </p:spPr>
          <p:txBody>
            <a:bodyPr wrap="square" rtlCol="0">
              <a:spAutoFit/>
            </a:bodyPr>
            <a:lstStyle/>
            <a:p>
              <a:pPr algn="ctr"/>
              <a:r>
                <a:rPr lang="en-US" dirty="0">
                  <a:solidFill>
                    <a:schemeClr val="bg1"/>
                  </a:solidFill>
                </a:rPr>
                <a:t>UBMD Governing Board</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87000" y="231626"/>
            <a:ext cx="621792" cy="621792"/>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665208" y="228600"/>
            <a:ext cx="623098" cy="623098"/>
          </a:xfrm>
          <a:prstGeom prst="rect">
            <a:avLst/>
          </a:prstGeom>
        </p:spPr>
      </p:pic>
      <p:pic>
        <p:nvPicPr>
          <p:cNvPr id="8" name="Graphic 7" descr="Medical with solid fill">
            <a:extLst>
              <a:ext uri="{FF2B5EF4-FFF2-40B4-BE49-F238E27FC236}">
                <a16:creationId xmlns:a16="http://schemas.microsoft.com/office/drawing/2014/main" id="{001DB95B-459B-C00F-3982-399AB0F3974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144000" y="228600"/>
            <a:ext cx="621792" cy="621792"/>
          </a:xfrm>
          <a:prstGeom prst="rect">
            <a:avLst/>
          </a:prstGeom>
        </p:spPr>
      </p:pic>
    </p:spTree>
    <p:extLst>
      <p:ext uri="{BB962C8B-B14F-4D97-AF65-F5344CB8AC3E}">
        <p14:creationId xmlns:p14="http://schemas.microsoft.com/office/powerpoint/2010/main" val="3228658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72882"/>
            <a:ext cx="10607040" cy="914400"/>
          </a:xfrm>
          <a:ln w="19050">
            <a:solidFill>
              <a:schemeClr val="accent1"/>
            </a:solidFill>
          </a:ln>
        </p:spPr>
        <p:txBody>
          <a:bodyPr anchor="ctr" anchorCtr="0"/>
          <a:lstStyle/>
          <a:p>
            <a:pPr lvl="0" algn="ctr"/>
            <a:r>
              <a:rPr lang="en-US" sz="1800" dirty="0">
                <a:solidFill>
                  <a:schemeClr val="accent6"/>
                </a:solidFill>
                <a:latin typeface="Arial" panose="020B0604020202020204" pitchFamily="34" charset="0"/>
              </a:rPr>
              <a:t>GOAL 2</a:t>
            </a:r>
          </a:p>
          <a:p>
            <a:pPr lvl="0" algn="ctr"/>
            <a:r>
              <a:rPr lang="en-US" sz="1800" dirty="0">
                <a:solidFill>
                  <a:schemeClr val="accent6"/>
                </a:solidFill>
                <a:latin typeface="Arial" panose="020B0604020202020204" pitchFamily="34" charset="0"/>
              </a:rPr>
              <a:t>Explore shared services among UBMD practices</a:t>
            </a:r>
          </a:p>
        </p:txBody>
      </p:sp>
      <p:sp>
        <p:nvSpPr>
          <p:cNvPr id="3" name="Text Placeholder 2"/>
          <p:cNvSpPr>
            <a:spLocks noGrp="1"/>
          </p:cNvSpPr>
          <p:nvPr>
            <p:ph type="body" idx="11"/>
          </p:nvPr>
        </p:nvSpPr>
        <p:spPr>
          <a:xfrm>
            <a:off x="804672" y="2148840"/>
            <a:ext cx="10607040" cy="884709"/>
          </a:xfrm>
        </p:spPr>
        <p:txBody>
          <a:bodyPr/>
          <a:lstStyle/>
          <a:p>
            <a:pPr>
              <a:lnSpc>
                <a:spcPct val="100000"/>
              </a:lnSpc>
              <a:spcBef>
                <a:spcPts val="0"/>
              </a:spcBef>
            </a:pPr>
            <a:r>
              <a:rPr lang="en-US" sz="1400" dirty="0">
                <a:solidFill>
                  <a:schemeClr val="accent5"/>
                </a:solidFill>
                <a:latin typeface="Arial" panose="020B0604020202020204" pitchFamily="34" charset="0"/>
              </a:rPr>
              <a:t>UBMD will leverage opportunities for shared processes and procedures across primary care practices to increase efficiency for UBMD and its patients.</a:t>
            </a:r>
          </a:p>
        </p:txBody>
      </p:sp>
      <p:sp>
        <p:nvSpPr>
          <p:cNvPr id="4" name="Title 3"/>
          <p:cNvSpPr>
            <a:spLocks noGrp="1"/>
          </p:cNvSpPr>
          <p:nvPr>
            <p:ph type="title"/>
          </p:nvPr>
        </p:nvSpPr>
        <p:spPr>
          <a:xfrm>
            <a:off x="6400800" y="320040"/>
            <a:ext cx="2971800" cy="457200"/>
          </a:xfrm>
        </p:spPr>
        <p:txBody>
          <a:bodyPr/>
          <a:lstStyle/>
          <a:p>
            <a:r>
              <a:rPr lang="en-US" dirty="0"/>
              <a:t>New Models of Care</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80360" cy="1719072"/>
            <a:chOff x="6514611" y="3156348"/>
            <a:chExt cx="2334653"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65133"/>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24048"/>
              <a:ext cx="2318982" cy="386271"/>
            </a:xfrm>
            <a:prstGeom prst="rect">
              <a:avLst/>
            </a:prstGeom>
            <a:noFill/>
          </p:spPr>
          <p:txBody>
            <a:bodyPr wrap="square" rtlCol="0">
              <a:spAutoFit/>
            </a:bodyPr>
            <a:lstStyle/>
            <a:p>
              <a:pPr algn="ctr"/>
              <a:r>
                <a:rPr lang="en-US" dirty="0">
                  <a:solidFill>
                    <a:schemeClr val="bg1"/>
                  </a:solidFill>
                </a:rPr>
                <a:t>Spring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1" y="2880360"/>
            <a:ext cx="4434840" cy="3749040"/>
            <a:chOff x="6514611" y="3156348"/>
            <a:chExt cx="2527431"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527431"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51090" y="3687742"/>
              <a:ext cx="2475319" cy="1212619"/>
            </a:xfrm>
            <a:prstGeom prst="rect">
              <a:avLst/>
            </a:prstGeom>
            <a:noFill/>
          </p:spPr>
          <p:txBody>
            <a:bodyPr wrap="square" rtlCol="0">
              <a:spAutoFit/>
            </a:bodyPr>
            <a:lstStyle/>
            <a:p>
              <a:pPr marL="285750" indent="-285750">
                <a:buFont typeface="Courier New" panose="02070309020205020404" pitchFamily="49" charset="0"/>
                <a:buChar char="o"/>
              </a:pPr>
              <a:r>
                <a:rPr lang="en-US" sz="1400" dirty="0">
                  <a:solidFill>
                    <a:schemeClr val="bg1"/>
                  </a:solidFill>
                  <a:latin typeface="Arial" panose="020B0604020202020204" pitchFamily="34" charset="0"/>
                </a:rPr>
                <a:t>Identify opportunities to reduce overhead variable and fixed costs</a:t>
              </a:r>
            </a:p>
            <a:p>
              <a:pPr marL="285750" indent="-285750">
                <a:buFont typeface="Courier New" panose="02070309020205020404" pitchFamily="49" charset="0"/>
                <a:buChar char="o"/>
              </a:pPr>
              <a:endParaRPr lang="en-US" sz="1400" dirty="0">
                <a:solidFill>
                  <a:schemeClr val="bg1"/>
                </a:solidFill>
                <a:latin typeface="Arial" panose="020B0604020202020204" pitchFamily="34" charset="0"/>
              </a:endParaRPr>
            </a:p>
            <a:p>
              <a:pPr marL="285750" indent="-285750">
                <a:buFont typeface="Courier New" panose="02070309020205020404" pitchFamily="49" charset="0"/>
                <a:buChar char="o"/>
              </a:pPr>
              <a:r>
                <a:rPr lang="en-US" sz="1400" dirty="0">
                  <a:solidFill>
                    <a:schemeClr val="bg1"/>
                  </a:solidFill>
                  <a:latin typeface="Arial" panose="020B0604020202020204" pitchFamily="34" charset="0"/>
                </a:rPr>
                <a:t>Prioritize potential efficiencies made possible through proposed shared operational services</a:t>
              </a:r>
            </a:p>
            <a:p>
              <a:pPr marL="285750" indent="-285750">
                <a:buFont typeface="Courier New" panose="02070309020205020404" pitchFamily="49" charset="0"/>
                <a:buChar char="o"/>
              </a:pPr>
              <a:endParaRPr lang="en-US" sz="1400" dirty="0">
                <a:solidFill>
                  <a:schemeClr val="bg1"/>
                </a:solidFill>
                <a:latin typeface="Arial" panose="020B0604020202020204" pitchFamily="34" charset="0"/>
              </a:endParaRPr>
            </a:p>
            <a:p>
              <a:pPr marL="285750" indent="-285750">
                <a:buFont typeface="Courier New" panose="02070309020205020404" pitchFamily="49" charset="0"/>
                <a:buChar char="o"/>
              </a:pPr>
              <a:r>
                <a:rPr lang="en-US" sz="1400" dirty="0">
                  <a:solidFill>
                    <a:schemeClr val="bg1"/>
                  </a:solidFill>
                  <a:latin typeface="Arial" panose="020B0604020202020204" pitchFamily="34" charset="0"/>
                </a:rPr>
                <a:t>Build oneness through shared operational services</a:t>
              </a:r>
              <a:endParaRPr lang="en-US" sz="1400" dirty="0">
                <a:solidFill>
                  <a:schemeClr val="bg1"/>
                </a:solidFill>
              </a:endParaRPr>
            </a:p>
            <a:p>
              <a:pPr marL="285750" indent="-285750">
                <a:buFont typeface="Courier New" panose="02070309020205020404" pitchFamily="49" charset="0"/>
                <a:buChar char="o"/>
              </a:pPr>
              <a:endParaRPr lang="en-US" sz="1400" dirty="0">
                <a:solidFill>
                  <a:schemeClr val="bg1"/>
                </a:solidFill>
              </a:endParaRPr>
            </a:p>
            <a:p>
              <a:pPr marL="285750" indent="-285750">
                <a:buFont typeface="Courier New" panose="02070309020205020404" pitchFamily="49" charset="0"/>
                <a:buChar char="o"/>
              </a:pPr>
              <a:r>
                <a:rPr lang="en-US" sz="1400" dirty="0">
                  <a:solidFill>
                    <a:schemeClr val="bg1"/>
                  </a:solidFill>
                </a:rPr>
                <a:t>Establish standardized methods of data collection for measurement of desired outcomes</a:t>
              </a: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1"/>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2" y="3273536"/>
              <a:ext cx="2068282" cy="1642449"/>
            </a:xfrm>
            <a:prstGeom prst="rect">
              <a:avLst/>
            </a:prstGeom>
            <a:grpFill/>
          </p:spPr>
          <p:txBody>
            <a:bodyPr wrap="square" rtlCol="0">
              <a:spAutoFit/>
            </a:bodyPr>
            <a:lstStyle/>
            <a:p>
              <a:pPr marL="285750" indent="-285750">
                <a:spcAft>
                  <a:spcPts val="600"/>
                </a:spcAft>
                <a:buFont typeface="Wingdings" panose="05000000000000000000" pitchFamily="2" charset="2"/>
                <a:buChar char="ü"/>
              </a:pPr>
              <a:r>
                <a:rPr lang="en-US" sz="1500" dirty="0">
                  <a:solidFill>
                    <a:schemeClr val="bg1"/>
                  </a:solidFill>
                </a:rPr>
                <a:t>Improved patient satisfaction survey results</a:t>
              </a:r>
            </a:p>
            <a:p>
              <a:pPr marL="285750" indent="-285750">
                <a:spcAft>
                  <a:spcPts val="600"/>
                </a:spcAft>
                <a:buFont typeface="Wingdings" panose="05000000000000000000" pitchFamily="2" charset="2"/>
                <a:buChar char="ü"/>
              </a:pPr>
              <a:r>
                <a:rPr lang="en-US" sz="1500" dirty="0">
                  <a:solidFill>
                    <a:schemeClr val="bg1"/>
                  </a:solidFill>
                </a:rPr>
                <a:t>Improved physician satisfaction survey results</a:t>
              </a:r>
            </a:p>
            <a:p>
              <a:pPr marL="285750" indent="-285750">
                <a:spcAft>
                  <a:spcPts val="600"/>
                </a:spcAft>
                <a:buFont typeface="Wingdings" panose="05000000000000000000" pitchFamily="2" charset="2"/>
                <a:buChar char="ü"/>
              </a:pPr>
              <a:r>
                <a:rPr lang="en-US" sz="1500" dirty="0">
                  <a:solidFill>
                    <a:schemeClr val="bg1"/>
                  </a:solidFill>
                </a:rPr>
                <a:t>Improved access to timely care by reduced time to next appointment</a:t>
              </a:r>
            </a:p>
            <a:p>
              <a:pPr marL="285750" indent="-285750">
                <a:spcAft>
                  <a:spcPts val="600"/>
                </a:spcAft>
                <a:buFont typeface="Wingdings" panose="05000000000000000000" pitchFamily="2" charset="2"/>
                <a:buChar char="ü"/>
              </a:pPr>
              <a:r>
                <a:rPr lang="en-US" sz="1500" dirty="0">
                  <a:solidFill>
                    <a:schemeClr val="bg1"/>
                  </a:solidFill>
                </a:rPr>
                <a:t>Enhanced efficiencies and operational effectiveness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36541"/>
              <a:ext cx="2140600" cy="396681"/>
            </a:xfrm>
            <a:prstGeom prst="rect">
              <a:avLst/>
            </a:prstGeom>
            <a:grpFill/>
          </p:spPr>
          <p:txBody>
            <a:bodyPr wrap="square" rtlCol="0" anchor="ctr" anchorCtr="0">
              <a:spAutoFit/>
            </a:bodyPr>
            <a:lstStyle/>
            <a:p>
              <a:pPr algn="ctr"/>
              <a:r>
                <a:rPr lang="en-US" dirty="0">
                  <a:solidFill>
                    <a:schemeClr val="bg1"/>
                  </a:solidFill>
                </a:rPr>
                <a:t>UBMD Governing Board</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28600"/>
            <a:ext cx="621792" cy="621792"/>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65208" y="228600"/>
            <a:ext cx="623098" cy="623098"/>
          </a:xfrm>
          <a:prstGeom prst="rect">
            <a:avLst/>
          </a:prstGeom>
        </p:spPr>
      </p:pic>
      <p:pic>
        <p:nvPicPr>
          <p:cNvPr id="8" name="Graphic 7" descr="Medical with solid fill">
            <a:extLst>
              <a:ext uri="{FF2B5EF4-FFF2-40B4-BE49-F238E27FC236}">
                <a16:creationId xmlns:a16="http://schemas.microsoft.com/office/drawing/2014/main" id="{001DB95B-459B-C00F-3982-399AB0F3974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144000" y="228600"/>
            <a:ext cx="621792" cy="621792"/>
          </a:xfrm>
          <a:prstGeom prst="rect">
            <a:avLst/>
          </a:prstGeom>
        </p:spPr>
      </p:pic>
    </p:spTree>
    <p:extLst>
      <p:ext uri="{BB962C8B-B14F-4D97-AF65-F5344CB8AC3E}">
        <p14:creationId xmlns:p14="http://schemas.microsoft.com/office/powerpoint/2010/main" val="4249246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72882"/>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3</a:t>
            </a:r>
          </a:p>
          <a:p>
            <a:pPr lvl="0" algn="ctr"/>
            <a:r>
              <a:rPr lang="en-US" sz="1800" dirty="0">
                <a:solidFill>
                  <a:schemeClr val="accent6"/>
                </a:solidFill>
                <a:latin typeface="Arial" panose="020B0604020202020204" pitchFamily="34" charset="0"/>
              </a:rPr>
              <a:t>Develop a robust UBMD Primary Care service line</a:t>
            </a:r>
          </a:p>
        </p:txBody>
      </p:sp>
      <p:sp>
        <p:nvSpPr>
          <p:cNvPr id="3" name="Text Placeholder 2"/>
          <p:cNvSpPr>
            <a:spLocks noGrp="1"/>
          </p:cNvSpPr>
          <p:nvPr>
            <p:ph type="body" idx="11"/>
          </p:nvPr>
        </p:nvSpPr>
        <p:spPr>
          <a:xfrm>
            <a:off x="804672" y="2116182"/>
            <a:ext cx="10607040" cy="884709"/>
          </a:xfrm>
        </p:spPr>
        <p:txBody>
          <a:bodyPr/>
          <a:lstStyle/>
          <a:p>
            <a:pPr>
              <a:lnSpc>
                <a:spcPct val="100000"/>
              </a:lnSpc>
              <a:spcBef>
                <a:spcPts val="0"/>
              </a:spcBef>
            </a:pPr>
            <a:r>
              <a:rPr lang="en-US" sz="1500" dirty="0">
                <a:solidFill>
                  <a:schemeClr val="accent5"/>
                </a:solidFill>
                <a:latin typeface="Arial" panose="020B0604020202020204" pitchFamily="34" charset="0"/>
              </a:rPr>
              <a:t>UBMD will create a unified UBMD Primary Care service to improve access, patient experience, physician satisfaction, operational effectiveness, negotiating power, and reimbursement. This will drive an increase in the number of students who train to become primary care physicians.</a:t>
            </a:r>
          </a:p>
        </p:txBody>
      </p:sp>
      <p:sp>
        <p:nvSpPr>
          <p:cNvPr id="4" name="Title 3"/>
          <p:cNvSpPr>
            <a:spLocks noGrp="1"/>
          </p:cNvSpPr>
          <p:nvPr>
            <p:ph type="title"/>
          </p:nvPr>
        </p:nvSpPr>
        <p:spPr>
          <a:xfrm>
            <a:off x="5486400" y="315032"/>
            <a:ext cx="2971800" cy="457200"/>
          </a:xfrm>
        </p:spPr>
        <p:txBody>
          <a:bodyPr/>
          <a:lstStyle/>
          <a:p>
            <a:r>
              <a:rPr lang="en-US" dirty="0"/>
              <a:t>New Models of Care</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80360" cy="1719072"/>
            <a:chOff x="6514611" y="3156348"/>
            <a:chExt cx="2334653"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65133"/>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24048"/>
              <a:ext cx="2318982" cy="396681"/>
            </a:xfrm>
            <a:prstGeom prst="rect">
              <a:avLst/>
            </a:prstGeom>
            <a:noFill/>
          </p:spPr>
          <p:txBody>
            <a:bodyPr wrap="square" rtlCol="0">
              <a:spAutoFit/>
            </a:bodyPr>
            <a:lstStyle/>
            <a:p>
              <a:pPr algn="ctr"/>
              <a:r>
                <a:rPr lang="en-US" dirty="0">
                  <a:solidFill>
                    <a:schemeClr val="bg1"/>
                  </a:solidFill>
                </a:rPr>
                <a:t>Spring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0" y="3687742"/>
              <a:ext cx="2271169" cy="1106514"/>
            </a:xfrm>
            <a:prstGeom prst="rect">
              <a:avLst/>
            </a:prstGeom>
            <a:noFill/>
          </p:spPr>
          <p:txBody>
            <a:bodyPr wrap="square" rtlCol="0">
              <a:spAutoFit/>
            </a:bodyPr>
            <a:lstStyle/>
            <a:p>
              <a:pPr marL="285750" indent="-285750">
                <a:buFont typeface="Courier New" panose="02070309020205020404" pitchFamily="49" charset="0"/>
                <a:buChar char="o"/>
              </a:pPr>
              <a:r>
                <a:rPr lang="en-US" sz="1400" dirty="0">
                  <a:solidFill>
                    <a:schemeClr val="bg1"/>
                  </a:solidFill>
                  <a:latin typeface="Arial" panose="020B0604020202020204" pitchFamily="34" charset="0"/>
                </a:rPr>
                <a:t>Establish UBMD Primary Care brand under a single TIN that unifies internal medicine, medicine/pediatrics, and family medicine</a:t>
              </a:r>
            </a:p>
            <a:p>
              <a:pPr marL="285750" indent="-285750">
                <a:buFont typeface="Courier New" panose="02070309020205020404" pitchFamily="49" charset="0"/>
                <a:buChar char="o"/>
              </a:pPr>
              <a:endParaRPr lang="en-US" sz="1400" dirty="0">
                <a:solidFill>
                  <a:schemeClr val="bg1"/>
                </a:solidFill>
                <a:latin typeface="Arial" panose="020B0604020202020204" pitchFamily="34" charset="0"/>
              </a:endParaRPr>
            </a:p>
            <a:p>
              <a:pPr marL="285750" indent="-285750">
                <a:buFont typeface="Courier New" panose="02070309020205020404" pitchFamily="49" charset="0"/>
                <a:buChar char="o"/>
              </a:pPr>
              <a:r>
                <a:rPr lang="en-US" sz="1400" dirty="0">
                  <a:solidFill>
                    <a:schemeClr val="bg1"/>
                  </a:solidFill>
                  <a:latin typeface="Arial" panose="020B0604020202020204" pitchFamily="34" charset="0"/>
                </a:rPr>
                <a:t>Increase administrative efficiencies within Primary Care Practice</a:t>
              </a:r>
            </a:p>
            <a:p>
              <a:pPr marL="285750" indent="-285750">
                <a:buFont typeface="Courier New" panose="02070309020205020404" pitchFamily="49" charset="0"/>
                <a:buChar char="o"/>
              </a:pPr>
              <a:endParaRPr lang="en-US" sz="1400" dirty="0">
                <a:solidFill>
                  <a:schemeClr val="bg1"/>
                </a:solidFill>
                <a:latin typeface="Arial" panose="020B0604020202020204" pitchFamily="34" charset="0"/>
              </a:endParaRPr>
            </a:p>
            <a:p>
              <a:pPr marL="285750" indent="-285750">
                <a:buFont typeface="Courier New" panose="02070309020205020404" pitchFamily="49" charset="0"/>
                <a:buChar char="o"/>
              </a:pPr>
              <a:r>
                <a:rPr lang="en-US" sz="1400" dirty="0">
                  <a:solidFill>
                    <a:schemeClr val="bg1"/>
                  </a:solidFill>
                  <a:latin typeface="Arial" panose="020B0604020202020204" pitchFamily="34" charset="0"/>
                </a:rPr>
                <a:t>Use data and benchmarking to define primary care workforce needs</a:t>
              </a:r>
            </a:p>
            <a:p>
              <a:pPr marL="285750" indent="-285750">
                <a:buFont typeface="Courier New" panose="02070309020205020404" pitchFamily="49" charset="0"/>
                <a:buChar char="o"/>
              </a:pPr>
              <a:endParaRPr lang="en-US" sz="14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1" cy="1920240"/>
            <a:chOff x="6535142" y="3130222"/>
            <a:chExt cx="2884845" cy="192024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35142" y="3130222"/>
              <a:ext cx="2884844" cy="19202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847018" y="3290242"/>
              <a:ext cx="2572969" cy="1477328"/>
            </a:xfrm>
            <a:prstGeom prst="rect">
              <a:avLst/>
            </a:prstGeom>
            <a:grpFill/>
          </p:spPr>
          <p:txBody>
            <a:bodyPr wrap="square" rtlCol="0">
              <a:spAutoFit/>
            </a:bodyPr>
            <a:lstStyle/>
            <a:p>
              <a:pPr marL="285750" indent="-285750">
                <a:spcAft>
                  <a:spcPts val="600"/>
                </a:spcAft>
                <a:buFont typeface="Wingdings" panose="05000000000000000000" pitchFamily="2" charset="2"/>
                <a:buChar char="ü"/>
              </a:pPr>
              <a:r>
                <a:rPr lang="en-US" sz="1400" dirty="0">
                  <a:solidFill>
                    <a:schemeClr val="bg1"/>
                  </a:solidFill>
                </a:rPr>
                <a:t>Year-over-year increase in patient access to care</a:t>
              </a:r>
            </a:p>
            <a:p>
              <a:pPr marL="285750" indent="-285750">
                <a:spcAft>
                  <a:spcPts val="600"/>
                </a:spcAft>
                <a:buFont typeface="Wingdings" panose="05000000000000000000" pitchFamily="2" charset="2"/>
                <a:buChar char="ü"/>
              </a:pPr>
              <a:r>
                <a:rPr lang="en-US" sz="1400" dirty="0">
                  <a:solidFill>
                    <a:schemeClr val="bg1"/>
                  </a:solidFill>
                </a:rPr>
                <a:t>Year-over-year % increase in covered lives </a:t>
              </a:r>
            </a:p>
            <a:p>
              <a:pPr marL="285750" indent="-285750">
                <a:spcAft>
                  <a:spcPts val="600"/>
                </a:spcAft>
                <a:buFont typeface="Wingdings" panose="05000000000000000000" pitchFamily="2" charset="2"/>
                <a:buChar char="ü"/>
              </a:pPr>
              <a:r>
                <a:rPr lang="en-US" sz="1400" dirty="0">
                  <a:solidFill>
                    <a:schemeClr val="bg1"/>
                  </a:solidFill>
                </a:rPr>
                <a:t>Increased ability to negotiate with insurers</a:t>
              </a:r>
            </a:p>
            <a:p>
              <a:pPr marL="285750" indent="-285750">
                <a:spcAft>
                  <a:spcPts val="600"/>
                </a:spcAft>
                <a:buFont typeface="Wingdings" panose="05000000000000000000" pitchFamily="2" charset="2"/>
                <a:buChar char="ü"/>
              </a:pPr>
              <a:r>
                <a:rPr lang="en-US" sz="1400" dirty="0">
                  <a:solidFill>
                    <a:schemeClr val="bg1"/>
                  </a:solidFill>
                </a:rPr>
                <a:t>Enhanced administrative efficiencies</a:t>
              </a:r>
            </a:p>
            <a:p>
              <a:pPr marL="285750" indent="-285750">
                <a:spcAft>
                  <a:spcPts val="600"/>
                </a:spcAft>
                <a:buFont typeface="Wingdings" panose="05000000000000000000" pitchFamily="2" charset="2"/>
                <a:buChar char="ü"/>
              </a:pPr>
              <a:r>
                <a:rPr lang="en-US" sz="1400" dirty="0">
                  <a:solidFill>
                    <a:schemeClr val="bg1"/>
                  </a:solidFill>
                </a:rPr>
                <a:t>Increased brand recognition and reputation</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36541"/>
              <a:ext cx="2140600" cy="396681"/>
            </a:xfrm>
            <a:prstGeom prst="rect">
              <a:avLst/>
            </a:prstGeom>
            <a:grpFill/>
          </p:spPr>
          <p:txBody>
            <a:bodyPr wrap="square" rtlCol="0" anchor="ctr" anchorCtr="0">
              <a:spAutoFit/>
            </a:bodyPr>
            <a:lstStyle/>
            <a:p>
              <a:pPr algn="ctr"/>
              <a:r>
                <a:rPr lang="en-US" dirty="0">
                  <a:solidFill>
                    <a:schemeClr val="bg1"/>
                  </a:solidFill>
                </a:rPr>
                <a:t>UBMD Governing Board</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31689"/>
            <a:ext cx="621792" cy="621792"/>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65208" y="228600"/>
            <a:ext cx="623098" cy="623098"/>
          </a:xfrm>
          <a:prstGeom prst="rect">
            <a:avLst/>
          </a:prstGeom>
        </p:spPr>
      </p:pic>
      <p:pic>
        <p:nvPicPr>
          <p:cNvPr id="8" name="Graphic 7" descr="Medical with solid fill">
            <a:extLst>
              <a:ext uri="{FF2B5EF4-FFF2-40B4-BE49-F238E27FC236}">
                <a16:creationId xmlns:a16="http://schemas.microsoft.com/office/drawing/2014/main" id="{001DB95B-459B-C00F-3982-399AB0F3974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595360" y="228600"/>
            <a:ext cx="621792" cy="621792"/>
          </a:xfrm>
          <a:prstGeom prst="rect">
            <a:avLst/>
          </a:prstGeom>
        </p:spPr>
      </p:pic>
      <p:pic>
        <p:nvPicPr>
          <p:cNvPr id="9" name="Graphic 8" descr="Scientific Thought with solid fill">
            <a:extLst>
              <a:ext uri="{FF2B5EF4-FFF2-40B4-BE49-F238E27FC236}">
                <a16:creationId xmlns:a16="http://schemas.microsoft.com/office/drawing/2014/main" id="{0614874B-B271-266E-8CF6-F9610150EE5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H="1">
            <a:off x="9146981" y="214422"/>
            <a:ext cx="621792" cy="623098"/>
          </a:xfrm>
          <a:prstGeom prst="rect">
            <a:avLst/>
          </a:prstGeom>
        </p:spPr>
      </p:pic>
    </p:spTree>
    <p:extLst>
      <p:ext uri="{BB962C8B-B14F-4D97-AF65-F5344CB8AC3E}">
        <p14:creationId xmlns:p14="http://schemas.microsoft.com/office/powerpoint/2010/main" val="182088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543B95-B833-AE8F-644F-43F3ACCA4A8B}"/>
              </a:ext>
            </a:extLst>
          </p:cNvPr>
          <p:cNvSpPr>
            <a:spLocks noGrp="1"/>
          </p:cNvSpPr>
          <p:nvPr>
            <p:ph type="body" idx="1"/>
          </p:nvPr>
        </p:nvSpPr>
        <p:spPr>
          <a:xfrm>
            <a:off x="511978" y="2204871"/>
            <a:ext cx="11122948" cy="2234635"/>
          </a:xfrm>
          <a:ln>
            <a:solidFill>
              <a:schemeClr val="accent5"/>
            </a:solidFill>
          </a:ln>
        </p:spPr>
        <p:txBody>
          <a:bodyPr/>
          <a:lstStyle/>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Expand the physician workforce to address the need for more healthcare providers</a:t>
            </a:r>
          </a:p>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Train future physicians to improve the health of underserved communities</a:t>
            </a:r>
          </a:p>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Train future physicians and scientists using innovative curricula</a:t>
            </a:r>
          </a:p>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Support students and trainees to flourish, which will increase retention</a:t>
            </a:r>
          </a:p>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Increase opportunities for seekers of advanced degrees in biomedical sciences</a:t>
            </a:r>
          </a:p>
        </p:txBody>
      </p:sp>
      <p:sp>
        <p:nvSpPr>
          <p:cNvPr id="3" name="Title 2">
            <a:extLst>
              <a:ext uri="{FF2B5EF4-FFF2-40B4-BE49-F238E27FC236}">
                <a16:creationId xmlns:a16="http://schemas.microsoft.com/office/drawing/2014/main" id="{94B59BBA-DDC2-665F-5FD2-0EB94B8B5D88}"/>
              </a:ext>
            </a:extLst>
          </p:cNvPr>
          <p:cNvSpPr>
            <a:spLocks noGrp="1"/>
          </p:cNvSpPr>
          <p:nvPr>
            <p:ph type="title"/>
          </p:nvPr>
        </p:nvSpPr>
        <p:spPr>
          <a:xfrm>
            <a:off x="511629" y="1532571"/>
            <a:ext cx="11122948" cy="684947"/>
          </a:xfrm>
          <a:solidFill>
            <a:schemeClr val="accent2">
              <a:lumMod val="40000"/>
              <a:lumOff val="60000"/>
            </a:schemeClr>
          </a:solidFill>
          <a:effectLst>
            <a:softEdge rad="12700"/>
          </a:effectLst>
        </p:spPr>
        <p:txBody>
          <a:bodyPr>
            <a:noAutofit/>
          </a:bodyPr>
          <a:lstStyle/>
          <a:p>
            <a:r>
              <a:rPr lang="en-US" sz="2400" dirty="0">
                <a:ln w="0"/>
                <a:solidFill>
                  <a:schemeClr val="accent1"/>
                </a:solidFill>
                <a:effectLst>
                  <a:outerShdw blurRad="38100" dist="25400" dir="5400000" algn="ctr" rotWithShape="0">
                    <a:srgbClr val="6E747A">
                      <a:alpha val="43000"/>
                    </a:srgbClr>
                  </a:outerShdw>
                </a:effectLst>
              </a:rPr>
              <a:t>Meet the needs of the workforce to advance the understanding and practice of medicine and improve the health of our community</a:t>
            </a:r>
          </a:p>
        </p:txBody>
      </p:sp>
      <p:pic>
        <p:nvPicPr>
          <p:cNvPr id="4" name="Graphic 3" descr="Scientific Thought with solid fill">
            <a:extLst>
              <a:ext uri="{FF2B5EF4-FFF2-40B4-BE49-F238E27FC236}">
                <a16:creationId xmlns:a16="http://schemas.microsoft.com/office/drawing/2014/main" id="{60E3C174-6B4F-EECC-79E8-4F56C61827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9558669" y="2807870"/>
            <a:ext cx="1199710" cy="1055141"/>
          </a:xfrm>
          <a:prstGeom prst="rect">
            <a:avLst/>
          </a:prstGeom>
        </p:spPr>
      </p:pic>
      <p:sp>
        <p:nvSpPr>
          <p:cNvPr id="5" name="Title 2">
            <a:extLst>
              <a:ext uri="{FF2B5EF4-FFF2-40B4-BE49-F238E27FC236}">
                <a16:creationId xmlns:a16="http://schemas.microsoft.com/office/drawing/2014/main" id="{25F0DA61-1CAB-61E5-A8E9-98C8006F1844}"/>
              </a:ext>
            </a:extLst>
          </p:cNvPr>
          <p:cNvSpPr txBox="1">
            <a:spLocks/>
          </p:cNvSpPr>
          <p:nvPr/>
        </p:nvSpPr>
        <p:spPr>
          <a:xfrm>
            <a:off x="486354" y="4550766"/>
            <a:ext cx="11168826" cy="479091"/>
          </a:xfrm>
          <a:prstGeom prst="rect">
            <a:avLst/>
          </a:prstGeom>
          <a:solidFill>
            <a:schemeClr val="accent2">
              <a:lumMod val="40000"/>
              <a:lumOff val="60000"/>
            </a:schemeClr>
          </a:solidFill>
          <a:effectLst>
            <a:softEdge rad="12700"/>
          </a:effectLst>
        </p:spPr>
        <p:txBody>
          <a:bodyPr vert="horz" lIns="91440" tIns="45720" rIns="91440" bIns="45720" rtlCol="0" anchor="b">
            <a:normAutofit fontScale="97500"/>
          </a:bodyPr>
          <a:lst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a:lstStyle>
          <a:p>
            <a:r>
              <a:rPr lang="en-US" sz="240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Establish the </a:t>
            </a:r>
            <a:r>
              <a:rPr lang="en-US" sz="250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Jacobs</a:t>
            </a:r>
            <a:r>
              <a:rPr lang="en-US" sz="240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 School as a partner in helping our local communities to thrive</a:t>
            </a:r>
          </a:p>
        </p:txBody>
      </p:sp>
      <p:sp>
        <p:nvSpPr>
          <p:cNvPr id="8" name="Text Placeholder 1">
            <a:extLst>
              <a:ext uri="{FF2B5EF4-FFF2-40B4-BE49-F238E27FC236}">
                <a16:creationId xmlns:a16="http://schemas.microsoft.com/office/drawing/2014/main" id="{E3AA1B18-2804-D450-F373-BDD038FD8300}"/>
              </a:ext>
            </a:extLst>
          </p:cNvPr>
          <p:cNvSpPr txBox="1">
            <a:spLocks/>
          </p:cNvSpPr>
          <p:nvPr/>
        </p:nvSpPr>
        <p:spPr>
          <a:xfrm>
            <a:off x="511978" y="5029028"/>
            <a:ext cx="11122948" cy="1377707"/>
          </a:xfrm>
          <a:prstGeom prst="rect">
            <a:avLst/>
          </a:prstGeom>
          <a:ln>
            <a:solidFill>
              <a:schemeClr val="accent5"/>
            </a:solidFill>
          </a:ln>
        </p:spPr>
        <p:txBody>
          <a:bodyPr vert="horz" lIns="91440" tIns="45720" rIns="91440" bIns="45720" rtlCol="0">
            <a:noAutofit/>
          </a:bodyPr>
          <a:lstStyle>
            <a:lvl1pPr marL="0" indent="0" algn="l" defTabSz="685800" rtl="0" eaLnBrk="1" latinLnBrk="0" hangingPunct="1">
              <a:lnSpc>
                <a:spcPts val="1950"/>
              </a:lnSpc>
              <a:spcBef>
                <a:spcPts val="750"/>
              </a:spcBef>
              <a:buClr>
                <a:srgbClr val="005BBB"/>
              </a:buClr>
              <a:buFont typeface="Arial" panose="020B0604020202020204" pitchFamily="34" charset="0"/>
              <a:buNone/>
              <a:defRPr sz="1350" b="0" i="0" kern="1200" spc="-38" baseline="0">
                <a:solidFill>
                  <a:schemeClr val="tx1"/>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Arial" charset="0"/>
                <a:ea typeface="Arial" charset="0"/>
                <a:cs typeface="Arial" charset="0"/>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Arial" charset="0"/>
                <a:ea typeface="Arial" charset="0"/>
                <a:cs typeface="Arial" charset="0"/>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Engage community leaders in identifying and prioritizing needs</a:t>
            </a:r>
          </a:p>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Establish a mechanism for organized, centralized, and intentional community engagement</a:t>
            </a:r>
          </a:p>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Strengthen and expand community partnerships</a:t>
            </a:r>
          </a:p>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Increase outreach to local communities in ways that meet the needs of the population</a:t>
            </a:r>
          </a:p>
          <a:p>
            <a:pPr>
              <a:buSzPct val="140000"/>
            </a:pPr>
            <a:endParaRPr lang="en-US" sz="1600" dirty="0">
              <a:solidFill>
                <a:schemeClr val="accent5"/>
              </a:solidFill>
            </a:endParaRPr>
          </a:p>
        </p:txBody>
      </p:sp>
      <p:pic>
        <p:nvPicPr>
          <p:cNvPr id="10" name="Graphic 9" descr="Neighborhood with solid fill">
            <a:extLst>
              <a:ext uri="{FF2B5EF4-FFF2-40B4-BE49-F238E27FC236}">
                <a16:creationId xmlns:a16="http://schemas.microsoft.com/office/drawing/2014/main" id="{7FC7DC35-3219-D72F-28EB-74AB03B598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44991" y="5158746"/>
            <a:ext cx="1140126" cy="1140126"/>
          </a:xfrm>
          <a:prstGeom prst="rect">
            <a:avLst/>
          </a:prstGeom>
        </p:spPr>
      </p:pic>
      <p:sp>
        <p:nvSpPr>
          <p:cNvPr id="6" name="TextBox 5">
            <a:extLst>
              <a:ext uri="{FF2B5EF4-FFF2-40B4-BE49-F238E27FC236}">
                <a16:creationId xmlns:a16="http://schemas.microsoft.com/office/drawing/2014/main" id="{9DFA253B-AF03-14A7-2E0E-AAA5E651D53B}"/>
              </a:ext>
            </a:extLst>
          </p:cNvPr>
          <p:cNvSpPr txBox="1"/>
          <p:nvPr/>
        </p:nvSpPr>
        <p:spPr>
          <a:xfrm>
            <a:off x="668138" y="1023432"/>
            <a:ext cx="6094990" cy="58477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solidFill>
                  <a:srgbClr val="005BBB"/>
                </a:solidFill>
                <a:latin typeface="Georgia" panose="02040502050405020303" pitchFamily="18" charset="0"/>
              </a:rPr>
              <a:t>Our Overarching Goals</a:t>
            </a:r>
            <a:endParaRPr kumimoji="0" lang="en-US" sz="3200" b="1" i="0" u="none" strike="noStrike" kern="1200" cap="none" spc="0" normalizeH="0" baseline="0" noProof="0" dirty="0">
              <a:ln>
                <a:noFill/>
              </a:ln>
              <a:solidFill>
                <a:srgbClr val="005BBB"/>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544128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olidFill>
          </a:ln>
        </p:spPr>
        <p:txBody>
          <a:bodyPr anchor="ctr" anchorCtr="0"/>
          <a:lstStyle/>
          <a:p>
            <a:pPr lvl="0" algn="ctr">
              <a:spcBef>
                <a:spcPts val="600"/>
              </a:spcBef>
            </a:pPr>
            <a:r>
              <a:rPr lang="en-US" sz="1800" dirty="0">
                <a:solidFill>
                  <a:schemeClr val="accent6"/>
                </a:solidFill>
                <a:latin typeface="Arial" panose="020B0604020202020204" pitchFamily="34" charset="0"/>
              </a:rPr>
              <a:t>GOAL 4</a:t>
            </a:r>
          </a:p>
          <a:p>
            <a:pPr lvl="0" algn="ctr">
              <a:spcBef>
                <a:spcPts val="0"/>
              </a:spcBef>
            </a:pPr>
            <a:r>
              <a:rPr lang="en-US" sz="1800" dirty="0">
                <a:solidFill>
                  <a:schemeClr val="accent6"/>
                </a:solidFill>
                <a:latin typeface="Arial" panose="020B0604020202020204" pitchFamily="34" charset="0"/>
              </a:rPr>
              <a:t>Secure UBMD Primary Care as the academic cornerstone and premier service for </a:t>
            </a:r>
          </a:p>
          <a:p>
            <a:pPr lvl="0" algn="ctr">
              <a:spcBef>
                <a:spcPts val="0"/>
              </a:spcBef>
            </a:pPr>
            <a:r>
              <a:rPr lang="en-US" sz="1800" dirty="0">
                <a:solidFill>
                  <a:schemeClr val="accent6"/>
                </a:solidFill>
                <a:latin typeface="Arial" panose="020B0604020202020204" pitchFamily="34" charset="0"/>
              </a:rPr>
              <a:t>Value-Based Primary Care Medicine in Buffalo</a:t>
            </a:r>
          </a:p>
        </p:txBody>
      </p:sp>
      <p:sp>
        <p:nvSpPr>
          <p:cNvPr id="3" name="Text Placeholder 2"/>
          <p:cNvSpPr>
            <a:spLocks noGrp="1"/>
          </p:cNvSpPr>
          <p:nvPr>
            <p:ph type="body" idx="11"/>
          </p:nvPr>
        </p:nvSpPr>
        <p:spPr>
          <a:xfrm>
            <a:off x="804672" y="2176271"/>
            <a:ext cx="10607040" cy="566042"/>
          </a:xfrm>
        </p:spPr>
        <p:txBody>
          <a:bodyPr/>
          <a:lstStyle/>
          <a:p>
            <a:pPr>
              <a:lnSpc>
                <a:spcPct val="100000"/>
              </a:lnSpc>
              <a:spcBef>
                <a:spcPts val="0"/>
              </a:spcBef>
            </a:pPr>
            <a:r>
              <a:rPr lang="en-US" sz="1500" dirty="0">
                <a:solidFill>
                  <a:schemeClr val="accent5"/>
                </a:solidFill>
                <a:latin typeface="Arial" panose="020B0604020202020204" pitchFamily="34" charset="0"/>
              </a:rPr>
              <a:t>UBMD Primary Care will develop and deliver critical training and educational modules to support appropriate care and clinical documentation</a:t>
            </a:r>
          </a:p>
        </p:txBody>
      </p:sp>
      <p:sp>
        <p:nvSpPr>
          <p:cNvPr id="4" name="Title 3"/>
          <p:cNvSpPr>
            <a:spLocks noGrp="1"/>
          </p:cNvSpPr>
          <p:nvPr>
            <p:ph type="title"/>
          </p:nvPr>
        </p:nvSpPr>
        <p:spPr>
          <a:xfrm>
            <a:off x="6400800" y="322379"/>
            <a:ext cx="2971800" cy="457200"/>
          </a:xfrm>
        </p:spPr>
        <p:txBody>
          <a:bodyPr>
            <a:normAutofit/>
          </a:bodyPr>
          <a:lstStyle/>
          <a:p>
            <a:r>
              <a:rPr lang="en-US" dirty="0"/>
              <a:t>New Models of Care</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r>
                <a:rPr lang="en-US" dirty="0">
                  <a:solidFill>
                    <a:schemeClr val="bg1"/>
                  </a:solidFill>
                </a:rPr>
                <a:t>Spring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87742"/>
              <a:ext cx="2267685" cy="863990"/>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en-US" sz="1400" dirty="0">
                  <a:solidFill>
                    <a:schemeClr val="bg1"/>
                  </a:solidFill>
                  <a:latin typeface="Arial" panose="020B0604020202020204" pitchFamily="34" charset="0"/>
                </a:rPr>
                <a:t>Design and deliver a multidisciplinary curriculum to improve medical knowledge and associated hierarchical condition codes (HCC) coding practices within Buffalo</a:t>
              </a:r>
            </a:p>
            <a:p>
              <a:pPr marL="285750" indent="-285750">
                <a:spcAft>
                  <a:spcPts val="600"/>
                </a:spcAft>
                <a:buFont typeface="Courier New" panose="02070309020205020404" pitchFamily="49" charset="0"/>
                <a:buChar char="o"/>
              </a:pPr>
              <a:r>
                <a:rPr lang="en-US" sz="1400" dirty="0">
                  <a:solidFill>
                    <a:schemeClr val="bg1"/>
                  </a:solidFill>
                  <a:latin typeface="Arial" panose="020B0604020202020204" pitchFamily="34" charset="0"/>
                </a:rPr>
                <a:t>Assess knowledge and understanding of medical knowledge and HCC coding practices</a:t>
              </a:r>
            </a:p>
            <a:p>
              <a:pPr marL="285750" indent="-285750">
                <a:spcAft>
                  <a:spcPts val="600"/>
                </a:spcAft>
                <a:buFont typeface="Courier New" panose="02070309020205020404" pitchFamily="49" charset="0"/>
                <a:buChar char="o"/>
              </a:pPr>
              <a:r>
                <a:rPr lang="en-US" sz="1400" dirty="0">
                  <a:solidFill>
                    <a:schemeClr val="bg1"/>
                  </a:solidFill>
                  <a:latin typeface="Arial" panose="020B0604020202020204" pitchFamily="34" charset="0"/>
                </a:rPr>
                <a:t>Measure changes in HCC coding practices</a:t>
              </a:r>
              <a:endParaRPr lang="en-US" sz="14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1" y="3406277"/>
              <a:ext cx="2068282" cy="1124559"/>
            </a:xfrm>
            <a:prstGeom prst="rect">
              <a:avLst/>
            </a:prstGeom>
            <a:grpFill/>
          </p:spPr>
          <p:txBody>
            <a:bodyPr wrap="square" rtlCol="0">
              <a:spAutoFit/>
            </a:bodyPr>
            <a:lstStyle/>
            <a:p>
              <a:pPr marL="285750" indent="-285750">
                <a:spcAft>
                  <a:spcPts val="600"/>
                </a:spcAft>
                <a:buFont typeface="Wingdings" panose="05000000000000000000" pitchFamily="2" charset="2"/>
                <a:buChar char="ü"/>
              </a:pPr>
              <a:r>
                <a:rPr lang="en-US" sz="1500" dirty="0">
                  <a:solidFill>
                    <a:schemeClr val="bg1"/>
                  </a:solidFill>
                </a:rPr>
                <a:t>Increased professional development opportunities for clinicians</a:t>
              </a:r>
            </a:p>
            <a:p>
              <a:pPr marL="285750" indent="-285750">
                <a:spcAft>
                  <a:spcPts val="600"/>
                </a:spcAft>
                <a:buFont typeface="Wingdings" panose="05000000000000000000" pitchFamily="2" charset="2"/>
                <a:buChar char="ü"/>
              </a:pPr>
              <a:r>
                <a:rPr lang="en-US" sz="1500" dirty="0">
                  <a:solidFill>
                    <a:schemeClr val="bg1"/>
                  </a:solidFill>
                </a:rPr>
                <a:t>Improved reimbursement and coding accuracy</a:t>
              </a:r>
            </a:p>
            <a:p>
              <a:pPr marL="285750" indent="-285750">
                <a:spcAft>
                  <a:spcPts val="600"/>
                </a:spcAft>
                <a:buFont typeface="Wingdings" panose="05000000000000000000" pitchFamily="2" charset="2"/>
                <a:buChar char="ü"/>
              </a:pPr>
              <a:r>
                <a:rPr lang="en-US" sz="1500" dirty="0">
                  <a:solidFill>
                    <a:schemeClr val="bg1"/>
                  </a:solidFill>
                </a:rPr>
                <a:t>Decreased disputed claims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236671"/>
              <a:ext cx="2140600" cy="694192"/>
            </a:xfrm>
            <a:prstGeom prst="rect">
              <a:avLst/>
            </a:prstGeom>
            <a:grpFill/>
          </p:spPr>
          <p:txBody>
            <a:bodyPr wrap="square" rtlCol="0">
              <a:spAutoFit/>
            </a:bodyPr>
            <a:lstStyle/>
            <a:p>
              <a:pPr algn="ctr"/>
              <a:r>
                <a:rPr lang="en-US" dirty="0">
                  <a:solidFill>
                    <a:schemeClr val="bg1"/>
                  </a:solidFill>
                </a:rPr>
                <a:t>UBMD Governing Board/ UBMD Primary Care</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28600"/>
            <a:ext cx="621792" cy="621792"/>
          </a:xfrm>
          <a:prstGeom prst="rect">
            <a:avLst/>
          </a:prstGeom>
        </p:spPr>
      </p:pic>
      <p:pic>
        <p:nvPicPr>
          <p:cNvPr id="8" name="Graphic 7" descr="Medical with solid fill">
            <a:extLst>
              <a:ext uri="{FF2B5EF4-FFF2-40B4-BE49-F238E27FC236}">
                <a16:creationId xmlns:a16="http://schemas.microsoft.com/office/drawing/2014/main" id="{001DB95B-459B-C00F-3982-399AB0F3974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144000" y="228600"/>
            <a:ext cx="621792" cy="621792"/>
          </a:xfrm>
          <a:prstGeom prst="rect">
            <a:avLst/>
          </a:prstGeom>
        </p:spPr>
      </p:pic>
      <p:pic>
        <p:nvPicPr>
          <p:cNvPr id="7" name="Graphic 6" descr="Scientific Thought with solid fill">
            <a:extLst>
              <a:ext uri="{FF2B5EF4-FFF2-40B4-BE49-F238E27FC236}">
                <a16:creationId xmlns:a16="http://schemas.microsoft.com/office/drawing/2014/main" id="{FFFCC843-3068-DE07-840B-2594E76C693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9724993" y="228600"/>
            <a:ext cx="621792" cy="623098"/>
          </a:xfrm>
          <a:prstGeom prst="rect">
            <a:avLst/>
          </a:prstGeom>
        </p:spPr>
      </p:pic>
    </p:spTree>
    <p:extLst>
      <p:ext uri="{BB962C8B-B14F-4D97-AF65-F5344CB8AC3E}">
        <p14:creationId xmlns:p14="http://schemas.microsoft.com/office/powerpoint/2010/main" val="2639463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olidFill>
          </a:ln>
        </p:spPr>
        <p:txBody>
          <a:bodyPr anchor="ctr" anchorCtr="0"/>
          <a:lstStyle/>
          <a:p>
            <a:pPr lvl="0" algn="ctr"/>
            <a:r>
              <a:rPr lang="en-US" sz="1800" dirty="0">
                <a:solidFill>
                  <a:schemeClr val="accent6"/>
                </a:solidFill>
                <a:latin typeface="Arial" panose="020B0604020202020204" pitchFamily="34" charset="0"/>
              </a:rPr>
              <a:t>GOAL 5</a:t>
            </a:r>
          </a:p>
          <a:p>
            <a:pPr lvl="0" algn="ctr"/>
            <a:r>
              <a:rPr lang="en-US" sz="1800" dirty="0">
                <a:solidFill>
                  <a:schemeClr val="accent6"/>
                </a:solidFill>
                <a:latin typeface="Arial" panose="020B0604020202020204" pitchFamily="34" charset="0"/>
              </a:rPr>
              <a:t>Develop plans to improve primary care to special populations in the community, including addiction medicine/substance use disorder, successful aging, complex care, and behavioral health.</a:t>
            </a:r>
          </a:p>
        </p:txBody>
      </p:sp>
      <p:sp>
        <p:nvSpPr>
          <p:cNvPr id="3" name="Text Placeholder 2"/>
          <p:cNvSpPr>
            <a:spLocks noGrp="1"/>
          </p:cNvSpPr>
          <p:nvPr>
            <p:ph type="body" idx="11"/>
          </p:nvPr>
        </p:nvSpPr>
        <p:spPr>
          <a:xfrm>
            <a:off x="804672" y="2148840"/>
            <a:ext cx="10607040" cy="689372"/>
          </a:xfrm>
        </p:spPr>
        <p:txBody>
          <a:bodyPr/>
          <a:lstStyle/>
          <a:p>
            <a:pPr>
              <a:lnSpc>
                <a:spcPct val="100000"/>
              </a:lnSpc>
              <a:spcBef>
                <a:spcPts val="0"/>
              </a:spcBef>
            </a:pPr>
            <a:r>
              <a:rPr lang="en-US" sz="1500" dirty="0">
                <a:solidFill>
                  <a:schemeClr val="accent5"/>
                </a:solidFill>
                <a:latin typeface="Arial" panose="020B0604020202020204" pitchFamily="34" charset="0"/>
              </a:rPr>
              <a:t>UBMD will prepare to meet the forecasted challenges of the Western New York community’s increasing need for practitioners dedicated to addressing the needs of special populations through establishing centers of excellence.</a:t>
            </a:r>
          </a:p>
        </p:txBody>
      </p:sp>
      <p:sp>
        <p:nvSpPr>
          <p:cNvPr id="4" name="Title 3"/>
          <p:cNvSpPr>
            <a:spLocks noGrp="1"/>
          </p:cNvSpPr>
          <p:nvPr>
            <p:ph type="title"/>
          </p:nvPr>
        </p:nvSpPr>
        <p:spPr>
          <a:xfrm>
            <a:off x="5897880" y="320040"/>
            <a:ext cx="2971800" cy="457200"/>
          </a:xfrm>
        </p:spPr>
        <p:txBody>
          <a:bodyPr/>
          <a:lstStyle/>
          <a:p>
            <a:r>
              <a:rPr lang="en-US" dirty="0"/>
              <a:t>New Models of Care</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r>
                <a:rPr lang="en-US" dirty="0">
                  <a:solidFill>
                    <a:schemeClr val="bg1"/>
                  </a:solidFill>
                </a:rPr>
                <a:t>Spring 2027</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59"/>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18990"/>
              <a:ext cx="2271169" cy="151578"/>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endParaRPr lang="en-US" sz="1400"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2" y="3357299"/>
              <a:ext cx="2068282" cy="1346511"/>
            </a:xfrm>
            <a:prstGeom prst="rect">
              <a:avLst/>
            </a:prstGeom>
            <a:grpFill/>
          </p:spPr>
          <p:txBody>
            <a:bodyPr wrap="square" rtlCol="0">
              <a:spAutoFit/>
            </a:bodyPr>
            <a:lstStyle/>
            <a:p>
              <a:pPr marL="285750" indent="-285750">
                <a:spcAft>
                  <a:spcPts val="600"/>
                </a:spcAft>
                <a:buFont typeface="Wingdings" panose="05000000000000000000" pitchFamily="2" charset="2"/>
                <a:buChar char="ü"/>
              </a:pPr>
              <a:r>
                <a:rPr lang="en-US" sz="1400" dirty="0">
                  <a:solidFill>
                    <a:schemeClr val="bg1"/>
                  </a:solidFill>
                </a:rPr>
                <a:t>Improved care of special populations</a:t>
              </a:r>
            </a:p>
            <a:p>
              <a:pPr marL="285750" indent="-285750">
                <a:spcAft>
                  <a:spcPts val="600"/>
                </a:spcAft>
                <a:buFont typeface="Wingdings" panose="05000000000000000000" pitchFamily="2" charset="2"/>
                <a:buChar char="ü"/>
              </a:pPr>
              <a:r>
                <a:rPr lang="en-US" sz="1400" dirty="0">
                  <a:solidFill>
                    <a:schemeClr val="bg1"/>
                  </a:solidFill>
                </a:rPr>
                <a:t>Increased team-based care within UBMD Primary Care Clinics</a:t>
              </a:r>
            </a:p>
            <a:p>
              <a:pPr marL="285750" indent="-285750">
                <a:spcAft>
                  <a:spcPts val="600"/>
                </a:spcAft>
                <a:buFont typeface="Wingdings" panose="05000000000000000000" pitchFamily="2" charset="2"/>
                <a:buChar char="ü"/>
              </a:pPr>
              <a:r>
                <a:rPr lang="en-US" sz="1400" dirty="0">
                  <a:solidFill>
                    <a:schemeClr val="bg1"/>
                  </a:solidFill>
                </a:rPr>
                <a:t>Increased UBMD presence in additional settings</a:t>
              </a:r>
            </a:p>
            <a:p>
              <a:pPr marL="285750" indent="-285750">
                <a:spcAft>
                  <a:spcPts val="600"/>
                </a:spcAft>
                <a:buFont typeface="Wingdings" panose="05000000000000000000" pitchFamily="2" charset="2"/>
                <a:buChar char="ü"/>
              </a:pPr>
              <a:r>
                <a:rPr lang="en-US" sz="1400" dirty="0">
                  <a:solidFill>
                    <a:schemeClr val="bg1"/>
                  </a:solidFill>
                </a:rPr>
                <a:t>Improved ancillary care</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6">
            <a:extLst>
              <a:ext uri="{96DAC541-7B7A-43D3-8B79-37D633B846F1}">
                <asvg:svgBlip xmlns:asvg="http://schemas.microsoft.com/office/drawing/2016/SVG/main" r:embed="rId7"/>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234753"/>
              <a:ext cx="2140600" cy="396681"/>
            </a:xfrm>
            <a:prstGeom prst="rect">
              <a:avLst/>
            </a:prstGeom>
            <a:grpFill/>
          </p:spPr>
          <p:txBody>
            <a:bodyPr wrap="square" rtlCol="0" anchor="ctr" anchorCtr="0">
              <a:spAutoFit/>
            </a:bodyPr>
            <a:lstStyle/>
            <a:p>
              <a:pPr algn="ctr"/>
              <a:r>
                <a:rPr lang="en-US" dirty="0">
                  <a:solidFill>
                    <a:schemeClr val="bg1"/>
                  </a:solidFill>
                </a:rPr>
                <a:t>UBMD Governing Board</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87000" y="231689"/>
            <a:ext cx="621792" cy="621792"/>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665208" y="228600"/>
            <a:ext cx="623098" cy="623098"/>
          </a:xfrm>
          <a:prstGeom prst="rect">
            <a:avLst/>
          </a:prstGeom>
        </p:spPr>
      </p:pic>
      <p:pic>
        <p:nvPicPr>
          <p:cNvPr id="8" name="Graphic 7" descr="Medical with solid fill">
            <a:extLst>
              <a:ext uri="{FF2B5EF4-FFF2-40B4-BE49-F238E27FC236}">
                <a16:creationId xmlns:a16="http://schemas.microsoft.com/office/drawing/2014/main" id="{001DB95B-459B-C00F-3982-399AB0F3974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595360" y="228600"/>
            <a:ext cx="621792" cy="621792"/>
          </a:xfrm>
          <a:prstGeom prst="rect">
            <a:avLst/>
          </a:prstGeom>
        </p:spPr>
      </p:pic>
      <p:sp>
        <p:nvSpPr>
          <p:cNvPr id="12" name="TextBox 11">
            <a:extLst>
              <a:ext uri="{FF2B5EF4-FFF2-40B4-BE49-F238E27FC236}">
                <a16:creationId xmlns:a16="http://schemas.microsoft.com/office/drawing/2014/main" id="{357C795C-9854-0623-6C68-46A12A858239}"/>
              </a:ext>
            </a:extLst>
          </p:cNvPr>
          <p:cNvSpPr txBox="1"/>
          <p:nvPr/>
        </p:nvSpPr>
        <p:spPr>
          <a:xfrm>
            <a:off x="868680" y="3819745"/>
            <a:ext cx="4343400" cy="2323713"/>
          </a:xfrm>
          <a:prstGeom prst="rect">
            <a:avLst/>
          </a:prstGeom>
          <a:noFill/>
        </p:spPr>
        <p:txBody>
          <a:bodyPr wrap="square" rtlCol="0">
            <a:spAutoFit/>
          </a:bodyPr>
          <a:lstStyle/>
          <a:p>
            <a:pPr marL="285750" indent="-285750" defTabSz="914377">
              <a:spcAft>
                <a:spcPts val="600"/>
              </a:spcAft>
              <a:buFont typeface="Courier New" panose="02070309020205020404" pitchFamily="49" charset="0"/>
              <a:buChar char="o"/>
              <a:defRPr/>
            </a:pPr>
            <a:r>
              <a:rPr lang="en-US" sz="1200" dirty="0">
                <a:solidFill>
                  <a:srgbClr val="FFFFFF"/>
                </a:solidFill>
                <a:latin typeface="Arial" panose="020B0604020202020204" pitchFamily="34" charset="0"/>
              </a:rPr>
              <a:t>Improve health equity through enhanced anti-bias, anti-racism trainings for all team members</a:t>
            </a:r>
          </a:p>
          <a:p>
            <a:pPr marL="285750" indent="-285750" defTabSz="914377">
              <a:spcAft>
                <a:spcPts val="600"/>
              </a:spcAft>
              <a:buFont typeface="Courier New" panose="02070309020205020404" pitchFamily="49" charset="0"/>
              <a:buChar char="o"/>
              <a:defRPr/>
            </a:pPr>
            <a:r>
              <a:rPr lang="en-US" sz="1200" dirty="0">
                <a:solidFill>
                  <a:srgbClr val="FFFFFF"/>
                </a:solidFill>
                <a:latin typeface="Arial" panose="020B0604020202020204" pitchFamily="34" charset="0"/>
              </a:rPr>
              <a:t>Evaluate Medicaid, Medicare, DSNPs, and other funding to support program implementation</a:t>
            </a:r>
            <a:endParaRPr lang="en-US" sz="1200" dirty="0">
              <a:solidFill>
                <a:srgbClr val="FFFFFF"/>
              </a:solidFill>
            </a:endParaRPr>
          </a:p>
          <a:p>
            <a:pPr marL="285750" marR="0" lvl="0" indent="-285750" algn="l" defTabSz="914377"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Consider Patient-Centered Medical homes specializing in treatment and maintenance for special populations/diseases</a:t>
            </a:r>
          </a:p>
          <a:p>
            <a:pPr marL="285750" marR="0" lvl="0" indent="-285750" algn="l" defTabSz="914377"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Expand partnerships with UB Allied Health Schools</a:t>
            </a:r>
          </a:p>
          <a:p>
            <a:pPr marL="285750" marR="0" lvl="0" indent="-285750" algn="l" defTabSz="914377"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Expand deliberate IPE instruction into the clinical setting</a:t>
            </a:r>
          </a:p>
          <a:p>
            <a:pPr marL="285750" marR="0" lvl="0" indent="-285750" algn="l" defTabSz="914377"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Improve APP training to assist providers with care</a:t>
            </a:r>
          </a:p>
        </p:txBody>
      </p:sp>
      <p:pic>
        <p:nvPicPr>
          <p:cNvPr id="9" name="Graphic 8" descr="Scientific Thought with solid fill">
            <a:extLst>
              <a:ext uri="{FF2B5EF4-FFF2-40B4-BE49-F238E27FC236}">
                <a16:creationId xmlns:a16="http://schemas.microsoft.com/office/drawing/2014/main" id="{0141FAC0-820B-C06C-2089-A9229C710ED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9130284" y="216279"/>
            <a:ext cx="621792" cy="623098"/>
          </a:xfrm>
          <a:prstGeom prst="rect">
            <a:avLst/>
          </a:prstGeom>
        </p:spPr>
      </p:pic>
    </p:spTree>
    <p:extLst>
      <p:ext uri="{BB962C8B-B14F-4D97-AF65-F5344CB8AC3E}">
        <p14:creationId xmlns:p14="http://schemas.microsoft.com/office/powerpoint/2010/main" val="3035309796"/>
      </p:ext>
    </p:extLst>
  </p:cSld>
  <p:clrMapOvr>
    <a:masterClrMapping/>
  </p:clrMapOvr>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olidFill>
          </a:ln>
        </p:spPr>
        <p:txBody>
          <a:bodyPr anchor="ctr" anchorCtr="0"/>
          <a:lstStyle/>
          <a:p>
            <a:pPr lvl="0" algn="ctr"/>
            <a:r>
              <a:rPr lang="en-US" sz="1800" dirty="0">
                <a:solidFill>
                  <a:schemeClr val="accent6"/>
                </a:solidFill>
                <a:latin typeface="Arial" panose="020B0604020202020204" pitchFamily="34" charset="0"/>
              </a:rPr>
              <a:t>GOAL 6</a:t>
            </a:r>
          </a:p>
          <a:p>
            <a:pPr lvl="0" algn="ctr"/>
            <a:r>
              <a:rPr lang="en-US" sz="1800" dirty="0">
                <a:solidFill>
                  <a:schemeClr val="accent6"/>
                </a:solidFill>
                <a:latin typeface="Arial" panose="020B0604020202020204" pitchFamily="34" charset="0"/>
              </a:rPr>
              <a:t>Partner with hospital systems to address complex surgical care in underserved communities</a:t>
            </a:r>
          </a:p>
        </p:txBody>
      </p:sp>
      <p:sp>
        <p:nvSpPr>
          <p:cNvPr id="3" name="Text Placeholder 2"/>
          <p:cNvSpPr>
            <a:spLocks noGrp="1"/>
          </p:cNvSpPr>
          <p:nvPr>
            <p:ph type="body" idx="11"/>
          </p:nvPr>
        </p:nvSpPr>
        <p:spPr>
          <a:xfrm>
            <a:off x="804672" y="2148840"/>
            <a:ext cx="10607040" cy="689372"/>
          </a:xfrm>
        </p:spPr>
        <p:txBody>
          <a:bodyPr/>
          <a:lstStyle/>
          <a:p>
            <a:pPr>
              <a:lnSpc>
                <a:spcPct val="100000"/>
              </a:lnSpc>
              <a:spcBef>
                <a:spcPts val="0"/>
              </a:spcBef>
            </a:pPr>
            <a:r>
              <a:rPr lang="en-US" sz="1500" dirty="0">
                <a:solidFill>
                  <a:schemeClr val="accent5"/>
                </a:solidFill>
                <a:latin typeface="Arial" panose="020B0604020202020204" pitchFamily="34" charset="0"/>
              </a:rPr>
              <a:t>UBMD is uniquely positioned to integrate surgery and public health to address social barriers that decrease access and worsen outcomes in underserved patient populations. </a:t>
            </a:r>
          </a:p>
        </p:txBody>
      </p:sp>
      <p:sp>
        <p:nvSpPr>
          <p:cNvPr id="4" name="Title 3"/>
          <p:cNvSpPr>
            <a:spLocks noGrp="1"/>
          </p:cNvSpPr>
          <p:nvPr>
            <p:ph type="title"/>
          </p:nvPr>
        </p:nvSpPr>
        <p:spPr>
          <a:xfrm>
            <a:off x="5897880" y="320040"/>
            <a:ext cx="2971800" cy="457200"/>
          </a:xfrm>
        </p:spPr>
        <p:txBody>
          <a:bodyPr/>
          <a:lstStyle/>
          <a:p>
            <a:r>
              <a:rPr lang="en-US" dirty="0"/>
              <a:t>New Models of Care</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Spring 2027</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59"/>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18990"/>
              <a:ext cx="2271169" cy="151578"/>
            </a:xfrm>
            <a:prstGeom prst="rect">
              <a:avLst/>
            </a:prstGeom>
            <a:noFill/>
          </p:spPr>
          <p:txBody>
            <a:bodyPr wrap="square" rtlCol="0">
              <a:spAutoFit/>
            </a:bodyPr>
            <a:lstStyle/>
            <a:p>
              <a:pPr marL="285750" marR="0" lvl="0" indent="-285750" algn="l" defTabSz="914377" rtl="0" eaLnBrk="1" fontAlgn="auto" latinLnBrk="0" hangingPunct="1">
                <a:lnSpc>
                  <a:spcPct val="100000"/>
                </a:lnSpc>
                <a:spcBef>
                  <a:spcPts val="0"/>
                </a:spcBef>
                <a:spcAft>
                  <a:spcPts val="600"/>
                </a:spcAft>
                <a:buClrTx/>
                <a:buSzTx/>
                <a:buFont typeface="Courier New" panose="02070309020205020404" pitchFamily="49" charset="0"/>
                <a:buChar char="o"/>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2" y="3357299"/>
              <a:ext cx="2068282" cy="1553668"/>
            </a:xfrm>
            <a:prstGeom prst="rect">
              <a:avLst/>
            </a:prstGeom>
            <a:grpFill/>
          </p:spPr>
          <p:txBody>
            <a:bodyPr wrap="square" rtlCol="0">
              <a:spAutoFit/>
            </a:bodyPr>
            <a:lstStyle/>
            <a:p>
              <a:pPr marL="285750" marR="0" lvl="0" indent="-285750" algn="l" defTabSz="914377"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Baseline current outcomes...for X conditions</a:t>
              </a:r>
            </a:p>
            <a:p>
              <a:pPr marL="285750" marR="0" lvl="0" indent="-285750" algn="l" defTabSz="914377"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Identify partners and interventions to address 2-3 conditions</a:t>
              </a:r>
            </a:p>
            <a:p>
              <a:pPr marL="285750" marR="0" lvl="0" indent="-285750" algn="l" defTabSz="914377"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Measure improvement year over year, targeting 10%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yoy</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285750" marR="0" lvl="0" indent="-285750" algn="l" defTabSz="914377" rtl="0" eaLnBrk="1" fontAlgn="auto" latinLnBrk="0" hangingPunct="1">
                <a:lnSpc>
                  <a:spcPct val="100000"/>
                </a:lnSpc>
                <a:spcBef>
                  <a:spcPts val="0"/>
                </a:spcBef>
                <a:spcAft>
                  <a:spcPts val="600"/>
                </a:spcAft>
                <a:buClrTx/>
                <a:buSzTx/>
                <a:buFont typeface="Wingdings" panose="05000000000000000000" pitchFamily="2" charset="2"/>
                <a:buChar char="ü"/>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234753"/>
              <a:ext cx="2140600" cy="396681"/>
            </a:xfrm>
            <a:prstGeom prst="rect">
              <a:avLst/>
            </a:prstGeom>
            <a:grpFill/>
          </p:spPr>
          <p:txBody>
            <a:bodyPr wrap="square" rtlCol="0" anchor="ctr" anchorCtr="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UBMD Governing Board</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31689"/>
            <a:ext cx="621792" cy="621792"/>
          </a:xfrm>
          <a:prstGeom prst="rect">
            <a:avLst/>
          </a:prstGeom>
        </p:spPr>
      </p:pic>
      <p:pic>
        <p:nvPicPr>
          <p:cNvPr id="7" name="Graphic 6" descr="Priorities with solid fill">
            <a:extLst>
              <a:ext uri="{FF2B5EF4-FFF2-40B4-BE49-F238E27FC236}">
                <a16:creationId xmlns:a16="http://schemas.microsoft.com/office/drawing/2014/main" id="{F32834AB-8F98-77AE-5565-2CF1167994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65208" y="228600"/>
            <a:ext cx="623098" cy="623098"/>
          </a:xfrm>
          <a:prstGeom prst="rect">
            <a:avLst/>
          </a:prstGeom>
        </p:spPr>
      </p:pic>
      <p:pic>
        <p:nvPicPr>
          <p:cNvPr id="8" name="Graphic 7" descr="Medical with solid fill">
            <a:extLst>
              <a:ext uri="{FF2B5EF4-FFF2-40B4-BE49-F238E27FC236}">
                <a16:creationId xmlns:a16="http://schemas.microsoft.com/office/drawing/2014/main" id="{001DB95B-459B-C00F-3982-399AB0F3974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595360" y="228600"/>
            <a:ext cx="621792" cy="621792"/>
          </a:xfrm>
          <a:prstGeom prst="rect">
            <a:avLst/>
          </a:prstGeom>
        </p:spPr>
      </p:pic>
      <p:sp>
        <p:nvSpPr>
          <p:cNvPr id="12" name="TextBox 11">
            <a:extLst>
              <a:ext uri="{FF2B5EF4-FFF2-40B4-BE49-F238E27FC236}">
                <a16:creationId xmlns:a16="http://schemas.microsoft.com/office/drawing/2014/main" id="{357C795C-9854-0623-6C68-46A12A858239}"/>
              </a:ext>
            </a:extLst>
          </p:cNvPr>
          <p:cNvSpPr txBox="1"/>
          <p:nvPr/>
        </p:nvSpPr>
        <p:spPr>
          <a:xfrm>
            <a:off x="868680" y="3819745"/>
            <a:ext cx="4343400" cy="2769989"/>
          </a:xfrm>
          <a:prstGeom prst="rect">
            <a:avLst/>
          </a:prstGeom>
          <a:noFill/>
        </p:spPr>
        <p:txBody>
          <a:bodyPr wrap="square" rtlCol="0">
            <a:spAutoFit/>
          </a:bodyPr>
          <a:lstStyle/>
          <a:p>
            <a:pPr marL="285750" marR="0" lvl="0" indent="-285750" algn="l" defTabSz="914377"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Commit to improved access through partnerships with </a:t>
            </a: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hospitals systems</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285750" indent="-285750">
              <a:spcAft>
                <a:spcPts val="600"/>
              </a:spcAft>
              <a:buFont typeface="Courier New" panose="02070309020205020404" pitchFamily="49" charset="0"/>
              <a:buChar char="o"/>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Expand partnerships with UB Allied Health Schools</a:t>
            </a:r>
          </a:p>
          <a:p>
            <a:pPr marL="285750" marR="0" lvl="0" indent="-285750" algn="l" defTabSz="914377"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Develop processes to ensure SDoH screening</a:t>
            </a:r>
          </a:p>
          <a:p>
            <a:pPr marL="285750" marR="0" lvl="0" indent="-285750" algn="l" defTabSz="914377"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Partner with community-based organizations pre- and post-operatively</a:t>
            </a:r>
          </a:p>
          <a:p>
            <a:pPr marL="285750" marR="0" lvl="0" indent="-285750" algn="l" defTabSz="914377"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Commit to developing a community of surgeons, researchers, educators, and students committed to addressing social barriers to surgical care</a:t>
            </a:r>
          </a:p>
          <a:p>
            <a:pPr marL="285750" marR="0" lvl="0" indent="-285750" algn="l" defTabSz="914377"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Communicate the impact of interventions on underserved communities</a:t>
            </a:r>
          </a:p>
          <a:p>
            <a:pPr marL="285750" marR="0" lvl="0" indent="-285750" algn="l" defTabSz="914377" rtl="0" eaLnBrk="1" fontAlgn="auto" latinLnBrk="0" hangingPunct="1">
              <a:lnSpc>
                <a:spcPct val="100000"/>
              </a:lnSpc>
              <a:spcBef>
                <a:spcPts val="0"/>
              </a:spcBef>
              <a:spcAft>
                <a:spcPts val="600"/>
              </a:spcAft>
              <a:buClrTx/>
              <a:buSzTx/>
              <a:buFont typeface="Courier New" panose="02070309020205020404" pitchFamily="49" charset="0"/>
              <a:buChar char="o"/>
              <a:tabLst/>
              <a:defRPr/>
            </a:pP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9" name="Graphic 8" descr="Scientific Thought with solid fill">
            <a:extLst>
              <a:ext uri="{FF2B5EF4-FFF2-40B4-BE49-F238E27FC236}">
                <a16:creationId xmlns:a16="http://schemas.microsoft.com/office/drawing/2014/main" id="{0141FAC0-820B-C06C-2089-A9229C710ED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H="1">
            <a:off x="9130284" y="216279"/>
            <a:ext cx="621792" cy="623098"/>
          </a:xfrm>
          <a:prstGeom prst="rect">
            <a:avLst/>
          </a:prstGeom>
        </p:spPr>
      </p:pic>
    </p:spTree>
    <p:extLst>
      <p:ext uri="{BB962C8B-B14F-4D97-AF65-F5344CB8AC3E}">
        <p14:creationId xmlns:p14="http://schemas.microsoft.com/office/powerpoint/2010/main" val="2869272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58367" y="1023730"/>
            <a:ext cx="6571773" cy="3598562"/>
          </a:xfrm>
        </p:spPr>
        <p:txBody>
          <a:bodyPr>
            <a:normAutofit fontScale="90000"/>
          </a:bodyPr>
          <a:lstStyle/>
          <a:p>
            <a:pPr>
              <a:lnSpc>
                <a:spcPct val="100000"/>
              </a:lnSpc>
            </a:pPr>
            <a:r>
              <a:rPr lang="en-US" sz="4400" dirty="0"/>
              <a:t>Community engagement, </a:t>
            </a:r>
            <a:r>
              <a:rPr lang="en-US" sz="4400" dirty="0" err="1"/>
              <a:t>dei</a:t>
            </a:r>
            <a:r>
              <a:rPr lang="en-US" sz="4400" dirty="0"/>
              <a:t> </a:t>
            </a:r>
            <a:r>
              <a:rPr lang="en-US" sz="4400"/>
              <a:t>&amp; Workforce </a:t>
            </a:r>
            <a:r>
              <a:rPr lang="en-US" sz="4400" dirty="0"/>
              <a:t>development</a:t>
            </a:r>
            <a:br>
              <a:rPr lang="en-US" dirty="0">
                <a:latin typeface="Arial"/>
                <a:cs typeface="Arial"/>
              </a:rPr>
            </a:br>
            <a:br>
              <a:rPr kumimoji="0" lang="en-US" sz="1400" b="0" i="0" u="none" strike="noStrike" kern="1200" cap="none" spc="0" normalizeH="0" baseline="0" noProof="0" dirty="0">
                <a:ln>
                  <a:noFill/>
                </a:ln>
                <a:solidFill>
                  <a:srgbClr val="FFFFFF"/>
                </a:solidFill>
                <a:effectLst/>
                <a:uLnTx/>
                <a:uFillTx/>
                <a:latin typeface="Arial" panose="020B0604020202020204" pitchFamily="34" charset="0"/>
              </a:rPr>
            </a:br>
            <a:r>
              <a:rPr kumimoji="0" lang="en-US" sz="1800" b="0" i="0" u="none" strike="noStrike" kern="1200" cap="none" spc="0" normalizeH="0" baseline="0" noProof="0" dirty="0">
                <a:ln>
                  <a:noFill/>
                </a:ln>
                <a:solidFill>
                  <a:srgbClr val="FFFF00"/>
                </a:solidFill>
                <a:effectLst/>
                <a:uLnTx/>
                <a:uFillTx/>
                <a:latin typeface="Arial" panose="020B0604020202020204" pitchFamily="34" charset="0"/>
              </a:rPr>
              <a:t>To ensure ongoing, coordinated and meaningful community engagement, focusing on alleviating health disparities in our community.</a:t>
            </a:r>
            <a:endParaRPr lang="en-US" sz="4000" i="1" dirty="0">
              <a:solidFill>
                <a:srgbClr val="FFFF00"/>
              </a:solidFill>
              <a:latin typeface="Georgia"/>
              <a:cs typeface="Arial"/>
            </a:endParaRPr>
          </a:p>
        </p:txBody>
      </p:sp>
    </p:spTree>
    <p:extLst>
      <p:ext uri="{BB962C8B-B14F-4D97-AF65-F5344CB8AC3E}">
        <p14:creationId xmlns:p14="http://schemas.microsoft.com/office/powerpoint/2010/main" val="1919243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5859-2825-AFC6-8142-A542E633C45E}"/>
              </a:ext>
            </a:extLst>
          </p:cNvPr>
          <p:cNvSpPr>
            <a:spLocks noGrp="1"/>
          </p:cNvSpPr>
          <p:nvPr>
            <p:ph type="ctrTitle"/>
          </p:nvPr>
        </p:nvSpPr>
        <p:spPr>
          <a:xfrm>
            <a:off x="851127" y="1714938"/>
            <a:ext cx="4978908" cy="2177002"/>
          </a:xfrm>
        </p:spPr>
        <p:txBody>
          <a:bodyPr>
            <a:normAutofit/>
          </a:bodyPr>
          <a:lstStyle/>
          <a:p>
            <a:r>
              <a:rPr lang="en-US" sz="3600" dirty="0"/>
              <a:t>Community Engagement</a:t>
            </a:r>
          </a:p>
        </p:txBody>
      </p:sp>
      <p:sp>
        <p:nvSpPr>
          <p:cNvPr id="3" name="TextBox 2">
            <a:extLst>
              <a:ext uri="{FF2B5EF4-FFF2-40B4-BE49-F238E27FC236}">
                <a16:creationId xmlns:a16="http://schemas.microsoft.com/office/drawing/2014/main" id="{E6AE0C56-DCDF-1F72-1704-71456A93CB60}"/>
              </a:ext>
            </a:extLst>
          </p:cNvPr>
          <p:cNvSpPr txBox="1"/>
          <p:nvPr/>
        </p:nvSpPr>
        <p:spPr>
          <a:xfrm>
            <a:off x="914190" y="4114800"/>
            <a:ext cx="6290651" cy="646331"/>
          </a:xfrm>
          <a:prstGeom prst="rect">
            <a:avLst/>
          </a:prstGeom>
          <a:noFill/>
        </p:spPr>
        <p:txBody>
          <a:bodyPr wrap="square" rtlCol="0">
            <a:spAutoFit/>
          </a:bodyPr>
          <a:lstStyle/>
          <a:p>
            <a:r>
              <a:rPr lang="en-US" dirty="0"/>
              <a:t>Improving the health of populations, communities and individuals.</a:t>
            </a:r>
          </a:p>
        </p:txBody>
      </p:sp>
    </p:spTree>
    <p:extLst>
      <p:ext uri="{BB962C8B-B14F-4D97-AF65-F5344CB8AC3E}">
        <p14:creationId xmlns:p14="http://schemas.microsoft.com/office/powerpoint/2010/main" val="3285497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72882"/>
            <a:ext cx="10607040" cy="914400"/>
          </a:xfrm>
          <a:ln w="19050">
            <a:solidFill>
              <a:schemeClr val="tx1">
                <a:lumMod val="50000"/>
              </a:schemeClr>
            </a:solidFill>
          </a:ln>
        </p:spPr>
        <p:txBody>
          <a:bodyPr anchor="ctr" anchorCtr="0"/>
          <a:lstStyle/>
          <a:p>
            <a:pPr lvl="0" algn="ctr"/>
            <a:r>
              <a:rPr lang="en-US" sz="1800" dirty="0">
                <a:solidFill>
                  <a:schemeClr val="accent6"/>
                </a:solidFill>
                <a:latin typeface="Arial" panose="020B0604020202020204" pitchFamily="34" charset="0"/>
              </a:rPr>
              <a:t>GOAL 1</a:t>
            </a:r>
          </a:p>
          <a:p>
            <a:pPr lvl="0" algn="ctr"/>
            <a:r>
              <a:rPr lang="en-US" sz="1800" dirty="0">
                <a:solidFill>
                  <a:schemeClr val="accent6"/>
                </a:solidFill>
                <a:latin typeface="Arial" panose="020B0604020202020204" pitchFamily="34" charset="0"/>
              </a:rPr>
              <a:t>Establish an infrastructure for community engagement at the Jacobs School</a:t>
            </a:r>
          </a:p>
        </p:txBody>
      </p:sp>
      <p:sp>
        <p:nvSpPr>
          <p:cNvPr id="3" name="Text Placeholder 2"/>
          <p:cNvSpPr>
            <a:spLocks noGrp="1"/>
          </p:cNvSpPr>
          <p:nvPr>
            <p:ph type="body" idx="11"/>
          </p:nvPr>
        </p:nvSpPr>
        <p:spPr>
          <a:xfrm>
            <a:off x="804672" y="2148840"/>
            <a:ext cx="10607040" cy="914400"/>
          </a:xfrm>
        </p:spPr>
        <p:txBody>
          <a:bodyPr/>
          <a:lstStyle/>
          <a:p>
            <a:pPr>
              <a:lnSpc>
                <a:spcPct val="100000"/>
              </a:lnSpc>
              <a:spcBef>
                <a:spcPts val="0"/>
              </a:spcBef>
            </a:pPr>
            <a:r>
              <a:rPr lang="en-US" sz="1500" dirty="0">
                <a:solidFill>
                  <a:schemeClr val="accent5"/>
                </a:solidFill>
                <a:latin typeface="Arial" panose="020B0604020202020204" pitchFamily="34" charset="0"/>
              </a:rPr>
              <a:t>The Jacobs School will establish a dedicated office that supports, coordinates, and promotes community engagement in all areas of the Jacobs School, partnering with our clinical partners, to optimize the school’s engagement with the community.</a:t>
            </a:r>
          </a:p>
        </p:txBody>
      </p:sp>
      <p:sp>
        <p:nvSpPr>
          <p:cNvPr id="4" name="Title 3"/>
          <p:cNvSpPr>
            <a:spLocks noGrp="1"/>
          </p:cNvSpPr>
          <p:nvPr>
            <p:ph type="title"/>
          </p:nvPr>
        </p:nvSpPr>
        <p:spPr>
          <a:xfrm>
            <a:off x="6400800" y="320040"/>
            <a:ext cx="3017520" cy="457200"/>
          </a:xfrm>
        </p:spPr>
        <p:txBody>
          <a:bodyPr>
            <a:normAutofit fontScale="90000"/>
          </a:bodyPr>
          <a:lstStyle/>
          <a:p>
            <a:r>
              <a:rPr lang="en-US" dirty="0"/>
              <a:t>Community Engagement</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386275" y="2880360"/>
            <a:ext cx="2934766" cy="1719072"/>
            <a:chOff x="6514611" y="3156348"/>
            <a:chExt cx="2378751"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47988" y="3187701"/>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58709" y="4268023"/>
              <a:ext cx="2334653" cy="392845"/>
            </a:xfrm>
            <a:prstGeom prst="rect">
              <a:avLst/>
            </a:prstGeom>
            <a:noFill/>
          </p:spPr>
          <p:txBody>
            <a:bodyPr wrap="square" rtlCol="0">
              <a:spAutoFit/>
            </a:bodyPr>
            <a:lstStyle/>
            <a:p>
              <a:pPr algn="ctr">
                <a:defRPr/>
              </a:pPr>
              <a:r>
                <a:rPr lang="en-US" dirty="0">
                  <a:solidFill>
                    <a:srgbClr val="FFFFFF"/>
                  </a:solidFill>
                  <a:latin typeface="Arial" panose="020B0604020202020204"/>
                </a:rPr>
                <a:t>Spring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0" y="3651166"/>
              <a:ext cx="2271169" cy="1136830"/>
            </a:xfrm>
            <a:prstGeom prst="rect">
              <a:avLst/>
            </a:prstGeom>
            <a:noFill/>
          </p:spPr>
          <p:txBody>
            <a:bodyPr wrap="square" rtlCol="0">
              <a:spAutoFit/>
            </a:bodyPr>
            <a:lstStyle/>
            <a:p>
              <a:pPr marL="285750" indent="-285750">
                <a:buFont typeface="Courier New" panose="02070309020205020404" pitchFamily="49" charset="0"/>
                <a:buChar char="o"/>
                <a:defRPr/>
              </a:pPr>
              <a:r>
                <a:rPr lang="en-US" sz="1200" dirty="0">
                  <a:solidFill>
                    <a:srgbClr val="FFFFFF"/>
                  </a:solidFill>
                  <a:latin typeface="Arial" panose="020B0604020202020204" pitchFamily="34" charset="0"/>
                </a:rPr>
                <a:t>Establish an Office of Community Partnerships</a:t>
              </a:r>
            </a:p>
            <a:p>
              <a:pPr marL="285750" indent="-285750">
                <a:buFont typeface="Courier New" panose="02070309020205020404" pitchFamily="49" charset="0"/>
                <a:buChar char="o"/>
                <a:defRPr/>
              </a:pPr>
              <a:r>
                <a:rPr lang="en-US" sz="1200" dirty="0">
                  <a:solidFill>
                    <a:srgbClr val="FFFFFF"/>
                  </a:solidFill>
                  <a:latin typeface="Arial" panose="020B0604020202020204" pitchFamily="34" charset="0"/>
                </a:rPr>
                <a:t>Create a community Advisory Board</a:t>
              </a:r>
            </a:p>
            <a:p>
              <a:pPr marL="285750" indent="-285750">
                <a:buFont typeface="Courier New" panose="02070309020205020404" pitchFamily="49" charset="0"/>
                <a:buChar char="o"/>
                <a:defRPr/>
              </a:pPr>
              <a:r>
                <a:rPr lang="en-US" sz="1200" dirty="0">
                  <a:solidFill>
                    <a:srgbClr val="FFFFFF"/>
                  </a:solidFill>
                  <a:latin typeface="Arial" panose="020B0604020202020204" pitchFamily="34" charset="0"/>
                </a:rPr>
                <a:t>Recruit Community Ambassadors</a:t>
              </a:r>
            </a:p>
            <a:p>
              <a:pPr marL="285750" indent="-285750">
                <a:buFont typeface="Courier New" panose="02070309020205020404" pitchFamily="49" charset="0"/>
                <a:buChar char="o"/>
                <a:defRPr/>
              </a:pPr>
              <a:r>
                <a:rPr lang="en-US" sz="1200" dirty="0">
                  <a:solidFill>
                    <a:srgbClr val="FFFFFF"/>
                  </a:solidFill>
                  <a:latin typeface="Arial" panose="020B0604020202020204" pitchFamily="34" charset="0"/>
                </a:rPr>
                <a:t>Build a centralized database for managing and tracking community engagement activities</a:t>
              </a:r>
            </a:p>
            <a:p>
              <a:pPr marL="285750" indent="-285750">
                <a:buFont typeface="Courier New" panose="02070309020205020404" pitchFamily="49" charset="0"/>
                <a:buChar char="o"/>
                <a:defRPr/>
              </a:pPr>
              <a:r>
                <a:rPr lang="en-US" sz="1200" dirty="0">
                  <a:solidFill>
                    <a:srgbClr val="FFFFFF"/>
                  </a:solidFill>
                  <a:latin typeface="Arial" panose="020B0604020202020204" pitchFamily="34" charset="0"/>
                </a:rPr>
                <a:t>Ensure we have coordinated engagement with a variety of community partners</a:t>
              </a:r>
            </a:p>
            <a:p>
              <a:pPr marL="285750" indent="-285750">
                <a:buFont typeface="Courier New" panose="02070309020205020404" pitchFamily="49" charset="0"/>
                <a:buChar char="o"/>
                <a:defRPr/>
              </a:pPr>
              <a:r>
                <a:rPr lang="en-US" sz="1200" dirty="0">
                  <a:solidFill>
                    <a:srgbClr val="FFFFFF"/>
                  </a:solidFill>
                  <a:latin typeface="Arial" panose="020B0604020202020204" pitchFamily="34" charset="0"/>
                </a:rPr>
                <a:t>Develop a Code of Conduct and trainings for those engaging with community members</a:t>
              </a:r>
            </a:p>
            <a:p>
              <a:pPr marL="285750" indent="-285750">
                <a:buFont typeface="Courier New" panose="02070309020205020404" pitchFamily="49" charset="0"/>
                <a:buChar char="o"/>
                <a:defRPr/>
              </a:pPr>
              <a:r>
                <a:rPr lang="en-US" sz="1200" dirty="0">
                  <a:solidFill>
                    <a:srgbClr val="FFFFFF"/>
                  </a:solidFill>
                  <a:latin typeface="Arial" panose="020B0604020202020204"/>
                </a:rPr>
                <a:t>Establish a communication strategy for promoting community service, including volunteer opportunity calendars</a:t>
              </a: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1" cy="1920240"/>
            <a:chOff x="6535142" y="3130222"/>
            <a:chExt cx="2884845" cy="192024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35142" y="3130222"/>
              <a:ext cx="2884844" cy="19202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2" name="TextBox 21">
              <a:extLst>
                <a:ext uri="{FF2B5EF4-FFF2-40B4-BE49-F238E27FC236}">
                  <a16:creationId xmlns:a16="http://schemas.microsoft.com/office/drawing/2014/main" id="{A589653A-3C50-D790-4FD7-538D66C77B46}"/>
                </a:ext>
              </a:extLst>
            </p:cNvPr>
            <p:cNvSpPr txBox="1"/>
            <p:nvPr/>
          </p:nvSpPr>
          <p:spPr>
            <a:xfrm>
              <a:off x="6847018" y="3404542"/>
              <a:ext cx="2572969" cy="1600200"/>
            </a:xfrm>
            <a:prstGeom prst="rect">
              <a:avLst/>
            </a:prstGeom>
            <a:grpFill/>
          </p:spPr>
          <p:txBody>
            <a:bodyPr wrap="square" rtlCol="0">
              <a:spAutoFit/>
            </a:bodyPr>
            <a:lstStyle/>
            <a:p>
              <a:pPr marL="285750" indent="-285750">
                <a:buFont typeface="Wingdings" panose="05000000000000000000" pitchFamily="2" charset="2"/>
                <a:buChar char="ü"/>
                <a:defRPr/>
              </a:pPr>
              <a:r>
                <a:rPr lang="en-US" sz="1200" dirty="0">
                  <a:solidFill>
                    <a:srgbClr val="FFFFFF"/>
                  </a:solidFill>
                  <a:latin typeface="Arial" panose="020B0604020202020204"/>
                </a:rPr>
                <a:t>Adequately staffed and resourced Office of Community Partnerships created</a:t>
              </a:r>
            </a:p>
            <a:p>
              <a:pPr marL="285750" indent="-285750">
                <a:buFont typeface="Wingdings" panose="05000000000000000000" pitchFamily="2" charset="2"/>
                <a:buChar char="ü"/>
                <a:defRPr/>
              </a:pPr>
              <a:r>
                <a:rPr lang="en-US" sz="1200" dirty="0">
                  <a:solidFill>
                    <a:srgbClr val="FFFFFF"/>
                  </a:solidFill>
                  <a:latin typeface="Arial" panose="020B0604020202020204"/>
                </a:rPr>
                <a:t>Increased # events promoted</a:t>
              </a:r>
            </a:p>
            <a:p>
              <a:pPr marL="285750" indent="-285750">
                <a:buFont typeface="Wingdings" panose="05000000000000000000" pitchFamily="2" charset="2"/>
                <a:buChar char="ü"/>
                <a:defRPr/>
              </a:pPr>
              <a:r>
                <a:rPr lang="en-US" sz="1200" dirty="0">
                  <a:solidFill>
                    <a:srgbClr val="FFFFFF"/>
                  </a:solidFill>
                  <a:latin typeface="Arial" panose="020B0604020202020204"/>
                </a:rPr>
                <a:t>Increased awareness of opportunities and programming</a:t>
              </a:r>
            </a:p>
            <a:p>
              <a:pPr marL="285750" indent="-285750">
                <a:buFont typeface="Wingdings" panose="05000000000000000000" pitchFamily="2" charset="2"/>
                <a:buChar char="ü"/>
                <a:defRPr/>
              </a:pPr>
              <a:r>
                <a:rPr lang="en-US" sz="1200" dirty="0">
                  <a:solidFill>
                    <a:srgbClr val="FFFFFF"/>
                  </a:solidFill>
                  <a:latin typeface="Arial" panose="020B0604020202020204"/>
                </a:rPr>
                <a:t>Improved satisfaction with engagement efforts</a:t>
              </a:r>
            </a:p>
            <a:p>
              <a:pPr marL="285750" indent="-285750">
                <a:buFont typeface="Wingdings" panose="05000000000000000000" pitchFamily="2" charset="2"/>
                <a:buChar char="ü"/>
                <a:defRPr/>
              </a:pPr>
              <a:r>
                <a:rPr lang="en-US" sz="1200" dirty="0">
                  <a:solidFill>
                    <a:srgbClr val="FFFFFF"/>
                  </a:solidFill>
                  <a:latin typeface="Arial" panose="020B0604020202020204"/>
                </a:rPr>
                <a:t>Increased # partnerships formed/rekindled/strengthened </a:t>
              </a:r>
            </a:p>
            <a:p>
              <a:pPr marL="285750" indent="-285750">
                <a:buFont typeface="Wingdings" panose="05000000000000000000" pitchFamily="2" charset="2"/>
                <a:buChar char="ü"/>
                <a:defRPr/>
              </a:pPr>
              <a:r>
                <a:rPr lang="en-US" sz="1200" dirty="0">
                  <a:solidFill>
                    <a:srgbClr val="FFFFFF"/>
                  </a:solidFill>
                  <a:latin typeface="Arial" panose="020B0604020202020204"/>
                </a:rPr>
                <a:t>Increased reciprocal engagement</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4">
            <a:extLst>
              <a:ext uri="{96DAC541-7B7A-43D3-8B79-37D633B846F1}">
                <asvg:svgBlip xmlns:asvg="http://schemas.microsoft.com/office/drawing/2016/SVG/main" r:embed="rId5"/>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308411"/>
              <a:ext cx="2140600" cy="396681"/>
            </a:xfrm>
            <a:prstGeom prst="rect">
              <a:avLst/>
            </a:prstGeom>
            <a:grpFill/>
          </p:spPr>
          <p:txBody>
            <a:bodyPr wrap="square" rtlCol="0" anchor="ctr" anchorCtr="0">
              <a:spAutoFit/>
            </a:bodyPr>
            <a:lstStyle/>
            <a:p>
              <a:pPr algn="ctr">
                <a:defRPr/>
              </a:pPr>
              <a:r>
                <a:rPr lang="en-US" dirty="0">
                  <a:solidFill>
                    <a:srgbClr val="FFFFFF"/>
                  </a:solidFill>
                  <a:latin typeface="Arial" panose="020B0604020202020204"/>
                </a:rPr>
                <a:t>Office of the Dean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87000" y="228600"/>
            <a:ext cx="621792" cy="621792"/>
          </a:xfrm>
          <a:prstGeom prst="rect">
            <a:avLst/>
          </a:prstGeom>
        </p:spPr>
      </p:pic>
      <p:pic>
        <p:nvPicPr>
          <p:cNvPr id="7" name="Graphic 6" descr="Scientific Thought with solid fill">
            <a:extLst>
              <a:ext uri="{FF2B5EF4-FFF2-40B4-BE49-F238E27FC236}">
                <a16:creationId xmlns:a16="http://schemas.microsoft.com/office/drawing/2014/main" id="{03E9FF33-D80F-7E57-F38B-5342492AF28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9665208" y="237091"/>
            <a:ext cx="621792" cy="623098"/>
          </a:xfrm>
          <a:prstGeom prst="rect">
            <a:avLst/>
          </a:prstGeom>
        </p:spPr>
      </p:pic>
    </p:spTree>
    <p:extLst>
      <p:ext uri="{BB962C8B-B14F-4D97-AF65-F5344CB8AC3E}">
        <p14:creationId xmlns:p14="http://schemas.microsoft.com/office/powerpoint/2010/main" val="3417950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2</a:t>
            </a:r>
          </a:p>
          <a:p>
            <a:pPr lvl="0" algn="ctr"/>
            <a:r>
              <a:rPr lang="en-US" sz="1800" dirty="0">
                <a:solidFill>
                  <a:schemeClr val="accent6"/>
                </a:solidFill>
                <a:latin typeface="Arial" panose="020B0604020202020204" pitchFamily="34" charset="0"/>
              </a:rPr>
              <a:t>Develop and increase opportunities for youth to be involved in the research and healthcare missions of the Jacobs School</a:t>
            </a:r>
          </a:p>
        </p:txBody>
      </p:sp>
      <p:sp>
        <p:nvSpPr>
          <p:cNvPr id="3" name="Text Placeholder 2"/>
          <p:cNvSpPr>
            <a:spLocks noGrp="1"/>
          </p:cNvSpPr>
          <p:nvPr>
            <p:ph type="body" idx="11"/>
          </p:nvPr>
        </p:nvSpPr>
        <p:spPr>
          <a:xfrm>
            <a:off x="804672" y="2148840"/>
            <a:ext cx="10607040" cy="685800"/>
          </a:xfrm>
        </p:spPr>
        <p:txBody>
          <a:bodyPr/>
          <a:lstStyle/>
          <a:p>
            <a:pPr>
              <a:lnSpc>
                <a:spcPct val="100000"/>
              </a:lnSpc>
              <a:spcBef>
                <a:spcPts val="0"/>
              </a:spcBef>
            </a:pPr>
            <a:r>
              <a:rPr lang="en-US" sz="1400" dirty="0">
                <a:solidFill>
                  <a:schemeClr val="accent5"/>
                </a:solidFill>
                <a:latin typeface="Arial" panose="020B0604020202020204" pitchFamily="34" charset="0"/>
              </a:rPr>
              <a:t>The Jacobs School will partner with the community to build and support STEMM programming aimed at youth, especially in underserved demographics, to encourage career opportunities in STEMM related fields.</a:t>
            </a:r>
          </a:p>
        </p:txBody>
      </p:sp>
      <p:sp>
        <p:nvSpPr>
          <p:cNvPr id="4" name="Title 3"/>
          <p:cNvSpPr>
            <a:spLocks noGrp="1"/>
          </p:cNvSpPr>
          <p:nvPr>
            <p:ph type="title"/>
          </p:nvPr>
        </p:nvSpPr>
        <p:spPr>
          <a:xfrm>
            <a:off x="6400800" y="320040"/>
            <a:ext cx="3017520" cy="457200"/>
          </a:xfrm>
        </p:spPr>
        <p:txBody>
          <a:bodyPr>
            <a:normAutofit fontScale="90000"/>
          </a:bodyPr>
          <a:lstStyle/>
          <a:p>
            <a:r>
              <a:rPr lang="en-US" dirty="0"/>
              <a:t>Community Engagement</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80360" cy="1719072"/>
            <a:chOff x="6514611" y="3156348"/>
            <a:chExt cx="2334653"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16902" y="3165133"/>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24048"/>
              <a:ext cx="2318982" cy="386271"/>
            </a:xfrm>
            <a:prstGeom prst="rect">
              <a:avLst/>
            </a:prstGeom>
            <a:noFill/>
          </p:spPr>
          <p:txBody>
            <a:bodyPr wrap="square" rtlCol="0">
              <a:spAutoFit/>
            </a:bodyPr>
            <a:lstStyle/>
            <a:p>
              <a:pPr algn="ctr">
                <a:defRPr/>
              </a:pPr>
              <a:r>
                <a:rPr lang="en-US" dirty="0">
                  <a:solidFill>
                    <a:srgbClr val="FFFFFF"/>
                  </a:solidFill>
                  <a:latin typeface="Arial" panose="020B0604020202020204"/>
                </a:rPr>
                <a:t>December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4050792"/>
            <a:chOff x="5637007" y="3170680"/>
            <a:chExt cx="3203740" cy="1988853"/>
          </a:xfrm>
        </p:grpSpPr>
        <p:sp>
          <p:nvSpPr>
            <p:cNvPr id="16" name="Rectangle 15">
              <a:extLst>
                <a:ext uri="{FF2B5EF4-FFF2-40B4-BE49-F238E27FC236}">
                  <a16:creationId xmlns:a16="http://schemas.microsoft.com/office/drawing/2014/main" id="{E5459025-25DE-3D65-0FDD-76EC87394C7D}"/>
                </a:ext>
              </a:extLst>
            </p:cNvPr>
            <p:cNvSpPr/>
            <p:nvPr/>
          </p:nvSpPr>
          <p:spPr>
            <a:xfrm>
              <a:off x="5637007" y="3170680"/>
              <a:ext cx="3203740" cy="184069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18" name="TextBox 17">
              <a:extLst>
                <a:ext uri="{FF2B5EF4-FFF2-40B4-BE49-F238E27FC236}">
                  <a16:creationId xmlns:a16="http://schemas.microsoft.com/office/drawing/2014/main" id="{67314848-ED75-9EC6-793E-15D21F128BDE}"/>
                </a:ext>
              </a:extLst>
            </p:cNvPr>
            <p:cNvSpPr txBox="1"/>
            <p:nvPr/>
          </p:nvSpPr>
          <p:spPr>
            <a:xfrm>
              <a:off x="5683247" y="3700442"/>
              <a:ext cx="3137684" cy="1459091"/>
            </a:xfrm>
            <a:prstGeom prst="rect">
              <a:avLst/>
            </a:prstGeom>
            <a:noFill/>
          </p:spPr>
          <p:txBody>
            <a:bodyPr wrap="square" rtlCol="0">
              <a:spAutoFit/>
            </a:bodyPr>
            <a:lstStyle/>
            <a:p>
              <a:pPr marL="285750" indent="-285750">
                <a:buFont typeface="Courier New" panose="02070309020205020404" pitchFamily="49" charset="0"/>
                <a:buChar char="o"/>
                <a:defRPr/>
              </a:pPr>
              <a:r>
                <a:rPr lang="en-US" sz="1200" dirty="0">
                  <a:solidFill>
                    <a:srgbClr val="FFFFFF"/>
                  </a:solidFill>
                  <a:latin typeface="Arial" panose="020B0604020202020204" pitchFamily="34" charset="0"/>
                </a:rPr>
                <a:t>Identify, coordinate with, and expand existing programming</a:t>
              </a:r>
            </a:p>
            <a:p>
              <a:pPr marL="285750" indent="-285750">
                <a:buFont typeface="Courier New" panose="02070309020205020404" pitchFamily="49" charset="0"/>
                <a:buChar char="o"/>
                <a:defRPr/>
              </a:pPr>
              <a:r>
                <a:rPr lang="en-US" sz="1200" dirty="0">
                  <a:solidFill>
                    <a:srgbClr val="FFFFFF"/>
                  </a:solidFill>
                  <a:latin typeface="Arial" panose="020B0604020202020204" pitchFamily="34" charset="0"/>
                </a:rPr>
                <a:t>Establish departmental mechanisms for youth engagement</a:t>
              </a:r>
            </a:p>
            <a:p>
              <a:pPr marL="285750" indent="-285750">
                <a:buFont typeface="Courier New" panose="02070309020205020404" pitchFamily="49" charset="0"/>
                <a:buChar char="o"/>
                <a:defRPr/>
              </a:pPr>
              <a:r>
                <a:rPr lang="en-US" sz="1200" dirty="0">
                  <a:solidFill>
                    <a:srgbClr val="FFFFFF"/>
                  </a:solidFill>
                  <a:latin typeface="Arial" panose="020B0604020202020204" pitchFamily="34" charset="0"/>
                </a:rPr>
                <a:t>Partner with various units to identify resources to build youth programs</a:t>
              </a:r>
            </a:p>
            <a:p>
              <a:pPr marL="285750" indent="-285750">
                <a:buFont typeface="Courier New" panose="02070309020205020404" pitchFamily="49" charset="0"/>
                <a:buChar char="o"/>
                <a:defRPr/>
              </a:pPr>
              <a:r>
                <a:rPr lang="en-US" sz="1200" dirty="0">
                  <a:solidFill>
                    <a:srgbClr val="FFFFFF"/>
                  </a:solidFill>
                  <a:latin typeface="Arial" panose="020B0604020202020204" pitchFamily="34" charset="0"/>
                </a:rPr>
                <a:t>Partner with existing community youth programming</a:t>
              </a:r>
            </a:p>
            <a:p>
              <a:pPr marL="285750" indent="-285750">
                <a:buFont typeface="Courier New" panose="02070309020205020404" pitchFamily="49" charset="0"/>
                <a:buChar char="o"/>
                <a:defRPr/>
              </a:pPr>
              <a:r>
                <a:rPr lang="en-US" sz="1200" dirty="0">
                  <a:solidFill>
                    <a:srgbClr val="FFFFFF"/>
                  </a:solidFill>
                  <a:latin typeface="Arial" panose="020B0604020202020204" pitchFamily="34" charset="0"/>
                </a:rPr>
                <a:t>Promote research and medical education among regional postsecondary institutions</a:t>
              </a:r>
            </a:p>
            <a:p>
              <a:pPr marL="285750" indent="-285750">
                <a:buFont typeface="Courier New" panose="02070309020205020404" pitchFamily="49" charset="0"/>
                <a:buChar char="o"/>
                <a:defRPr/>
              </a:pPr>
              <a:r>
                <a:rPr lang="en-US" sz="1200" dirty="0">
                  <a:solidFill>
                    <a:srgbClr val="FFFFFF"/>
                  </a:solidFill>
                  <a:latin typeface="Arial" panose="020B0604020202020204" pitchFamily="34" charset="0"/>
                </a:rPr>
                <a:t>Develop a Community Lab for local K-12 students to experience researching their interests</a:t>
              </a:r>
            </a:p>
            <a:p>
              <a:pPr marL="285750" indent="-285750">
                <a:buFont typeface="Courier New" panose="02070309020205020404" pitchFamily="49" charset="0"/>
                <a:buChar char="o"/>
                <a:defRPr/>
              </a:pPr>
              <a:r>
                <a:rPr lang="en-US" sz="1200" dirty="0">
                  <a:solidFill>
                    <a:srgbClr val="FFFFFF"/>
                  </a:solidFill>
                  <a:latin typeface="Arial" panose="020B0604020202020204" pitchFamily="34" charset="0"/>
                </a:rPr>
                <a:t>Establish a coordinated shadowing program</a:t>
              </a:r>
            </a:p>
            <a:p>
              <a:pPr marL="285750" indent="-285750">
                <a:buFont typeface="Courier New" panose="02070309020205020404" pitchFamily="49" charset="0"/>
                <a:buChar char="o"/>
                <a:defRPr/>
              </a:pPr>
              <a:endParaRPr lang="en-US" sz="1400" dirty="0">
                <a:solidFill>
                  <a:srgbClr val="FFFFFF"/>
                </a:solidFill>
                <a:latin typeface="Arial" panose="020B0604020202020204"/>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2" name="TextBox 21">
              <a:extLst>
                <a:ext uri="{FF2B5EF4-FFF2-40B4-BE49-F238E27FC236}">
                  <a16:creationId xmlns:a16="http://schemas.microsoft.com/office/drawing/2014/main" id="{A589653A-3C50-D790-4FD7-538D66C77B46}"/>
                </a:ext>
              </a:extLst>
            </p:cNvPr>
            <p:cNvSpPr txBox="1"/>
            <p:nvPr/>
          </p:nvSpPr>
          <p:spPr>
            <a:xfrm>
              <a:off x="6772591" y="3485866"/>
              <a:ext cx="2061003" cy="1198543"/>
            </a:xfrm>
            <a:prstGeom prst="rect">
              <a:avLst/>
            </a:prstGeom>
            <a:grpFill/>
          </p:spPr>
          <p:txBody>
            <a:bodyPr wrap="square" rtlCol="0">
              <a:spAutoFit/>
            </a:bodyPr>
            <a:lstStyle/>
            <a:p>
              <a:pPr marL="285750" indent="-285750">
                <a:buFont typeface="Wingdings" panose="05000000000000000000" pitchFamily="2" charset="2"/>
                <a:buChar char="ü"/>
                <a:defRPr/>
              </a:pPr>
              <a:r>
                <a:rPr lang="en-US" sz="1500" dirty="0">
                  <a:solidFill>
                    <a:srgbClr val="FFFFFF"/>
                  </a:solidFill>
                  <a:latin typeface="Arial" panose="020B0604020202020204"/>
                </a:rPr>
                <a:t>Increased # of youth programs</a:t>
              </a:r>
            </a:p>
            <a:p>
              <a:pPr marL="285750" indent="-285750">
                <a:buFont typeface="Wingdings" panose="05000000000000000000" pitchFamily="2" charset="2"/>
                <a:buChar char="ü"/>
                <a:defRPr/>
              </a:pPr>
              <a:r>
                <a:rPr lang="en-US" sz="1500" dirty="0">
                  <a:solidFill>
                    <a:srgbClr val="FFFFFF"/>
                  </a:solidFill>
                  <a:latin typeface="Arial" panose="020B0604020202020204"/>
                </a:rPr>
                <a:t>Established, stable funding </a:t>
              </a:r>
            </a:p>
            <a:p>
              <a:pPr marL="285750" indent="-285750">
                <a:buFont typeface="Wingdings" panose="05000000000000000000" pitchFamily="2" charset="2"/>
                <a:buChar char="ü"/>
                <a:defRPr/>
              </a:pPr>
              <a:r>
                <a:rPr lang="en-US" sz="1500" dirty="0">
                  <a:solidFill>
                    <a:srgbClr val="FFFFFF"/>
                  </a:solidFill>
                  <a:latin typeface="Arial" panose="020B0604020202020204"/>
                </a:rPr>
                <a:t>Expanded outreach to all K-12 students</a:t>
              </a:r>
            </a:p>
            <a:p>
              <a:pPr marL="285750" indent="-285750">
                <a:buFont typeface="Wingdings" panose="05000000000000000000" pitchFamily="2" charset="2"/>
                <a:buChar char="ü"/>
                <a:defRPr/>
              </a:pPr>
              <a:r>
                <a:rPr lang="en-US" sz="1500" dirty="0">
                  <a:solidFill>
                    <a:srgbClr val="FFFFFF"/>
                  </a:solidFill>
                  <a:latin typeface="Arial" panose="020B0604020202020204"/>
                </a:rPr>
                <a:t>Increased # of local, underrepresented students pursing STEMM careers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4">
            <a:extLst>
              <a:ext uri="{96DAC541-7B7A-43D3-8B79-37D633B846F1}">
                <asvg:svgBlip xmlns:asvg="http://schemas.microsoft.com/office/drawing/2016/SVG/main" r:embed="rId5"/>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1"/>
            <a:ext cx="2971800" cy="1699620"/>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49699"/>
              <a:ext cx="2140600" cy="745014"/>
            </a:xfrm>
            <a:prstGeom prst="rect">
              <a:avLst/>
            </a:prstGeom>
            <a:grpFill/>
          </p:spPr>
          <p:txBody>
            <a:bodyPr wrap="square" rtlCol="0">
              <a:spAutoFit/>
            </a:bodyPr>
            <a:lstStyle/>
            <a:p>
              <a:pPr algn="ctr">
                <a:defRPr/>
              </a:pPr>
              <a:r>
                <a:rPr lang="en-US" dirty="0">
                  <a:solidFill>
                    <a:srgbClr val="FFFFFF"/>
                  </a:solidFill>
                  <a:latin typeface="Arial" panose="020B0604020202020204"/>
                </a:rPr>
                <a:t>Office of Community Partnerships</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87000" y="228600"/>
            <a:ext cx="621792" cy="621792"/>
          </a:xfrm>
          <a:prstGeom prst="rect">
            <a:avLst/>
          </a:prstGeom>
        </p:spPr>
      </p:pic>
      <p:pic>
        <p:nvPicPr>
          <p:cNvPr id="7" name="Graphic 6" descr="Scientific Thought with solid fill">
            <a:extLst>
              <a:ext uri="{FF2B5EF4-FFF2-40B4-BE49-F238E27FC236}">
                <a16:creationId xmlns:a16="http://schemas.microsoft.com/office/drawing/2014/main" id="{1003E32B-5D1A-F1CC-195D-58FD161CECF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9509760" y="267295"/>
            <a:ext cx="621792" cy="623098"/>
          </a:xfrm>
          <a:prstGeom prst="rect">
            <a:avLst/>
          </a:prstGeom>
        </p:spPr>
      </p:pic>
    </p:spTree>
    <p:extLst>
      <p:ext uri="{BB962C8B-B14F-4D97-AF65-F5344CB8AC3E}">
        <p14:creationId xmlns:p14="http://schemas.microsoft.com/office/powerpoint/2010/main" val="37809735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3</a:t>
            </a:r>
          </a:p>
          <a:p>
            <a:pPr lvl="0" algn="ctr"/>
            <a:r>
              <a:rPr lang="en-US" sz="1600" dirty="0">
                <a:solidFill>
                  <a:schemeClr val="accent6"/>
                </a:solidFill>
                <a:latin typeface="Arial" panose="020B0604020202020204" pitchFamily="34" charset="0"/>
              </a:rPr>
              <a:t>Develop activities and opportunities to welcome the public into the medical school, to create a community and to offer educational resources to the community on their terms</a:t>
            </a:r>
          </a:p>
        </p:txBody>
      </p:sp>
      <p:sp>
        <p:nvSpPr>
          <p:cNvPr id="3" name="Text Placeholder 2"/>
          <p:cNvSpPr>
            <a:spLocks noGrp="1"/>
          </p:cNvSpPr>
          <p:nvPr>
            <p:ph type="body" idx="11"/>
          </p:nvPr>
        </p:nvSpPr>
        <p:spPr>
          <a:xfrm>
            <a:off x="804672" y="2148840"/>
            <a:ext cx="10607040" cy="914400"/>
          </a:xfrm>
        </p:spPr>
        <p:txBody>
          <a:bodyPr/>
          <a:lstStyle/>
          <a:p>
            <a:pPr>
              <a:lnSpc>
                <a:spcPct val="100000"/>
              </a:lnSpc>
              <a:spcBef>
                <a:spcPts val="0"/>
              </a:spcBef>
            </a:pPr>
            <a:r>
              <a:rPr lang="en-US" sz="1400" dirty="0">
                <a:solidFill>
                  <a:schemeClr val="accent5"/>
                </a:solidFill>
                <a:latin typeface="Arial" panose="020B0604020202020204" pitchFamily="34" charset="0"/>
              </a:rPr>
              <a:t>The Jacobs School will create fun, educational events that allow the community and medical school to interact in an enjoyable way and that promotes the understanding that the school is a part of the community and is a community asset.</a:t>
            </a:r>
          </a:p>
        </p:txBody>
      </p:sp>
      <p:sp>
        <p:nvSpPr>
          <p:cNvPr id="4" name="Title 3"/>
          <p:cNvSpPr>
            <a:spLocks noGrp="1"/>
          </p:cNvSpPr>
          <p:nvPr>
            <p:ph type="title"/>
          </p:nvPr>
        </p:nvSpPr>
        <p:spPr>
          <a:xfrm>
            <a:off x="6400800" y="320040"/>
            <a:ext cx="3017520" cy="457200"/>
          </a:xfrm>
        </p:spPr>
        <p:txBody>
          <a:bodyPr>
            <a:normAutofit fontScale="90000"/>
          </a:bodyPr>
          <a:lstStyle/>
          <a:p>
            <a:r>
              <a:rPr lang="en-US" dirty="0"/>
              <a:t>Community Engagement</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797913"/>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797913"/>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08318"/>
              <a:ext cx="2334653" cy="386271"/>
            </a:xfrm>
            <a:prstGeom prst="rect">
              <a:avLst/>
            </a:prstGeom>
            <a:noFill/>
          </p:spPr>
          <p:txBody>
            <a:bodyPr wrap="square" rtlCol="0">
              <a:spAutoFit/>
            </a:bodyPr>
            <a:lstStyle/>
            <a:p>
              <a:pPr algn="ctr">
                <a:defRPr/>
              </a:pPr>
              <a:r>
                <a:rPr lang="en-US" dirty="0">
                  <a:solidFill>
                    <a:srgbClr val="FFFFFF"/>
                  </a:solidFill>
                  <a:latin typeface="Arial" panose="020B0604020202020204"/>
                </a:rPr>
                <a:t>Winter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0" y="3687742"/>
              <a:ext cx="2271169" cy="1212619"/>
            </a:xfrm>
            <a:prstGeom prst="rect">
              <a:avLst/>
            </a:prstGeom>
            <a:noFill/>
          </p:spPr>
          <p:txBody>
            <a:bodyPr wrap="square" rtlCol="0">
              <a:spAutoFit/>
            </a:bodyPr>
            <a:lstStyle/>
            <a:p>
              <a:pPr marL="285750" indent="-285750">
                <a:buFont typeface="Courier New" panose="02070309020205020404" pitchFamily="49" charset="0"/>
                <a:buChar char="o"/>
                <a:defRPr/>
              </a:pPr>
              <a:r>
                <a:rPr lang="en-US" sz="1400" dirty="0">
                  <a:solidFill>
                    <a:srgbClr val="FFFFFF"/>
                  </a:solidFill>
                  <a:latin typeface="Arial" panose="020B0604020202020204" pitchFamily="34" charset="0"/>
                </a:rPr>
                <a:t>Establish regular health sciences related movie nights in the Jacobs School</a:t>
              </a:r>
            </a:p>
            <a:p>
              <a:pPr marL="285750" indent="-285750">
                <a:buFont typeface="Courier New" panose="02070309020205020404" pitchFamily="49" charset="0"/>
                <a:buChar char="o"/>
                <a:defRPr/>
              </a:pPr>
              <a:r>
                <a:rPr lang="en-US" sz="1400" dirty="0">
                  <a:solidFill>
                    <a:srgbClr val="FFFFFF"/>
                  </a:solidFill>
                  <a:latin typeface="Arial" panose="020B0604020202020204" pitchFamily="34" charset="0"/>
                </a:rPr>
                <a:t>Create a “What’s Happening in the Jacobs School” informational program</a:t>
              </a:r>
            </a:p>
            <a:p>
              <a:pPr marL="285750" indent="-285750">
                <a:buFont typeface="Courier New" panose="02070309020205020404" pitchFamily="49" charset="0"/>
                <a:buChar char="o"/>
                <a:defRPr/>
              </a:pPr>
              <a:r>
                <a:rPr lang="en-US" sz="1400" dirty="0">
                  <a:solidFill>
                    <a:srgbClr val="FFFFFF"/>
                  </a:solidFill>
                  <a:latin typeface="Arial" panose="020B0604020202020204" pitchFamily="34" charset="0"/>
                </a:rPr>
                <a:t>Utilize the Community Lab to bring adults in for hands-on lab experiences</a:t>
              </a:r>
            </a:p>
            <a:p>
              <a:pPr marL="285750" indent="-285750">
                <a:buFont typeface="Courier New" panose="02070309020205020404" pitchFamily="49" charset="0"/>
                <a:buChar char="o"/>
                <a:defRPr/>
              </a:pPr>
              <a:r>
                <a:rPr lang="en-US" sz="1400" dirty="0">
                  <a:solidFill>
                    <a:srgbClr val="FFFFFF"/>
                  </a:solidFill>
                  <a:latin typeface="Arial" panose="020B0604020202020204" pitchFamily="34" charset="0"/>
                </a:rPr>
                <a:t>Develop clinical shadowing program for adults</a:t>
              </a:r>
            </a:p>
            <a:p>
              <a:pPr marL="285750" indent="-285750">
                <a:buFont typeface="Courier New" panose="02070309020205020404" pitchFamily="49" charset="0"/>
                <a:buChar char="o"/>
                <a:defRPr/>
              </a:pPr>
              <a:r>
                <a:rPr lang="en-US" sz="1400" dirty="0">
                  <a:solidFill>
                    <a:srgbClr val="FFFFFF"/>
                  </a:solidFill>
                  <a:latin typeface="Arial" panose="020B0604020202020204" pitchFamily="34" charset="0"/>
                </a:rPr>
                <a:t>Create a robust marketing plan for informing the community of events</a:t>
              </a:r>
            </a:p>
            <a:p>
              <a:pPr marL="285750" indent="-285750">
                <a:buFont typeface="Courier New" panose="02070309020205020404" pitchFamily="49" charset="0"/>
                <a:buChar char="o"/>
                <a:defRPr/>
              </a:pPr>
              <a:r>
                <a:rPr lang="en-US" sz="1400" dirty="0">
                  <a:solidFill>
                    <a:srgbClr val="FFFFFF"/>
                  </a:solidFill>
                  <a:latin typeface="Arial" panose="020B0604020202020204" pitchFamily="34" charset="0"/>
                </a:rPr>
                <a:t>Explore current youth programs for opportunities to reach out to the adult population as well</a:t>
              </a:r>
              <a:endParaRPr lang="en-US" sz="1400" dirty="0">
                <a:solidFill>
                  <a:srgbClr val="FFFFFF"/>
                </a:solidFill>
                <a:latin typeface="Arial" panose="020B0604020202020204"/>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1" y="3420115"/>
              <a:ext cx="2068282" cy="1538642"/>
            </a:xfrm>
            <a:prstGeom prst="rect">
              <a:avLst/>
            </a:prstGeom>
            <a:grpFill/>
          </p:spPr>
          <p:txBody>
            <a:bodyPr wrap="square" rtlCol="0">
              <a:spAutoFit/>
            </a:bodyPr>
            <a:lstStyle/>
            <a:p>
              <a:pPr marL="285750" indent="-285750">
                <a:buFont typeface="Wingdings" panose="05000000000000000000" pitchFamily="2" charset="2"/>
                <a:buChar char="ü"/>
                <a:defRPr/>
              </a:pPr>
              <a:r>
                <a:rPr lang="en-US" sz="1400" dirty="0">
                  <a:solidFill>
                    <a:srgbClr val="FFFFFF"/>
                  </a:solidFill>
                  <a:latin typeface="Arial" panose="020B0604020202020204"/>
                </a:rPr>
                <a:t>Increased # of community members participating in Jacobs School events</a:t>
              </a:r>
            </a:p>
            <a:p>
              <a:pPr marL="285750" indent="-285750">
                <a:buFont typeface="Wingdings" panose="05000000000000000000" pitchFamily="2" charset="2"/>
                <a:buChar char="ü"/>
                <a:defRPr/>
              </a:pPr>
              <a:endParaRPr lang="en-US" sz="1400" dirty="0">
                <a:solidFill>
                  <a:srgbClr val="FFFFFF"/>
                </a:solidFill>
                <a:latin typeface="Arial" panose="020B0604020202020204"/>
              </a:endParaRPr>
            </a:p>
            <a:p>
              <a:pPr marL="285750" indent="-285750">
                <a:buFont typeface="Wingdings" panose="05000000000000000000" pitchFamily="2" charset="2"/>
                <a:buChar char="ü"/>
                <a:defRPr/>
              </a:pPr>
              <a:r>
                <a:rPr lang="en-US" sz="1400" dirty="0">
                  <a:solidFill>
                    <a:srgbClr val="FFFFFF"/>
                  </a:solidFill>
                  <a:latin typeface="Arial" panose="020B0604020202020204"/>
                </a:rPr>
                <a:t>Improved community relationships with the Jacobs School</a:t>
              </a:r>
            </a:p>
            <a:p>
              <a:pPr marL="285750" indent="-285750">
                <a:buFont typeface="Wingdings" panose="05000000000000000000" pitchFamily="2" charset="2"/>
                <a:buChar char="ü"/>
                <a:defRPr/>
              </a:pPr>
              <a:endParaRPr lang="en-US" sz="1400" dirty="0">
                <a:solidFill>
                  <a:srgbClr val="FFFFFF"/>
                </a:solidFill>
                <a:latin typeface="Arial" panose="020B0604020202020204"/>
              </a:endParaRP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4">
            <a:extLst>
              <a:ext uri="{96DAC541-7B7A-43D3-8B79-37D633B846F1}">
                <asvg:svgBlip xmlns:asvg="http://schemas.microsoft.com/office/drawing/2016/SVG/main" r:embed="rId5"/>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1"/>
            <a:ext cx="2971800" cy="1699620"/>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49699"/>
              <a:ext cx="2140600" cy="745014"/>
            </a:xfrm>
            <a:prstGeom prst="rect">
              <a:avLst/>
            </a:prstGeom>
            <a:grpFill/>
          </p:spPr>
          <p:txBody>
            <a:bodyPr wrap="square" rtlCol="0">
              <a:spAutoFit/>
            </a:bodyPr>
            <a:lstStyle/>
            <a:p>
              <a:pPr algn="ctr">
                <a:defRPr/>
              </a:pPr>
              <a:r>
                <a:rPr lang="en-US" dirty="0">
                  <a:solidFill>
                    <a:srgbClr val="FFFFFF"/>
                  </a:solidFill>
                  <a:latin typeface="Arial" panose="020B0604020202020204"/>
                </a:rPr>
                <a:t>Office of Community Partnerships</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87000" y="228600"/>
            <a:ext cx="621792" cy="621792"/>
          </a:xfrm>
          <a:prstGeom prst="rect">
            <a:avLst/>
          </a:prstGeom>
        </p:spPr>
      </p:pic>
    </p:spTree>
    <p:extLst>
      <p:ext uri="{BB962C8B-B14F-4D97-AF65-F5344CB8AC3E}">
        <p14:creationId xmlns:p14="http://schemas.microsoft.com/office/powerpoint/2010/main" val="832446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4</a:t>
            </a:r>
          </a:p>
          <a:p>
            <a:pPr lvl="0" algn="ctr"/>
            <a:r>
              <a:rPr lang="en-US" sz="1800" dirty="0">
                <a:solidFill>
                  <a:schemeClr val="accent6"/>
                </a:solidFill>
                <a:latin typeface="Arial" panose="020B0604020202020204" pitchFamily="34" charset="0"/>
              </a:rPr>
              <a:t>Establish partnerships with Native American communities in WNY</a:t>
            </a:r>
          </a:p>
        </p:txBody>
      </p:sp>
      <p:sp>
        <p:nvSpPr>
          <p:cNvPr id="3" name="Text Placeholder 2"/>
          <p:cNvSpPr>
            <a:spLocks noGrp="1"/>
          </p:cNvSpPr>
          <p:nvPr>
            <p:ph type="body" idx="11"/>
          </p:nvPr>
        </p:nvSpPr>
        <p:spPr>
          <a:xfrm>
            <a:off x="804672" y="2148840"/>
            <a:ext cx="10607040" cy="914400"/>
          </a:xfrm>
        </p:spPr>
        <p:txBody>
          <a:bodyPr/>
          <a:lstStyle/>
          <a:p>
            <a:pPr>
              <a:lnSpc>
                <a:spcPct val="100000"/>
              </a:lnSpc>
              <a:spcBef>
                <a:spcPts val="0"/>
              </a:spcBef>
            </a:pPr>
            <a:r>
              <a:rPr lang="en-US" sz="1400" dirty="0">
                <a:solidFill>
                  <a:schemeClr val="accent5"/>
                </a:solidFill>
                <a:latin typeface="Arial" panose="020B0604020202020204" pitchFamily="34" charset="0"/>
              </a:rPr>
              <a:t>The Jacobs School will be a responsible partner in developing appropriate healthcare for Native American community members and will encourage Native American students to enter healthcare related career fields, to help ensure that Native American community member healthcare needs are understood and met.</a:t>
            </a:r>
          </a:p>
        </p:txBody>
      </p:sp>
      <p:sp>
        <p:nvSpPr>
          <p:cNvPr id="4" name="Title 3"/>
          <p:cNvSpPr>
            <a:spLocks noGrp="1"/>
          </p:cNvSpPr>
          <p:nvPr>
            <p:ph type="title"/>
          </p:nvPr>
        </p:nvSpPr>
        <p:spPr>
          <a:xfrm>
            <a:off x="6400800" y="320040"/>
            <a:ext cx="3017520" cy="457200"/>
          </a:xfrm>
        </p:spPr>
        <p:txBody>
          <a:bodyPr>
            <a:normAutofit fontScale="90000"/>
          </a:bodyPr>
          <a:lstStyle/>
          <a:p>
            <a:r>
              <a:rPr lang="en-US" dirty="0"/>
              <a:t>Community Engagement</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16902" y="3165133"/>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26850"/>
              <a:ext cx="2334653" cy="392845"/>
            </a:xfrm>
            <a:prstGeom prst="rect">
              <a:avLst/>
            </a:prstGeom>
            <a:noFill/>
          </p:spPr>
          <p:txBody>
            <a:bodyPr wrap="square" rtlCol="0">
              <a:spAutoFit/>
            </a:bodyPr>
            <a:lstStyle/>
            <a:p>
              <a:pPr algn="ctr">
                <a:defRPr/>
              </a:pPr>
              <a:r>
                <a:rPr lang="en-US" dirty="0">
                  <a:solidFill>
                    <a:srgbClr val="FFFFFF"/>
                  </a:solidFill>
                  <a:latin typeface="Arial" panose="020B0604020202020204"/>
                </a:rPr>
                <a:t>Spring 2025</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8539"/>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45712"/>
              <a:ext cx="2271169" cy="1197461"/>
            </a:xfrm>
            <a:prstGeom prst="rect">
              <a:avLst/>
            </a:prstGeom>
            <a:noFill/>
          </p:spPr>
          <p:txBody>
            <a:bodyPr wrap="square" rtlCol="0">
              <a:spAutoFit/>
            </a:bodyPr>
            <a:lstStyle/>
            <a:p>
              <a:pPr marL="285750" indent="-285750">
                <a:spcAft>
                  <a:spcPts val="600"/>
                </a:spcAft>
                <a:buFont typeface="Courier New" panose="02070309020205020404" pitchFamily="49" charset="0"/>
                <a:buChar char="o"/>
                <a:defRPr/>
              </a:pPr>
              <a:r>
                <a:rPr lang="en-US" sz="1200" dirty="0">
                  <a:solidFill>
                    <a:srgbClr val="FFFFFF"/>
                  </a:solidFill>
                  <a:latin typeface="Arial" panose="020B0604020202020204" pitchFamily="34" charset="0"/>
                </a:rPr>
                <a:t>Consult with the Department of Indigenous Studies and other academic units</a:t>
              </a:r>
            </a:p>
            <a:p>
              <a:pPr marL="285750" indent="-285750">
                <a:spcAft>
                  <a:spcPts val="600"/>
                </a:spcAft>
                <a:buFont typeface="Courier New" panose="02070309020205020404" pitchFamily="49" charset="0"/>
                <a:buChar char="o"/>
                <a:defRPr/>
              </a:pPr>
              <a:r>
                <a:rPr lang="en-US" sz="1200" dirty="0">
                  <a:solidFill>
                    <a:srgbClr val="FFFFFF"/>
                  </a:solidFill>
                  <a:latin typeface="Arial" panose="020B0604020202020204" pitchFamily="34" charset="0"/>
                </a:rPr>
                <a:t>Create a Native American Affairs committee</a:t>
              </a:r>
            </a:p>
            <a:p>
              <a:pPr marL="285750" indent="-285750">
                <a:spcAft>
                  <a:spcPts val="600"/>
                </a:spcAft>
                <a:buFont typeface="Courier New" panose="02070309020205020404" pitchFamily="49" charset="0"/>
                <a:buChar char="o"/>
                <a:defRPr/>
              </a:pPr>
              <a:r>
                <a:rPr lang="en-US" sz="1200" dirty="0">
                  <a:solidFill>
                    <a:srgbClr val="FFFFFF"/>
                  </a:solidFill>
                  <a:latin typeface="Arial" panose="020B0604020202020204" pitchFamily="34" charset="0"/>
                </a:rPr>
                <a:t>Provide educational resources about Native peoples to the Jacobs School Community</a:t>
              </a:r>
            </a:p>
            <a:p>
              <a:pPr marL="285750" indent="-285750">
                <a:spcAft>
                  <a:spcPts val="600"/>
                </a:spcAft>
                <a:buFont typeface="Courier New" panose="02070309020205020404" pitchFamily="49" charset="0"/>
                <a:buChar char="o"/>
                <a:defRPr/>
              </a:pPr>
              <a:r>
                <a:rPr lang="en-US" sz="1200" dirty="0">
                  <a:solidFill>
                    <a:srgbClr val="FFFFFF"/>
                  </a:solidFill>
                  <a:latin typeface="Arial" panose="020B0604020202020204" pitchFamily="34" charset="0"/>
                </a:rPr>
                <a:t>Partner with all UB campuses in engaging with local Native American Leaders and communities to address healthcare and educational needs and programming opportunities</a:t>
              </a:r>
            </a:p>
            <a:p>
              <a:pPr marL="285750" indent="-285750">
                <a:spcAft>
                  <a:spcPts val="600"/>
                </a:spcAft>
                <a:buFont typeface="Courier New" panose="02070309020205020404" pitchFamily="49" charset="0"/>
                <a:buChar char="o"/>
                <a:defRPr/>
              </a:pPr>
              <a:r>
                <a:rPr lang="en-US" sz="1200" dirty="0">
                  <a:solidFill>
                    <a:srgbClr val="FFFFFF"/>
                  </a:solidFill>
                  <a:latin typeface="Arial" panose="020B0604020202020204" pitchFamily="34" charset="0"/>
                </a:rPr>
                <a:t>Establish outreach programming for Native American Magnet School</a:t>
              </a: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1" y="3420115"/>
              <a:ext cx="2068282" cy="1538642"/>
            </a:xfrm>
            <a:prstGeom prst="rect">
              <a:avLst/>
            </a:prstGeom>
            <a:grpFill/>
          </p:spPr>
          <p:txBody>
            <a:bodyPr wrap="square" rtlCol="0">
              <a:spAutoFit/>
            </a:bodyPr>
            <a:lstStyle/>
            <a:p>
              <a:pPr marL="285750" indent="-285750">
                <a:buFont typeface="Wingdings" panose="05000000000000000000" pitchFamily="2" charset="2"/>
                <a:buChar char="ü"/>
                <a:defRPr/>
              </a:pPr>
              <a:r>
                <a:rPr lang="en-US" sz="1400" dirty="0">
                  <a:solidFill>
                    <a:srgbClr val="FFFFFF"/>
                  </a:solidFill>
                  <a:latin typeface="Arial" panose="020B0604020202020204"/>
                </a:rPr>
                <a:t>Increased engagement with the Indigenous communities</a:t>
              </a:r>
            </a:p>
            <a:p>
              <a:pPr marL="285750" indent="-285750">
                <a:buFont typeface="Wingdings" panose="05000000000000000000" pitchFamily="2" charset="2"/>
                <a:buChar char="ü"/>
                <a:defRPr/>
              </a:pPr>
              <a:r>
                <a:rPr lang="en-US" sz="1400" dirty="0">
                  <a:solidFill>
                    <a:srgbClr val="FFFFFF"/>
                  </a:solidFill>
                  <a:latin typeface="Arial" panose="020B0604020202020204"/>
                </a:rPr>
                <a:t>Increased enrollment of Native American students in STEMM programs</a:t>
              </a:r>
            </a:p>
            <a:p>
              <a:pPr marL="285750" indent="-285750">
                <a:buFont typeface="Wingdings" panose="05000000000000000000" pitchFamily="2" charset="2"/>
                <a:buChar char="ü"/>
                <a:defRPr/>
              </a:pPr>
              <a:r>
                <a:rPr lang="en-US" sz="1400" dirty="0">
                  <a:solidFill>
                    <a:srgbClr val="FFFFFF"/>
                  </a:solidFill>
                  <a:latin typeface="Arial" panose="020B0604020202020204"/>
                </a:rPr>
                <a:t>Improved understanding of Indigenous culture</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4">
            <a:extLst>
              <a:ext uri="{96DAC541-7B7A-43D3-8B79-37D633B846F1}">
                <asvg:svgBlip xmlns:asvg="http://schemas.microsoft.com/office/drawing/2016/SVG/main" r:embed="rId5"/>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1"/>
            <a:ext cx="2971800" cy="1699620"/>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49699"/>
              <a:ext cx="2140600" cy="745014"/>
            </a:xfrm>
            <a:prstGeom prst="rect">
              <a:avLst/>
            </a:prstGeom>
            <a:grpFill/>
          </p:spPr>
          <p:txBody>
            <a:bodyPr wrap="square" rtlCol="0">
              <a:spAutoFit/>
            </a:bodyPr>
            <a:lstStyle/>
            <a:p>
              <a:pPr algn="ctr">
                <a:defRPr/>
              </a:pPr>
              <a:r>
                <a:rPr lang="en-US" dirty="0">
                  <a:solidFill>
                    <a:srgbClr val="FFFFFF"/>
                  </a:solidFill>
                  <a:latin typeface="Arial" panose="020B0604020202020204"/>
                </a:rPr>
                <a:t>Office of Community Partnerships</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87000" y="228600"/>
            <a:ext cx="621792" cy="621792"/>
          </a:xfrm>
          <a:prstGeom prst="rect">
            <a:avLst/>
          </a:prstGeom>
        </p:spPr>
      </p:pic>
      <p:pic>
        <p:nvPicPr>
          <p:cNvPr id="7" name="Graphic 6" descr="Scientific Thought with solid fill">
            <a:extLst>
              <a:ext uri="{FF2B5EF4-FFF2-40B4-BE49-F238E27FC236}">
                <a16:creationId xmlns:a16="http://schemas.microsoft.com/office/drawing/2014/main" id="{A548D68B-2901-D513-3521-C7A3067F87F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9617376" y="228600"/>
            <a:ext cx="621792" cy="623098"/>
          </a:xfrm>
          <a:prstGeom prst="rect">
            <a:avLst/>
          </a:prstGeom>
        </p:spPr>
      </p:pic>
    </p:spTree>
    <p:extLst>
      <p:ext uri="{BB962C8B-B14F-4D97-AF65-F5344CB8AC3E}">
        <p14:creationId xmlns:p14="http://schemas.microsoft.com/office/powerpoint/2010/main" val="3817503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5</a:t>
            </a:r>
          </a:p>
          <a:p>
            <a:pPr lvl="0" algn="ctr"/>
            <a:r>
              <a:rPr lang="en-US" sz="1800" dirty="0">
                <a:solidFill>
                  <a:schemeClr val="accent6"/>
                </a:solidFill>
                <a:latin typeface="Arial" panose="020B0604020202020204" pitchFamily="34" charset="0"/>
              </a:rPr>
              <a:t>Promote cultural awareness and humility within UBMD and community healthcare practices</a:t>
            </a:r>
          </a:p>
        </p:txBody>
      </p:sp>
      <p:sp>
        <p:nvSpPr>
          <p:cNvPr id="3" name="Text Placeholder 2"/>
          <p:cNvSpPr>
            <a:spLocks noGrp="1"/>
          </p:cNvSpPr>
          <p:nvPr>
            <p:ph type="body" idx="11"/>
          </p:nvPr>
        </p:nvSpPr>
        <p:spPr>
          <a:xfrm>
            <a:off x="804672" y="2148840"/>
            <a:ext cx="10607040" cy="914400"/>
          </a:xfrm>
        </p:spPr>
        <p:txBody>
          <a:bodyPr/>
          <a:lstStyle/>
          <a:p>
            <a:pPr>
              <a:lnSpc>
                <a:spcPct val="100000"/>
              </a:lnSpc>
              <a:spcBef>
                <a:spcPts val="0"/>
              </a:spcBef>
            </a:pPr>
            <a:r>
              <a:rPr lang="en-US" sz="1400" dirty="0">
                <a:solidFill>
                  <a:schemeClr val="accent5"/>
                </a:solidFill>
                <a:latin typeface="Arial" panose="020B0604020202020204" pitchFamily="34" charset="0"/>
              </a:rPr>
              <a:t>The Jacobs School will work to establish best practices in culturally competent healthcare, including training and assessment for healthcare professionals.</a:t>
            </a:r>
          </a:p>
        </p:txBody>
      </p:sp>
      <p:sp>
        <p:nvSpPr>
          <p:cNvPr id="4" name="Title 3"/>
          <p:cNvSpPr>
            <a:spLocks noGrp="1"/>
          </p:cNvSpPr>
          <p:nvPr>
            <p:ph type="title"/>
          </p:nvPr>
        </p:nvSpPr>
        <p:spPr>
          <a:xfrm>
            <a:off x="6172200" y="320040"/>
            <a:ext cx="3017520" cy="457200"/>
          </a:xfrm>
        </p:spPr>
        <p:txBody>
          <a:bodyPr>
            <a:normAutofit fontScale="90000"/>
          </a:bodyPr>
          <a:lstStyle/>
          <a:p>
            <a:r>
              <a:rPr lang="en-US" dirty="0"/>
              <a:t>Community Engagement</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defRPr/>
              </a:pPr>
              <a:r>
                <a:rPr lang="en-US" dirty="0">
                  <a:solidFill>
                    <a:srgbClr val="FFFFFF"/>
                  </a:solidFill>
                  <a:latin typeface="Arial" panose="020B0604020202020204"/>
                </a:rPr>
                <a:t>Fall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51169"/>
            <a:ext cx="4424940" cy="376059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18" name="TextBox 17">
              <a:extLst>
                <a:ext uri="{FF2B5EF4-FFF2-40B4-BE49-F238E27FC236}">
                  <a16:creationId xmlns:a16="http://schemas.microsoft.com/office/drawing/2014/main" id="{67314848-ED75-9EC6-793E-15D21F128BDE}"/>
                </a:ext>
              </a:extLst>
            </p:cNvPr>
            <p:cNvSpPr txBox="1"/>
            <p:nvPr/>
          </p:nvSpPr>
          <p:spPr>
            <a:xfrm>
              <a:off x="6553821" y="3683577"/>
              <a:ext cx="2267685" cy="997338"/>
            </a:xfrm>
            <a:prstGeom prst="rect">
              <a:avLst/>
            </a:prstGeom>
            <a:noFill/>
          </p:spPr>
          <p:txBody>
            <a:bodyPr wrap="square" rtlCol="0">
              <a:spAutoFit/>
            </a:bodyPr>
            <a:lstStyle/>
            <a:p>
              <a:pPr marL="285750" indent="-285750">
                <a:buFont typeface="Courier New" panose="02070309020205020404" pitchFamily="49" charset="0"/>
                <a:buChar char="o"/>
                <a:defRPr/>
              </a:pPr>
              <a:r>
                <a:rPr lang="en-US" sz="1400" dirty="0">
                  <a:solidFill>
                    <a:srgbClr val="FFFFFF"/>
                  </a:solidFill>
                  <a:latin typeface="Arial" panose="020B0604020202020204" pitchFamily="34" charset="0"/>
                </a:rPr>
                <a:t>Inventory current trainings utilized</a:t>
              </a:r>
            </a:p>
            <a:p>
              <a:pPr marL="285750" indent="-285750">
                <a:buFont typeface="Courier New" panose="02070309020205020404" pitchFamily="49" charset="0"/>
                <a:buChar char="o"/>
                <a:defRPr/>
              </a:pPr>
              <a:r>
                <a:rPr lang="en-US" sz="1400" dirty="0">
                  <a:solidFill>
                    <a:srgbClr val="FFFFFF"/>
                  </a:solidFill>
                  <a:latin typeface="Arial" panose="020B0604020202020204" pitchFamily="34" charset="0"/>
                </a:rPr>
                <a:t>Conduct gap analysis of trainings</a:t>
              </a:r>
            </a:p>
            <a:p>
              <a:pPr marL="285750" indent="-285750">
                <a:buFont typeface="Courier New" panose="02070309020205020404" pitchFamily="49" charset="0"/>
                <a:buChar char="o"/>
                <a:defRPr/>
              </a:pPr>
              <a:r>
                <a:rPr lang="en-US" sz="1400" dirty="0">
                  <a:solidFill>
                    <a:srgbClr val="FFFFFF"/>
                  </a:solidFill>
                  <a:latin typeface="Arial" panose="020B0604020202020204" pitchFamily="34" charset="0"/>
                </a:rPr>
                <a:t>Establish catalogue of training modules and workshops</a:t>
              </a:r>
            </a:p>
            <a:p>
              <a:pPr marL="285750" indent="-285750">
                <a:buFont typeface="Courier New" panose="02070309020205020404" pitchFamily="49" charset="0"/>
                <a:buChar char="o"/>
                <a:defRPr/>
              </a:pPr>
              <a:r>
                <a:rPr lang="en-US" sz="1400" dirty="0">
                  <a:solidFill>
                    <a:srgbClr val="FFFFFF"/>
                  </a:solidFill>
                  <a:latin typeface="Arial" panose="020B0604020202020204" pitchFamily="34" charset="0"/>
                </a:rPr>
                <a:t>Design best practices for maximizing engagement </a:t>
              </a:r>
            </a:p>
            <a:p>
              <a:pPr marL="285750" indent="-285750">
                <a:buFont typeface="Courier New" panose="02070309020205020404" pitchFamily="49" charset="0"/>
                <a:buChar char="o"/>
                <a:defRPr/>
              </a:pPr>
              <a:r>
                <a:rPr lang="en-US" sz="1400" dirty="0">
                  <a:solidFill>
                    <a:srgbClr val="FFFFFF"/>
                  </a:solidFill>
                  <a:latin typeface="Arial" panose="020B0604020202020204" pitchFamily="34" charset="0"/>
                </a:rPr>
                <a:t>Build mechanism for evaluating participation and effectiveness of trainings</a:t>
              </a:r>
              <a:endParaRPr lang="en-US" sz="1400" dirty="0">
                <a:solidFill>
                  <a:srgbClr val="FFFFFF"/>
                </a:solidFill>
                <a:latin typeface="Arial" panose="020B0604020202020204"/>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1" y="3420115"/>
              <a:ext cx="2068282" cy="1124559"/>
            </a:xfrm>
            <a:prstGeom prst="rect">
              <a:avLst/>
            </a:prstGeom>
            <a:grpFill/>
          </p:spPr>
          <p:txBody>
            <a:bodyPr wrap="square" rtlCol="0">
              <a:spAutoFit/>
            </a:bodyPr>
            <a:lstStyle/>
            <a:p>
              <a:pPr marL="285750" indent="-285750">
                <a:buFont typeface="Wingdings" panose="05000000000000000000" pitchFamily="2" charset="2"/>
                <a:buChar char="ü"/>
                <a:defRPr/>
              </a:pPr>
              <a:r>
                <a:rPr lang="en-US" sz="1400" dirty="0">
                  <a:solidFill>
                    <a:srgbClr val="FFFFFF"/>
                  </a:solidFill>
                  <a:latin typeface="Arial" panose="020B0604020202020204"/>
                </a:rPr>
                <a:t>Improved cultural awareness and humility among healthcare practitioners</a:t>
              </a:r>
            </a:p>
            <a:p>
              <a:pPr>
                <a:defRPr/>
              </a:pPr>
              <a:endParaRPr lang="en-US" sz="1400" dirty="0">
                <a:solidFill>
                  <a:srgbClr val="FFFFFF"/>
                </a:solidFill>
                <a:latin typeface="Arial" panose="020B0604020202020204"/>
              </a:endParaRPr>
            </a:p>
            <a:p>
              <a:pPr marL="285750" indent="-285750">
                <a:buFont typeface="Wingdings" panose="05000000000000000000" pitchFamily="2" charset="2"/>
                <a:buChar char="ü"/>
                <a:defRPr/>
              </a:pPr>
              <a:r>
                <a:rPr lang="en-US" sz="1400" dirty="0">
                  <a:solidFill>
                    <a:srgbClr val="FFFFFF"/>
                  </a:solidFill>
                  <a:latin typeface="Arial" panose="020B0604020202020204"/>
                </a:rPr>
                <a:t>Improved satisfaction among underserved patient populations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4">
            <a:extLst>
              <a:ext uri="{96DAC541-7B7A-43D3-8B79-37D633B846F1}">
                <asvg:svgBlip xmlns:asvg="http://schemas.microsoft.com/office/drawing/2016/SVG/main" r:embed="rId5"/>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86135" y="2883857"/>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38460"/>
              <a:ext cx="2140600" cy="736584"/>
            </a:xfrm>
            <a:prstGeom prst="rect">
              <a:avLst/>
            </a:prstGeom>
            <a:grpFill/>
          </p:spPr>
          <p:txBody>
            <a:bodyPr wrap="square" rtlCol="0">
              <a:spAutoFit/>
            </a:bodyPr>
            <a:lstStyle/>
            <a:p>
              <a:pPr algn="ctr">
                <a:defRPr/>
              </a:pPr>
              <a:r>
                <a:rPr lang="en-US" sz="1600" dirty="0">
                  <a:solidFill>
                    <a:srgbClr val="FFFFFF"/>
                  </a:solidFill>
                  <a:latin typeface="Arial" panose="020B0604020202020204"/>
                </a:rPr>
                <a:t>Office of Inclusion and Cultural Enhancement</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87000" y="228600"/>
            <a:ext cx="621792" cy="621792"/>
          </a:xfrm>
          <a:prstGeom prst="rect">
            <a:avLst/>
          </a:prstGeom>
        </p:spPr>
      </p:pic>
      <p:pic>
        <p:nvPicPr>
          <p:cNvPr id="9" name="Graphic 8" descr="Medical with solid fill">
            <a:extLst>
              <a:ext uri="{FF2B5EF4-FFF2-40B4-BE49-F238E27FC236}">
                <a16:creationId xmlns:a16="http://schemas.microsoft.com/office/drawing/2014/main" id="{C3A2F930-3E44-2875-5C5E-601AA743E7D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665208" y="139700"/>
            <a:ext cx="621792" cy="621792"/>
          </a:xfrm>
          <a:prstGeom prst="rect">
            <a:avLst/>
          </a:prstGeom>
        </p:spPr>
      </p:pic>
      <p:pic>
        <p:nvPicPr>
          <p:cNvPr id="7" name="Graphic 6" descr="Scientific Thought with solid fill">
            <a:extLst>
              <a:ext uri="{FF2B5EF4-FFF2-40B4-BE49-F238E27FC236}">
                <a16:creationId xmlns:a16="http://schemas.microsoft.com/office/drawing/2014/main" id="{8684B35D-BC8A-7E80-32AB-951AB56C828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9103201" y="228600"/>
            <a:ext cx="621792" cy="623098"/>
          </a:xfrm>
          <a:prstGeom prst="rect">
            <a:avLst/>
          </a:prstGeom>
        </p:spPr>
      </p:pic>
    </p:spTree>
    <p:extLst>
      <p:ext uri="{BB962C8B-B14F-4D97-AF65-F5344CB8AC3E}">
        <p14:creationId xmlns:p14="http://schemas.microsoft.com/office/powerpoint/2010/main" val="3875349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F942647-523E-F843-587F-EF204CBC1049}"/>
              </a:ext>
            </a:extLst>
          </p:cNvPr>
          <p:cNvSpPr txBox="1">
            <a:spLocks/>
          </p:cNvSpPr>
          <p:nvPr/>
        </p:nvSpPr>
        <p:spPr>
          <a:xfrm>
            <a:off x="509293" y="4017289"/>
            <a:ext cx="11127536" cy="445854"/>
          </a:xfrm>
          <a:prstGeom prst="rect">
            <a:avLst/>
          </a:prstGeom>
          <a:solidFill>
            <a:schemeClr val="accent2">
              <a:lumMod val="40000"/>
              <a:lumOff val="60000"/>
            </a:schemeClr>
          </a:solidFill>
          <a:effectLst>
            <a:softEdge rad="12700"/>
          </a:effectLst>
        </p:spPr>
        <p:txBody>
          <a:bodyPr vert="horz" lIns="91440" tIns="45720" rIns="91440" bIns="45720" rtlCol="0" anchor="b">
            <a:normAutofit fontScale="97500"/>
          </a:bodyPr>
          <a:lst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a:lstStyle>
          <a:p>
            <a:r>
              <a:rPr lang="en-US" sz="2400" dirty="0">
                <a:ln w="0"/>
                <a:solidFill>
                  <a:schemeClr val="accent1"/>
                </a:solidFill>
                <a:effectLst>
                  <a:outerShdw blurRad="38100" dist="25400" dir="5400000" algn="ctr" rotWithShape="0">
                    <a:srgbClr val="6E747A">
                      <a:alpha val="43000"/>
                    </a:srgbClr>
                  </a:outerShdw>
                </a:effectLst>
                <a:latin typeface="Georgia" panose="02040502050405020303" pitchFamily="18" charset="0"/>
              </a:rPr>
              <a:t>Achieve top 25 national status among peer research institutions</a:t>
            </a:r>
          </a:p>
        </p:txBody>
      </p:sp>
      <p:sp>
        <p:nvSpPr>
          <p:cNvPr id="7" name="Text Placeholder 1">
            <a:extLst>
              <a:ext uri="{FF2B5EF4-FFF2-40B4-BE49-F238E27FC236}">
                <a16:creationId xmlns:a16="http://schemas.microsoft.com/office/drawing/2014/main" id="{FB7CDD42-4B8C-4A76-50E5-F1FF1D7BBB22}"/>
              </a:ext>
            </a:extLst>
          </p:cNvPr>
          <p:cNvSpPr txBox="1">
            <a:spLocks/>
          </p:cNvSpPr>
          <p:nvPr/>
        </p:nvSpPr>
        <p:spPr>
          <a:xfrm>
            <a:off x="513881" y="4463142"/>
            <a:ext cx="11122948" cy="2166257"/>
          </a:xfrm>
          <a:prstGeom prst="rect">
            <a:avLst/>
          </a:prstGeom>
          <a:ln>
            <a:solidFill>
              <a:schemeClr val="accent5"/>
            </a:solidFill>
          </a:ln>
        </p:spPr>
        <p:txBody>
          <a:bodyPr vert="horz" lIns="91440" tIns="45720" rIns="91440" bIns="45720" rtlCol="0">
            <a:noAutofit/>
          </a:bodyPr>
          <a:lstStyle>
            <a:lvl1pPr marL="0" indent="0" algn="l" defTabSz="685800" rtl="0" eaLnBrk="1" latinLnBrk="0" hangingPunct="1">
              <a:lnSpc>
                <a:spcPts val="1950"/>
              </a:lnSpc>
              <a:spcBef>
                <a:spcPts val="750"/>
              </a:spcBef>
              <a:buClr>
                <a:srgbClr val="005BBB"/>
              </a:buClr>
              <a:buFont typeface="Arial" panose="020B0604020202020204" pitchFamily="34" charset="0"/>
              <a:buNone/>
              <a:defRPr sz="1350" b="0" i="0" kern="1200" spc="-38" baseline="0">
                <a:solidFill>
                  <a:schemeClr val="tx1"/>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Arial" charset="0"/>
                <a:ea typeface="Arial" charset="0"/>
                <a:cs typeface="Arial" charset="0"/>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Arial" charset="0"/>
                <a:ea typeface="Arial" charset="0"/>
                <a:cs typeface="Arial" charset="0"/>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Increase efficiencies across administrative processes that support research activities</a:t>
            </a:r>
          </a:p>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Support team-based, interdisciplinary scientific discovery</a:t>
            </a:r>
          </a:p>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Promote awareness and recognition of scientific excellence at the Jacobs School and UB</a:t>
            </a:r>
          </a:p>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Improve mentorship and increase professional development opportunities for our investigators and trainees</a:t>
            </a:r>
          </a:p>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Encourage increased activities for seeking external funding</a:t>
            </a:r>
          </a:p>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Expand clinical trials to bring new innovations to diverse populations</a:t>
            </a:r>
          </a:p>
        </p:txBody>
      </p:sp>
      <p:pic>
        <p:nvPicPr>
          <p:cNvPr id="9" name="Graphic 8" descr="Priorities with solid fill">
            <a:extLst>
              <a:ext uri="{FF2B5EF4-FFF2-40B4-BE49-F238E27FC236}">
                <a16:creationId xmlns:a16="http://schemas.microsoft.com/office/drawing/2014/main" id="{179957BF-2B32-3EDD-C337-39FC8D14BB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34001" y="4820310"/>
            <a:ext cx="1289928" cy="1098360"/>
          </a:xfrm>
          <a:prstGeom prst="rect">
            <a:avLst/>
          </a:prstGeom>
        </p:spPr>
      </p:pic>
      <p:sp>
        <p:nvSpPr>
          <p:cNvPr id="14" name="Text Placeholder 1">
            <a:extLst>
              <a:ext uri="{FF2B5EF4-FFF2-40B4-BE49-F238E27FC236}">
                <a16:creationId xmlns:a16="http://schemas.microsoft.com/office/drawing/2014/main" id="{DFCBCF97-9C8E-FE26-39C4-ADDFFFDCE8C8}"/>
              </a:ext>
            </a:extLst>
          </p:cNvPr>
          <p:cNvSpPr>
            <a:spLocks noGrp="1"/>
          </p:cNvSpPr>
          <p:nvPr>
            <p:ph type="body" idx="1"/>
          </p:nvPr>
        </p:nvSpPr>
        <p:spPr>
          <a:xfrm>
            <a:off x="509293" y="2070203"/>
            <a:ext cx="11122948" cy="1799942"/>
          </a:xfrm>
          <a:ln>
            <a:solidFill>
              <a:schemeClr val="accent5"/>
            </a:solidFill>
          </a:ln>
        </p:spPr>
        <p:txBody>
          <a:bodyPr/>
          <a:lstStyle/>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Unify UBMD under a shared purpose</a:t>
            </a:r>
          </a:p>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Increase coordination and navigation of patients</a:t>
            </a:r>
          </a:p>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Improve patient access to high-quality primary care</a:t>
            </a:r>
          </a:p>
          <a:p>
            <a:pPr marL="285750" indent="-285750">
              <a:buSzPct val="140000"/>
              <a:buBlip>
                <a:blip r:embed="rId3">
                  <a:extLst>
                    <a:ext uri="{96DAC541-7B7A-43D3-8B79-37D633B846F1}">
                      <asvg:svgBlip xmlns:asvg="http://schemas.microsoft.com/office/drawing/2016/SVG/main" r:embed="rId4"/>
                    </a:ext>
                  </a:extLst>
                </a:blip>
              </a:buBlip>
            </a:pPr>
            <a:r>
              <a:rPr lang="en-US" sz="1600" dirty="0">
                <a:solidFill>
                  <a:srgbClr val="666666"/>
                </a:solidFill>
              </a:rPr>
              <a:t>Develop and deploy educational resources to improve outcomes</a:t>
            </a:r>
          </a:p>
        </p:txBody>
      </p:sp>
      <p:sp>
        <p:nvSpPr>
          <p:cNvPr id="15" name="Title 2">
            <a:extLst>
              <a:ext uri="{FF2B5EF4-FFF2-40B4-BE49-F238E27FC236}">
                <a16:creationId xmlns:a16="http://schemas.microsoft.com/office/drawing/2014/main" id="{7972A622-05FD-E85A-3F7F-1AB0C75AE962}"/>
              </a:ext>
            </a:extLst>
          </p:cNvPr>
          <p:cNvSpPr>
            <a:spLocks noGrp="1"/>
          </p:cNvSpPr>
          <p:nvPr>
            <p:ph type="title"/>
          </p:nvPr>
        </p:nvSpPr>
        <p:spPr>
          <a:xfrm>
            <a:off x="509293" y="1302988"/>
            <a:ext cx="11122948" cy="755924"/>
          </a:xfrm>
          <a:solidFill>
            <a:schemeClr val="accent2">
              <a:lumMod val="40000"/>
              <a:lumOff val="60000"/>
            </a:schemeClr>
          </a:solidFill>
          <a:effectLst>
            <a:softEdge rad="12700"/>
          </a:effectLst>
        </p:spPr>
        <p:txBody>
          <a:bodyPr>
            <a:noAutofit/>
          </a:bodyPr>
          <a:lstStyle/>
          <a:p>
            <a:r>
              <a:rPr lang="en-US" sz="2400" dirty="0">
                <a:ln w="0"/>
                <a:solidFill>
                  <a:schemeClr val="accent1"/>
                </a:solidFill>
                <a:effectLst>
                  <a:outerShdw blurRad="38100" dist="25400" dir="5400000" algn="ctr" rotWithShape="0">
                    <a:srgbClr val="6E747A">
                      <a:alpha val="43000"/>
                    </a:srgbClr>
                  </a:outerShdw>
                </a:effectLst>
              </a:rPr>
              <a:t>Secure UBMD as the academic cornerstone and premier service for Value-Based Care Medicine in Buffalo</a:t>
            </a:r>
            <a:endParaRPr lang="en-US" dirty="0">
              <a:ln w="0"/>
              <a:solidFill>
                <a:schemeClr val="accent1"/>
              </a:solidFill>
              <a:effectLst>
                <a:outerShdw blurRad="38100" dist="25400" dir="5400000" algn="ctr" rotWithShape="0">
                  <a:srgbClr val="6E747A">
                    <a:alpha val="43000"/>
                  </a:srgbClr>
                </a:outerShdw>
              </a:effectLst>
            </a:endParaRPr>
          </a:p>
        </p:txBody>
      </p:sp>
      <p:pic>
        <p:nvPicPr>
          <p:cNvPr id="16" name="Graphic 15" descr="Medical with solid fill">
            <a:extLst>
              <a:ext uri="{FF2B5EF4-FFF2-40B4-BE49-F238E27FC236}">
                <a16:creationId xmlns:a16="http://schemas.microsoft.com/office/drawing/2014/main" id="{00D4C2C2-1E16-60E6-0417-2D498FC119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32709" y="2587677"/>
            <a:ext cx="1072444" cy="1072444"/>
          </a:xfrm>
          <a:prstGeom prst="rect">
            <a:avLst/>
          </a:prstGeom>
        </p:spPr>
      </p:pic>
    </p:spTree>
    <p:extLst>
      <p:ext uri="{BB962C8B-B14F-4D97-AF65-F5344CB8AC3E}">
        <p14:creationId xmlns:p14="http://schemas.microsoft.com/office/powerpoint/2010/main" val="2597340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6</a:t>
            </a:r>
          </a:p>
          <a:p>
            <a:pPr lvl="0" algn="ctr"/>
            <a:r>
              <a:rPr lang="en-US" sz="1800" dirty="0">
                <a:solidFill>
                  <a:schemeClr val="accent6"/>
                </a:solidFill>
                <a:latin typeface="Arial" panose="020B0604020202020204" pitchFamily="34" charset="0"/>
              </a:rPr>
              <a:t>Increase partnerships with philanthropists interested in supporting The Jacobs School community engagement efforts</a:t>
            </a:r>
          </a:p>
        </p:txBody>
      </p:sp>
      <p:sp>
        <p:nvSpPr>
          <p:cNvPr id="3" name="Text Placeholder 2"/>
          <p:cNvSpPr>
            <a:spLocks noGrp="1"/>
          </p:cNvSpPr>
          <p:nvPr>
            <p:ph type="body" idx="11"/>
          </p:nvPr>
        </p:nvSpPr>
        <p:spPr>
          <a:xfrm>
            <a:off x="804672" y="2148840"/>
            <a:ext cx="10607040" cy="914400"/>
          </a:xfrm>
        </p:spPr>
        <p:txBody>
          <a:bodyPr/>
          <a:lstStyle/>
          <a:p>
            <a:pPr>
              <a:lnSpc>
                <a:spcPct val="100000"/>
              </a:lnSpc>
              <a:spcBef>
                <a:spcPts val="0"/>
              </a:spcBef>
            </a:pPr>
            <a:r>
              <a:rPr lang="en-US" sz="1400" dirty="0">
                <a:solidFill>
                  <a:schemeClr val="accent5"/>
                </a:solidFill>
                <a:latin typeface="Arial" panose="020B0604020202020204" pitchFamily="34" charset="0"/>
              </a:rPr>
              <a:t>The Jacobs School will establish a campaign to cultivate philanthropic relations to support the Office of Community Partnerships in funding outreach and engagement activities.</a:t>
            </a:r>
          </a:p>
        </p:txBody>
      </p:sp>
      <p:sp>
        <p:nvSpPr>
          <p:cNvPr id="4" name="Title 3"/>
          <p:cNvSpPr>
            <a:spLocks noGrp="1"/>
          </p:cNvSpPr>
          <p:nvPr>
            <p:ph type="title"/>
          </p:nvPr>
        </p:nvSpPr>
        <p:spPr>
          <a:xfrm>
            <a:off x="6400800" y="320040"/>
            <a:ext cx="3017520" cy="457200"/>
          </a:xfrm>
        </p:spPr>
        <p:txBody>
          <a:bodyPr>
            <a:normAutofit fontScale="90000"/>
          </a:bodyPr>
          <a:lstStyle/>
          <a:p>
            <a:r>
              <a:rPr lang="en-US" dirty="0"/>
              <a:t>Community Engagement</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24048"/>
              <a:ext cx="2334653" cy="392845"/>
            </a:xfrm>
            <a:prstGeom prst="rect">
              <a:avLst/>
            </a:prstGeom>
            <a:noFill/>
          </p:spPr>
          <p:txBody>
            <a:bodyPr wrap="square" rtlCol="0">
              <a:spAutoFit/>
            </a:bodyPr>
            <a:lstStyle/>
            <a:p>
              <a:pPr algn="ctr">
                <a:defRPr/>
              </a:pPr>
              <a:r>
                <a:rPr lang="en-US" dirty="0">
                  <a:solidFill>
                    <a:srgbClr val="FFFFFF"/>
                  </a:solidFill>
                  <a:latin typeface="Arial" panose="020B0604020202020204"/>
                </a:rPr>
                <a:t>Summer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57"/>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99994"/>
              <a:ext cx="2271169" cy="689677"/>
            </a:xfrm>
            <a:prstGeom prst="rect">
              <a:avLst/>
            </a:prstGeom>
            <a:noFill/>
          </p:spPr>
          <p:txBody>
            <a:bodyPr wrap="square" rtlCol="0">
              <a:spAutoFit/>
            </a:bodyPr>
            <a:lstStyle/>
            <a:p>
              <a:pPr marL="285750" indent="-285750">
                <a:spcAft>
                  <a:spcPts val="600"/>
                </a:spcAft>
                <a:buFont typeface="Courier New" panose="02070309020205020404" pitchFamily="49" charset="0"/>
                <a:buChar char="o"/>
                <a:defRPr/>
              </a:pPr>
              <a:r>
                <a:rPr lang="en-US" sz="1400" dirty="0">
                  <a:solidFill>
                    <a:srgbClr val="FFFFFF"/>
                  </a:solidFill>
                  <a:latin typeface="Arial" panose="020B0604020202020204" pitchFamily="34" charset="0"/>
                </a:rPr>
                <a:t>Establish Community Engagement Funds</a:t>
              </a:r>
            </a:p>
            <a:p>
              <a:pPr marL="285750" indent="-285750">
                <a:spcAft>
                  <a:spcPts val="600"/>
                </a:spcAft>
                <a:buFont typeface="Courier New" panose="02070309020205020404" pitchFamily="49" charset="0"/>
                <a:buChar char="o"/>
                <a:defRPr/>
              </a:pPr>
              <a:r>
                <a:rPr lang="en-US" sz="1400" dirty="0">
                  <a:solidFill>
                    <a:srgbClr val="FFFFFF"/>
                  </a:solidFill>
                  <a:latin typeface="Arial" panose="020B0604020202020204" pitchFamily="34" charset="0"/>
                </a:rPr>
                <a:t>Identify community organizations with common community engagement goals</a:t>
              </a:r>
            </a:p>
            <a:p>
              <a:pPr marL="285750" indent="-285750">
                <a:spcAft>
                  <a:spcPts val="600"/>
                </a:spcAft>
                <a:buFont typeface="Courier New" panose="02070309020205020404" pitchFamily="49" charset="0"/>
                <a:buChar char="o"/>
                <a:defRPr/>
              </a:pPr>
              <a:r>
                <a:rPr lang="en-US" sz="1400" dirty="0">
                  <a:solidFill>
                    <a:srgbClr val="FFFFFF"/>
                  </a:solidFill>
                  <a:latin typeface="Arial" panose="020B0604020202020204" pitchFamily="34" charset="0"/>
                </a:rPr>
                <a:t>Establish rules of engagement</a:t>
              </a:r>
            </a:p>
            <a:p>
              <a:pPr marL="285750" indent="-285750">
                <a:spcAft>
                  <a:spcPts val="600"/>
                </a:spcAft>
                <a:buFont typeface="Courier New" panose="02070309020205020404" pitchFamily="49" charset="0"/>
                <a:buChar char="o"/>
                <a:defRPr/>
              </a:pPr>
              <a:r>
                <a:rPr lang="en-US" sz="1400" dirty="0">
                  <a:solidFill>
                    <a:srgbClr val="FFFFFF"/>
                  </a:solidFill>
                  <a:latin typeface="Arial" panose="020B0604020202020204" pitchFamily="34" charset="0"/>
                </a:rPr>
                <a:t>Prioritize stewardship of donor relations</a:t>
              </a: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2" y="3406277"/>
              <a:ext cx="2068282" cy="1346511"/>
            </a:xfrm>
            <a:prstGeom prst="rect">
              <a:avLst/>
            </a:prstGeom>
            <a:grpFill/>
          </p:spPr>
          <p:txBody>
            <a:bodyPr wrap="square" rtlCol="0">
              <a:spAutoFit/>
            </a:bodyPr>
            <a:lstStyle/>
            <a:p>
              <a:pPr marL="285750" indent="-285750">
                <a:spcAft>
                  <a:spcPts val="600"/>
                </a:spcAft>
                <a:buFont typeface="Wingdings" panose="05000000000000000000" pitchFamily="2" charset="2"/>
                <a:buChar char="ü"/>
                <a:defRPr/>
              </a:pPr>
              <a:r>
                <a:rPr lang="en-US" sz="1400" dirty="0">
                  <a:solidFill>
                    <a:srgbClr val="FFFFFF"/>
                  </a:solidFill>
                  <a:latin typeface="Arial" panose="020B0604020202020204"/>
                </a:rPr>
                <a:t>Increased # of donors</a:t>
              </a:r>
            </a:p>
            <a:p>
              <a:pPr marL="285750" indent="-285750">
                <a:spcAft>
                  <a:spcPts val="600"/>
                </a:spcAft>
                <a:buFont typeface="Wingdings" panose="05000000000000000000" pitchFamily="2" charset="2"/>
                <a:buChar char="ü"/>
                <a:defRPr/>
              </a:pPr>
              <a:r>
                <a:rPr lang="en-US" sz="1400" dirty="0">
                  <a:solidFill>
                    <a:srgbClr val="FFFFFF"/>
                  </a:solidFill>
                  <a:latin typeface="Arial" panose="020B0604020202020204"/>
                </a:rPr>
                <a:t>Increased # of dollars secured for community engagement</a:t>
              </a:r>
            </a:p>
            <a:p>
              <a:pPr marL="285750" indent="-285750">
                <a:spcAft>
                  <a:spcPts val="600"/>
                </a:spcAft>
                <a:buFont typeface="Wingdings" panose="05000000000000000000" pitchFamily="2" charset="2"/>
                <a:buChar char="ü"/>
                <a:defRPr/>
              </a:pPr>
              <a:r>
                <a:rPr lang="en-US" sz="1400" dirty="0">
                  <a:solidFill>
                    <a:srgbClr val="FFFFFF"/>
                  </a:solidFill>
                  <a:latin typeface="Arial" panose="020B0604020202020204"/>
                </a:rPr>
                <a:t>Increased # of stories showing impact of giving</a:t>
              </a:r>
            </a:p>
            <a:p>
              <a:pPr marL="285750" indent="-285750">
                <a:spcAft>
                  <a:spcPts val="600"/>
                </a:spcAft>
                <a:buFont typeface="Wingdings" panose="05000000000000000000" pitchFamily="2" charset="2"/>
                <a:buChar char="ü"/>
                <a:defRPr/>
              </a:pPr>
              <a:r>
                <a:rPr lang="en-US" sz="1400" dirty="0">
                  <a:solidFill>
                    <a:srgbClr val="FFFFFF"/>
                  </a:solidFill>
                  <a:latin typeface="Arial" panose="020B0604020202020204"/>
                </a:rPr>
                <a:t>Increased satisfaction of donors</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7638334" y="3156348"/>
            <a:chExt cx="3525450" cy="1796438"/>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7638334" y="3156348"/>
              <a:ext cx="3525450" cy="179643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9" name="TextBox 28">
              <a:extLst>
                <a:ext uri="{FF2B5EF4-FFF2-40B4-BE49-F238E27FC236}">
                  <a16:creationId xmlns:a16="http://schemas.microsoft.com/office/drawing/2014/main" id="{A9179736-190E-2125-CA0E-10CBAA07D4FC}"/>
                </a:ext>
              </a:extLst>
            </p:cNvPr>
            <p:cNvSpPr txBox="1"/>
            <p:nvPr/>
          </p:nvSpPr>
          <p:spPr>
            <a:xfrm>
              <a:off x="7746811" y="4142406"/>
              <a:ext cx="3254262" cy="578930"/>
            </a:xfrm>
            <a:prstGeom prst="rect">
              <a:avLst/>
            </a:prstGeom>
            <a:grpFill/>
          </p:spPr>
          <p:txBody>
            <a:bodyPr wrap="square" rtlCol="0">
              <a:spAutoFit/>
            </a:bodyPr>
            <a:lstStyle/>
            <a:p>
              <a:pPr algn="ctr">
                <a:defRPr/>
              </a:pPr>
              <a:r>
                <a:rPr lang="en-US" sz="1500" dirty="0">
                  <a:solidFill>
                    <a:srgbClr val="FFFFFF"/>
                  </a:solidFill>
                  <a:latin typeface="Arial" panose="020B0604020202020204"/>
                </a:rPr>
                <a:t>Office of Community Partnerships</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28600"/>
            <a:ext cx="621792" cy="621792"/>
          </a:xfrm>
          <a:prstGeom prst="rect">
            <a:avLst/>
          </a:prstGeom>
        </p:spPr>
      </p:pic>
    </p:spTree>
    <p:extLst>
      <p:ext uri="{BB962C8B-B14F-4D97-AF65-F5344CB8AC3E}">
        <p14:creationId xmlns:p14="http://schemas.microsoft.com/office/powerpoint/2010/main" val="11090281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5859-2825-AFC6-8142-A542E633C45E}"/>
              </a:ext>
            </a:extLst>
          </p:cNvPr>
          <p:cNvSpPr>
            <a:spLocks noGrp="1"/>
          </p:cNvSpPr>
          <p:nvPr>
            <p:ph type="ctrTitle"/>
          </p:nvPr>
        </p:nvSpPr>
        <p:spPr>
          <a:xfrm>
            <a:off x="693472" y="1714938"/>
            <a:ext cx="9175742" cy="2177002"/>
          </a:xfrm>
        </p:spPr>
        <p:txBody>
          <a:bodyPr>
            <a:normAutofit fontScale="90000"/>
          </a:bodyPr>
          <a:lstStyle/>
          <a:p>
            <a:r>
              <a:rPr lang="en-US" sz="3600" dirty="0"/>
              <a:t>Pathway programs for workforce development/recruitment/retention</a:t>
            </a:r>
          </a:p>
        </p:txBody>
      </p:sp>
      <p:sp>
        <p:nvSpPr>
          <p:cNvPr id="3" name="TextBox 2">
            <a:extLst>
              <a:ext uri="{FF2B5EF4-FFF2-40B4-BE49-F238E27FC236}">
                <a16:creationId xmlns:a16="http://schemas.microsoft.com/office/drawing/2014/main" id="{E6AE0C56-DCDF-1F72-1704-71456A93CB60}"/>
              </a:ext>
            </a:extLst>
          </p:cNvPr>
          <p:cNvSpPr txBox="1"/>
          <p:nvPr/>
        </p:nvSpPr>
        <p:spPr>
          <a:xfrm>
            <a:off x="693472" y="4114800"/>
            <a:ext cx="6290651" cy="1200329"/>
          </a:xfrm>
          <a:prstGeom prst="rect">
            <a:avLst/>
          </a:prstGeom>
          <a:noFill/>
        </p:spPr>
        <p:txBody>
          <a:bodyPr wrap="square" rtlCol="0">
            <a:spAutoFit/>
          </a:bodyPr>
          <a:lstStyle/>
          <a:p>
            <a:r>
              <a:rPr lang="en-US" dirty="0"/>
              <a:t>Preparing and inspiring people from communities underrepresented in medicine to join the field of medicine by providing people with skills training, mentoring, and academic, social and emotional support.</a:t>
            </a:r>
          </a:p>
        </p:txBody>
      </p:sp>
    </p:spTree>
    <p:extLst>
      <p:ext uri="{BB962C8B-B14F-4D97-AF65-F5344CB8AC3E}">
        <p14:creationId xmlns:p14="http://schemas.microsoft.com/office/powerpoint/2010/main" val="27898619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1 </a:t>
            </a:r>
          </a:p>
          <a:p>
            <a:pPr lvl="0" algn="ctr"/>
            <a:r>
              <a:rPr lang="en-US" sz="1800" dirty="0">
                <a:solidFill>
                  <a:schemeClr val="accent6"/>
                </a:solidFill>
                <a:latin typeface="Arial" panose="020B0604020202020204" pitchFamily="34" charset="0"/>
              </a:rPr>
              <a:t>Create a culture of inclusive excellence within the Jacobs School community through standardized bias, anti-racism, and diversity training.</a:t>
            </a:r>
          </a:p>
        </p:txBody>
      </p:sp>
      <p:sp>
        <p:nvSpPr>
          <p:cNvPr id="3" name="Text Placeholder 2"/>
          <p:cNvSpPr>
            <a:spLocks noGrp="1"/>
          </p:cNvSpPr>
          <p:nvPr>
            <p:ph type="body" idx="11"/>
          </p:nvPr>
        </p:nvSpPr>
        <p:spPr>
          <a:xfrm>
            <a:off x="804672" y="2148840"/>
            <a:ext cx="10607040" cy="914400"/>
          </a:xfrm>
        </p:spPr>
        <p:txBody>
          <a:bodyPr/>
          <a:lstStyle/>
          <a:p>
            <a:pPr>
              <a:lnSpc>
                <a:spcPct val="100000"/>
              </a:lnSpc>
              <a:spcBef>
                <a:spcPts val="0"/>
              </a:spcBef>
            </a:pPr>
            <a:r>
              <a:rPr lang="en-US" sz="1500" dirty="0">
                <a:solidFill>
                  <a:schemeClr val="accent5"/>
                </a:solidFill>
                <a:latin typeface="Arial" panose="020B0604020202020204" pitchFamily="34" charset="0"/>
              </a:rPr>
              <a:t>The Jacobs School will make cultural training a regular and standard part of its training and continuing education expectations among staff and faculty.</a:t>
            </a:r>
          </a:p>
        </p:txBody>
      </p:sp>
      <p:sp>
        <p:nvSpPr>
          <p:cNvPr id="4" name="Title 3"/>
          <p:cNvSpPr>
            <a:spLocks noGrp="1"/>
          </p:cNvSpPr>
          <p:nvPr>
            <p:ph type="title"/>
          </p:nvPr>
        </p:nvSpPr>
        <p:spPr>
          <a:xfrm>
            <a:off x="6400800" y="320040"/>
            <a:ext cx="2971800" cy="457200"/>
          </a:xfrm>
        </p:spPr>
        <p:txBody>
          <a:bodyPr/>
          <a:lstStyle/>
          <a:p>
            <a:r>
              <a:rPr lang="en-US" dirty="0"/>
              <a:t>Pathway Programs</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defRPr/>
              </a:pPr>
              <a:r>
                <a:rPr lang="en-US" dirty="0">
                  <a:solidFill>
                    <a:srgbClr val="FFFFFF"/>
                  </a:solidFill>
                  <a:latin typeface="Arial" panose="020B0604020202020204"/>
                </a:rPr>
                <a:t>Summer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1"/>
            <a:ext cx="4434840" cy="3724862"/>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18" name="TextBox 17">
              <a:extLst>
                <a:ext uri="{FF2B5EF4-FFF2-40B4-BE49-F238E27FC236}">
                  <a16:creationId xmlns:a16="http://schemas.microsoft.com/office/drawing/2014/main" id="{67314848-ED75-9EC6-793E-15D21F128BDE}"/>
                </a:ext>
              </a:extLst>
            </p:cNvPr>
            <p:cNvSpPr txBox="1"/>
            <p:nvPr/>
          </p:nvSpPr>
          <p:spPr>
            <a:xfrm>
              <a:off x="6540844" y="3632801"/>
              <a:ext cx="2271169" cy="1331097"/>
            </a:xfrm>
            <a:prstGeom prst="rect">
              <a:avLst/>
            </a:prstGeom>
            <a:noFill/>
          </p:spPr>
          <p:txBody>
            <a:bodyPr wrap="square" rtlCol="0">
              <a:spAutoFit/>
            </a:bodyPr>
            <a:lstStyle/>
            <a:p>
              <a:pPr marL="285750" indent="-285750">
                <a:spcAft>
                  <a:spcPts val="600"/>
                </a:spcAft>
                <a:buFont typeface="Courier New" panose="02070309020205020404" pitchFamily="49" charset="0"/>
                <a:buChar char="o"/>
                <a:defRPr/>
              </a:pPr>
              <a:r>
                <a:rPr lang="en-US" sz="1350" dirty="0">
                  <a:solidFill>
                    <a:srgbClr val="FFFFFF"/>
                  </a:solidFill>
                  <a:latin typeface="Arial" panose="020B0604020202020204"/>
                </a:rPr>
                <a:t>Improve the existing Culture Survey to gain clearer data on culture at the Jacobs School</a:t>
              </a:r>
            </a:p>
            <a:p>
              <a:pPr marL="285750" indent="-285750">
                <a:spcAft>
                  <a:spcPts val="600"/>
                </a:spcAft>
                <a:buFont typeface="Courier New" panose="02070309020205020404" pitchFamily="49" charset="0"/>
                <a:buChar char="o"/>
                <a:defRPr/>
              </a:pPr>
              <a:r>
                <a:rPr lang="en-US" sz="1350" dirty="0">
                  <a:solidFill>
                    <a:srgbClr val="FFFFFF"/>
                  </a:solidFill>
                  <a:latin typeface="Arial" panose="020B0604020202020204"/>
                </a:rPr>
                <a:t>Establish the Supporting and Inclusive Learning Environment (SAILE) Committee</a:t>
              </a:r>
            </a:p>
            <a:p>
              <a:pPr marL="285750" indent="-285750">
                <a:spcAft>
                  <a:spcPts val="600"/>
                </a:spcAft>
                <a:buFont typeface="Courier New" panose="02070309020205020404" pitchFamily="49" charset="0"/>
                <a:buChar char="o"/>
                <a:defRPr/>
              </a:pPr>
              <a:r>
                <a:rPr lang="en-US" sz="1350" dirty="0">
                  <a:solidFill>
                    <a:srgbClr val="FFFFFF"/>
                  </a:solidFill>
                  <a:latin typeface="Arial" panose="020B0604020202020204"/>
                </a:rPr>
                <a:t>Collaborate with various units to address issues uncovered in the survey through the creation and promotion of training programs</a:t>
              </a:r>
            </a:p>
            <a:p>
              <a:pPr marL="285750" indent="-285750">
                <a:spcAft>
                  <a:spcPts val="600"/>
                </a:spcAft>
                <a:buFont typeface="Courier New" panose="02070309020205020404" pitchFamily="49" charset="0"/>
                <a:buChar char="o"/>
                <a:defRPr/>
              </a:pPr>
              <a:r>
                <a:rPr lang="en-US" sz="1350" dirty="0">
                  <a:solidFill>
                    <a:srgbClr val="FFFFFF"/>
                  </a:solidFill>
                  <a:latin typeface="Arial" panose="020B0604020202020204"/>
                </a:rPr>
                <a:t>Assign accountability for faculty/staff participation in trainings to department chairs</a:t>
              </a:r>
            </a:p>
            <a:p>
              <a:pPr marL="285750" indent="-285750">
                <a:spcAft>
                  <a:spcPts val="600"/>
                </a:spcAft>
                <a:buFont typeface="Courier New" panose="02070309020205020404" pitchFamily="49" charset="0"/>
                <a:buChar char="o"/>
                <a:defRPr/>
              </a:pPr>
              <a:r>
                <a:rPr lang="en-US" sz="1350" dirty="0">
                  <a:solidFill>
                    <a:srgbClr val="FFFFFF"/>
                  </a:solidFill>
                  <a:latin typeface="Arial" panose="020B0604020202020204"/>
                </a:rPr>
                <a:t>Continue to monitor culture of the learning/working environment</a:t>
              </a: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0" cy="1920240"/>
            <a:chOff x="6514611" y="3156348"/>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2" name="TextBox 21">
              <a:extLst>
                <a:ext uri="{FF2B5EF4-FFF2-40B4-BE49-F238E27FC236}">
                  <a16:creationId xmlns:a16="http://schemas.microsoft.com/office/drawing/2014/main" id="{A589653A-3C50-D790-4FD7-538D66C77B46}"/>
                </a:ext>
              </a:extLst>
            </p:cNvPr>
            <p:cNvSpPr txBox="1"/>
            <p:nvPr/>
          </p:nvSpPr>
          <p:spPr>
            <a:xfrm>
              <a:off x="6765311" y="3420115"/>
              <a:ext cx="2068282" cy="1198543"/>
            </a:xfrm>
            <a:prstGeom prst="rect">
              <a:avLst/>
            </a:prstGeom>
            <a:grpFill/>
          </p:spPr>
          <p:txBody>
            <a:bodyPr wrap="square" rtlCol="0">
              <a:spAutoFit/>
            </a:bodyPr>
            <a:lstStyle/>
            <a:p>
              <a:pPr marL="285750" indent="-285750">
                <a:buFont typeface="Wingdings" panose="05000000000000000000" pitchFamily="2" charset="2"/>
                <a:buChar char="ü"/>
                <a:defRPr/>
              </a:pPr>
              <a:r>
                <a:rPr lang="en-US" sz="1500" dirty="0">
                  <a:solidFill>
                    <a:srgbClr val="FFFFFF"/>
                  </a:solidFill>
                  <a:latin typeface="Arial" panose="020B0604020202020204"/>
                </a:rPr>
                <a:t>Increased survey participation</a:t>
              </a:r>
            </a:p>
            <a:p>
              <a:pPr marL="285750" indent="-285750">
                <a:buFont typeface="Wingdings" panose="05000000000000000000" pitchFamily="2" charset="2"/>
                <a:buChar char="ü"/>
                <a:defRPr/>
              </a:pPr>
              <a:r>
                <a:rPr lang="en-US" sz="1500" dirty="0">
                  <a:solidFill>
                    <a:srgbClr val="FFFFFF"/>
                  </a:solidFill>
                  <a:latin typeface="Arial" panose="020B0604020202020204"/>
                </a:rPr>
                <a:t>Increased # of training opportunities</a:t>
              </a:r>
            </a:p>
            <a:p>
              <a:pPr marL="285750" indent="-285750">
                <a:buFont typeface="Wingdings" panose="05000000000000000000" pitchFamily="2" charset="2"/>
                <a:buChar char="ü"/>
                <a:defRPr/>
              </a:pPr>
              <a:r>
                <a:rPr lang="en-US" sz="1500" dirty="0">
                  <a:solidFill>
                    <a:srgbClr val="FFFFFF"/>
                  </a:solidFill>
                  <a:latin typeface="Arial" panose="020B0604020202020204"/>
                </a:rPr>
                <a:t>Increased participation in trainings</a:t>
              </a:r>
            </a:p>
            <a:p>
              <a:pPr marL="285750" indent="-285750">
                <a:buFont typeface="Wingdings" panose="05000000000000000000" pitchFamily="2" charset="2"/>
                <a:buChar char="ü"/>
                <a:defRPr/>
              </a:pPr>
              <a:r>
                <a:rPr lang="en-US" sz="1500" dirty="0">
                  <a:solidFill>
                    <a:srgbClr val="FFFFFF"/>
                  </a:solidFill>
                  <a:latin typeface="Arial" panose="020B0604020202020204"/>
                </a:rPr>
                <a:t>Improved satisfaction with culture of learning/working environment</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83178" y="2848838"/>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38460"/>
              <a:ext cx="2140600" cy="736584"/>
            </a:xfrm>
            <a:prstGeom prst="rect">
              <a:avLst/>
            </a:prstGeom>
            <a:grpFill/>
          </p:spPr>
          <p:txBody>
            <a:bodyPr wrap="square" rtlCol="0">
              <a:spAutoFit/>
            </a:bodyPr>
            <a:lstStyle/>
            <a:p>
              <a:pPr algn="ctr">
                <a:defRPr/>
              </a:pPr>
              <a:r>
                <a:rPr lang="en-US" sz="1600" dirty="0">
                  <a:solidFill>
                    <a:srgbClr val="FFFFFF"/>
                  </a:solidFill>
                  <a:latin typeface="Arial" panose="020B0604020202020204"/>
                </a:rPr>
                <a:t>Office of Inclusion and Cultural Enhancement</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28600"/>
            <a:ext cx="621792" cy="621792"/>
          </a:xfrm>
          <a:prstGeom prst="rect">
            <a:avLst/>
          </a:prstGeom>
        </p:spPr>
      </p:pic>
      <p:pic>
        <p:nvPicPr>
          <p:cNvPr id="8" name="Graphic 7" descr="Medical with solid fill">
            <a:extLst>
              <a:ext uri="{FF2B5EF4-FFF2-40B4-BE49-F238E27FC236}">
                <a16:creationId xmlns:a16="http://schemas.microsoft.com/office/drawing/2014/main" id="{001DB95B-459B-C00F-3982-399AB0F3974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65208" y="183995"/>
            <a:ext cx="621792" cy="621792"/>
          </a:xfrm>
          <a:prstGeom prst="rect">
            <a:avLst/>
          </a:prstGeom>
        </p:spPr>
      </p:pic>
      <p:pic>
        <p:nvPicPr>
          <p:cNvPr id="7" name="Graphic 6" descr="Scientific Thought with solid fill">
            <a:extLst>
              <a:ext uri="{FF2B5EF4-FFF2-40B4-BE49-F238E27FC236}">
                <a16:creationId xmlns:a16="http://schemas.microsoft.com/office/drawing/2014/main" id="{59CB8EEA-BAA4-A58E-B4A7-4818CD11520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9043416" y="228600"/>
            <a:ext cx="621792" cy="623098"/>
          </a:xfrm>
          <a:prstGeom prst="rect">
            <a:avLst/>
          </a:prstGeom>
        </p:spPr>
      </p:pic>
    </p:spTree>
    <p:extLst>
      <p:ext uri="{BB962C8B-B14F-4D97-AF65-F5344CB8AC3E}">
        <p14:creationId xmlns:p14="http://schemas.microsoft.com/office/powerpoint/2010/main" val="3144899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2 </a:t>
            </a:r>
          </a:p>
          <a:p>
            <a:pPr lvl="0" algn="ctr"/>
            <a:r>
              <a:rPr lang="en-US" sz="1800" dirty="0">
                <a:solidFill>
                  <a:schemeClr val="accent6"/>
                </a:solidFill>
                <a:latin typeface="Arial" panose="020B0604020202020204" pitchFamily="34" charset="0"/>
              </a:rPr>
              <a:t>Recruit a diverse group of qualified candidates that is representative of the labor pool</a:t>
            </a:r>
          </a:p>
        </p:txBody>
      </p:sp>
      <p:sp>
        <p:nvSpPr>
          <p:cNvPr id="3" name="Text Placeholder 2"/>
          <p:cNvSpPr>
            <a:spLocks noGrp="1"/>
          </p:cNvSpPr>
          <p:nvPr>
            <p:ph type="body" idx="11"/>
          </p:nvPr>
        </p:nvSpPr>
        <p:spPr>
          <a:xfrm>
            <a:off x="804672" y="2148840"/>
            <a:ext cx="10607040" cy="914400"/>
          </a:xfrm>
        </p:spPr>
        <p:txBody>
          <a:bodyPr/>
          <a:lstStyle/>
          <a:p>
            <a:pPr>
              <a:lnSpc>
                <a:spcPct val="100000"/>
              </a:lnSpc>
              <a:spcBef>
                <a:spcPts val="0"/>
              </a:spcBef>
            </a:pPr>
            <a:r>
              <a:rPr lang="en-US" sz="1500" dirty="0">
                <a:solidFill>
                  <a:schemeClr val="accent5"/>
                </a:solidFill>
                <a:latin typeface="Arial" panose="020B0604020202020204" pitchFamily="34" charset="0"/>
              </a:rPr>
              <a:t>The Jacobs School will ensure that its search committees are fully prepared, resourced and held accountable to recruiting a candidate pool representing a diversity of backgrounds on every short list of potential hires.</a:t>
            </a:r>
          </a:p>
        </p:txBody>
      </p:sp>
      <p:sp>
        <p:nvSpPr>
          <p:cNvPr id="4" name="Title 3"/>
          <p:cNvSpPr>
            <a:spLocks noGrp="1"/>
          </p:cNvSpPr>
          <p:nvPr>
            <p:ph type="title"/>
          </p:nvPr>
        </p:nvSpPr>
        <p:spPr>
          <a:xfrm>
            <a:off x="6400800" y="320040"/>
            <a:ext cx="3017520" cy="457200"/>
          </a:xfrm>
        </p:spPr>
        <p:txBody>
          <a:bodyPr/>
          <a:lstStyle/>
          <a:p>
            <a:r>
              <a:rPr lang="en-US" dirty="0"/>
              <a:t>Pathway Programs</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defRPr/>
              </a:pPr>
              <a:r>
                <a:rPr lang="en-US" dirty="0">
                  <a:solidFill>
                    <a:srgbClr val="FFFFFF"/>
                  </a:solidFill>
                  <a:latin typeface="Arial" panose="020B0604020202020204"/>
                </a:rPr>
                <a:t>January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4" y="2880360"/>
            <a:ext cx="4407408" cy="3749040"/>
            <a:chOff x="6514611" y="3156348"/>
            <a:chExt cx="2331202"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18" name="TextBox 17">
              <a:extLst>
                <a:ext uri="{FF2B5EF4-FFF2-40B4-BE49-F238E27FC236}">
                  <a16:creationId xmlns:a16="http://schemas.microsoft.com/office/drawing/2014/main" id="{67314848-ED75-9EC6-793E-15D21F128BDE}"/>
                </a:ext>
              </a:extLst>
            </p:cNvPr>
            <p:cNvSpPr txBox="1"/>
            <p:nvPr/>
          </p:nvSpPr>
          <p:spPr>
            <a:xfrm>
              <a:off x="6548466" y="3687742"/>
              <a:ext cx="2297347" cy="924622"/>
            </a:xfrm>
            <a:prstGeom prst="rect">
              <a:avLst/>
            </a:prstGeom>
            <a:noFill/>
          </p:spPr>
          <p:txBody>
            <a:bodyPr wrap="square" rtlCol="0">
              <a:spAutoFit/>
            </a:bodyPr>
            <a:lstStyle/>
            <a:p>
              <a:pPr marL="285750" indent="-285750">
                <a:spcAft>
                  <a:spcPts val="600"/>
                </a:spcAft>
                <a:buFont typeface="Courier New" panose="02070309020205020404" pitchFamily="49" charset="0"/>
                <a:buChar char="o"/>
                <a:defRPr/>
              </a:pPr>
              <a:r>
                <a:rPr lang="en-US" sz="1200" dirty="0">
                  <a:solidFill>
                    <a:srgbClr val="FFFFFF"/>
                  </a:solidFill>
                  <a:latin typeface="Arial" panose="020B0604020202020204" pitchFamily="34" charset="0"/>
                </a:rPr>
                <a:t>Build candidate pools that are reflective of the labor pool</a:t>
              </a:r>
            </a:p>
            <a:p>
              <a:pPr marL="285750" indent="-285750">
                <a:spcAft>
                  <a:spcPts val="600"/>
                </a:spcAft>
                <a:buFont typeface="Courier New" panose="02070309020205020404" pitchFamily="49" charset="0"/>
                <a:buChar char="o"/>
                <a:defRPr/>
              </a:pPr>
              <a:r>
                <a:rPr lang="en-US" sz="1200" dirty="0">
                  <a:solidFill>
                    <a:srgbClr val="FFFFFF"/>
                  </a:solidFill>
                  <a:latin typeface="Arial" panose="020B0604020202020204" pitchFamily="34" charset="0"/>
                </a:rPr>
                <a:t>Dedicate funding for increased marketing in diversity focused career resources</a:t>
              </a:r>
            </a:p>
            <a:p>
              <a:pPr marL="285750" indent="-285750">
                <a:spcAft>
                  <a:spcPts val="600"/>
                </a:spcAft>
                <a:buFont typeface="Courier New" panose="02070309020205020404" pitchFamily="49" charset="0"/>
                <a:buChar char="o"/>
                <a:defRPr/>
              </a:pPr>
              <a:r>
                <a:rPr lang="en-US" sz="1200" dirty="0">
                  <a:solidFill>
                    <a:srgbClr val="FFFFFF"/>
                  </a:solidFill>
                  <a:latin typeface="Arial" panose="020B0604020202020204" pitchFamily="34" charset="0"/>
                </a:rPr>
                <a:t>Standardize recruitment, search, and selection processes</a:t>
              </a:r>
            </a:p>
            <a:p>
              <a:pPr marL="285750" indent="-285750">
                <a:spcAft>
                  <a:spcPts val="600"/>
                </a:spcAft>
                <a:buFont typeface="Courier New" panose="02070309020205020404" pitchFamily="49" charset="0"/>
                <a:buChar char="o"/>
                <a:defRPr/>
              </a:pPr>
              <a:r>
                <a:rPr lang="en-US" sz="1200" dirty="0">
                  <a:solidFill>
                    <a:srgbClr val="FFFFFF"/>
                  </a:solidFill>
                  <a:latin typeface="Arial" panose="020B0604020202020204" pitchFamily="34" charset="0"/>
                </a:rPr>
                <a:t>Encourage recruitment/retention of our own trainees who contribute diverse perspectives to the field</a:t>
              </a:r>
            </a:p>
            <a:p>
              <a:pPr marL="285750" indent="-285750">
                <a:spcAft>
                  <a:spcPts val="600"/>
                </a:spcAft>
                <a:buFont typeface="Courier New" panose="02070309020205020404" pitchFamily="49" charset="0"/>
                <a:buChar char="o"/>
                <a:defRPr/>
              </a:pPr>
              <a:r>
                <a:rPr lang="en-US" sz="1200" dirty="0">
                  <a:solidFill>
                    <a:srgbClr val="FFFFFF"/>
                  </a:solidFill>
                  <a:latin typeface="Arial" panose="020B0604020202020204" pitchFamily="34" charset="0"/>
                </a:rPr>
                <a:t>Create promotional material accentuating the benefits of Buffalo, UB, the Jacobs School, and the medical campus</a:t>
              </a:r>
              <a:endParaRPr lang="en-US" sz="1200" dirty="0">
                <a:solidFill>
                  <a:srgbClr val="FFFFFF"/>
                </a:solidFill>
                <a:latin typeface="Arial" panose="020B0604020202020204"/>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1" cy="1920240"/>
            <a:chOff x="6535142" y="3130222"/>
            <a:chExt cx="2884845" cy="192024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35142" y="3130222"/>
              <a:ext cx="2884844" cy="19202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2" name="TextBox 21">
              <a:extLst>
                <a:ext uri="{FF2B5EF4-FFF2-40B4-BE49-F238E27FC236}">
                  <a16:creationId xmlns:a16="http://schemas.microsoft.com/office/drawing/2014/main" id="{A589653A-3C50-D790-4FD7-538D66C77B46}"/>
                </a:ext>
              </a:extLst>
            </p:cNvPr>
            <p:cNvSpPr txBox="1"/>
            <p:nvPr/>
          </p:nvSpPr>
          <p:spPr>
            <a:xfrm>
              <a:off x="6847018" y="3282428"/>
              <a:ext cx="2572969" cy="1615827"/>
            </a:xfrm>
            <a:prstGeom prst="rect">
              <a:avLst/>
            </a:prstGeom>
            <a:grpFill/>
          </p:spPr>
          <p:txBody>
            <a:bodyPr wrap="square" rtlCol="0">
              <a:spAutoFit/>
            </a:bodyPr>
            <a:lstStyle/>
            <a:p>
              <a:pPr marL="285750" indent="-285750">
                <a:spcAft>
                  <a:spcPts val="600"/>
                </a:spcAft>
                <a:buFont typeface="Wingdings" panose="05000000000000000000" pitchFamily="2" charset="2"/>
                <a:buChar char="ü"/>
                <a:defRPr/>
              </a:pPr>
              <a:r>
                <a:rPr lang="en-US" sz="1400" dirty="0">
                  <a:solidFill>
                    <a:srgbClr val="FFFFFF"/>
                  </a:solidFill>
                  <a:latin typeface="Arial" panose="020B0604020202020204"/>
                </a:rPr>
                <a:t>Year-over-year % increase of diverse applicants</a:t>
              </a:r>
            </a:p>
            <a:p>
              <a:pPr marL="285750" indent="-285750">
                <a:spcAft>
                  <a:spcPts val="600"/>
                </a:spcAft>
                <a:buFont typeface="Wingdings" panose="05000000000000000000" pitchFamily="2" charset="2"/>
                <a:buChar char="ü"/>
                <a:defRPr/>
              </a:pPr>
              <a:r>
                <a:rPr lang="en-US" sz="1400" dirty="0">
                  <a:solidFill>
                    <a:srgbClr val="FFFFFF"/>
                  </a:solidFill>
                  <a:latin typeface="Arial" panose="020B0604020202020204"/>
                </a:rPr>
                <a:t>Year-over-year % increase of diverse candidates being considered for hire</a:t>
              </a:r>
            </a:p>
            <a:p>
              <a:pPr marL="285750" indent="-285750">
                <a:spcAft>
                  <a:spcPts val="600"/>
                </a:spcAft>
                <a:buFont typeface="Wingdings" panose="05000000000000000000" pitchFamily="2" charset="2"/>
                <a:buChar char="ü"/>
                <a:defRPr/>
              </a:pPr>
              <a:r>
                <a:rPr lang="en-US" sz="1400" dirty="0">
                  <a:solidFill>
                    <a:srgbClr val="FFFFFF"/>
                  </a:solidFill>
                  <a:latin typeface="Arial" panose="020B0604020202020204"/>
                </a:rPr>
                <a:t>Improved retention of trainees</a:t>
              </a:r>
            </a:p>
            <a:p>
              <a:pPr marL="285750" indent="-285750">
                <a:spcAft>
                  <a:spcPts val="600"/>
                </a:spcAft>
                <a:buFont typeface="Wingdings" panose="05000000000000000000" pitchFamily="2" charset="2"/>
                <a:buChar char="ü"/>
                <a:defRPr/>
              </a:pPr>
              <a:r>
                <a:rPr lang="en-US" sz="1400" dirty="0">
                  <a:solidFill>
                    <a:srgbClr val="FFFFFF"/>
                  </a:solidFill>
                  <a:latin typeface="Arial" panose="020B0604020202020204"/>
                </a:rPr>
                <a:t>Year-over-year % increase of applicants outside of Buffalo area.</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38460"/>
              <a:ext cx="2140600" cy="736584"/>
            </a:xfrm>
            <a:prstGeom prst="rect">
              <a:avLst/>
            </a:prstGeom>
            <a:grpFill/>
          </p:spPr>
          <p:txBody>
            <a:bodyPr wrap="square" rtlCol="0">
              <a:spAutoFit/>
            </a:bodyPr>
            <a:lstStyle/>
            <a:p>
              <a:pPr algn="ctr">
                <a:defRPr/>
              </a:pPr>
              <a:r>
                <a:rPr lang="en-US" dirty="0">
                  <a:solidFill>
                    <a:srgbClr val="FFFFFF"/>
                  </a:solidFill>
                  <a:latin typeface="Arial" panose="020B0604020202020204"/>
                </a:rPr>
                <a:t>Office of the Dean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28600"/>
            <a:ext cx="621792" cy="621792"/>
          </a:xfrm>
          <a:prstGeom prst="rect">
            <a:avLst/>
          </a:prstGeom>
        </p:spPr>
      </p:pic>
      <p:pic>
        <p:nvPicPr>
          <p:cNvPr id="8" name="Graphic 7" descr="Medical with solid fill">
            <a:extLst>
              <a:ext uri="{FF2B5EF4-FFF2-40B4-BE49-F238E27FC236}">
                <a16:creationId xmlns:a16="http://schemas.microsoft.com/office/drawing/2014/main" id="{001DB95B-459B-C00F-3982-399AB0F3974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65208" y="228600"/>
            <a:ext cx="621792" cy="621792"/>
          </a:xfrm>
          <a:prstGeom prst="rect">
            <a:avLst/>
          </a:prstGeom>
        </p:spPr>
      </p:pic>
      <p:pic>
        <p:nvPicPr>
          <p:cNvPr id="7" name="Graphic 6" descr="Scientific Thought with solid fill">
            <a:extLst>
              <a:ext uri="{FF2B5EF4-FFF2-40B4-BE49-F238E27FC236}">
                <a16:creationId xmlns:a16="http://schemas.microsoft.com/office/drawing/2014/main" id="{C331E9E1-A8B6-EAB1-B48D-051BF680FA5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9043416" y="228600"/>
            <a:ext cx="621792" cy="623098"/>
          </a:xfrm>
          <a:prstGeom prst="rect">
            <a:avLst/>
          </a:prstGeom>
        </p:spPr>
      </p:pic>
    </p:spTree>
    <p:extLst>
      <p:ext uri="{BB962C8B-B14F-4D97-AF65-F5344CB8AC3E}">
        <p14:creationId xmlns:p14="http://schemas.microsoft.com/office/powerpoint/2010/main" val="2565734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3 </a:t>
            </a:r>
          </a:p>
          <a:p>
            <a:pPr lvl="0" algn="ctr"/>
            <a:r>
              <a:rPr lang="en-US" sz="1600" dirty="0">
                <a:solidFill>
                  <a:schemeClr val="accent6"/>
                </a:solidFill>
                <a:latin typeface="Arial" panose="020B0604020202020204" pitchFamily="34" charset="0"/>
              </a:rPr>
              <a:t>Develop programs to support and retain underrepresented students, trainees, and faculty throughout their training programs and career progression in medicine and biomedical sciences</a:t>
            </a:r>
          </a:p>
        </p:txBody>
      </p:sp>
      <p:sp>
        <p:nvSpPr>
          <p:cNvPr id="3" name="Text Placeholder 2"/>
          <p:cNvSpPr>
            <a:spLocks noGrp="1"/>
          </p:cNvSpPr>
          <p:nvPr>
            <p:ph type="body" idx="11"/>
          </p:nvPr>
        </p:nvSpPr>
        <p:spPr>
          <a:xfrm>
            <a:off x="804672" y="2148840"/>
            <a:ext cx="10607040" cy="914400"/>
          </a:xfrm>
        </p:spPr>
        <p:txBody>
          <a:bodyPr/>
          <a:lstStyle/>
          <a:p>
            <a:pPr>
              <a:lnSpc>
                <a:spcPct val="100000"/>
              </a:lnSpc>
              <a:spcBef>
                <a:spcPts val="0"/>
              </a:spcBef>
            </a:pPr>
            <a:r>
              <a:rPr lang="en-US" sz="1500" dirty="0">
                <a:solidFill>
                  <a:schemeClr val="accent5"/>
                </a:solidFill>
                <a:latin typeface="Arial" panose="020B0604020202020204" pitchFamily="34" charset="0"/>
              </a:rPr>
              <a:t>The Jacobs School will develop a multifaceted pipeline program to help move students through their undergraduate and graduate medical or biomedical education and into faculty positions in Buffalo.</a:t>
            </a:r>
          </a:p>
        </p:txBody>
      </p:sp>
      <p:sp>
        <p:nvSpPr>
          <p:cNvPr id="4" name="Title 3"/>
          <p:cNvSpPr>
            <a:spLocks noGrp="1"/>
          </p:cNvSpPr>
          <p:nvPr>
            <p:ph type="title"/>
          </p:nvPr>
        </p:nvSpPr>
        <p:spPr>
          <a:xfrm>
            <a:off x="6400800" y="320040"/>
            <a:ext cx="2971800" cy="457200"/>
          </a:xfrm>
        </p:spPr>
        <p:txBody>
          <a:bodyPr/>
          <a:lstStyle/>
          <a:p>
            <a:r>
              <a:rPr lang="en-US" dirty="0"/>
              <a:t>Pathway Programs</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80360" cy="1719072"/>
            <a:chOff x="6514611" y="3156348"/>
            <a:chExt cx="2334653"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65133"/>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24048"/>
              <a:ext cx="2318982" cy="386271"/>
            </a:xfrm>
            <a:prstGeom prst="rect">
              <a:avLst/>
            </a:prstGeom>
            <a:noFill/>
          </p:spPr>
          <p:txBody>
            <a:bodyPr wrap="square" rtlCol="0">
              <a:spAutoFit/>
            </a:bodyPr>
            <a:lstStyle/>
            <a:p>
              <a:pPr algn="ctr">
                <a:defRPr/>
              </a:pPr>
              <a:r>
                <a:rPr lang="en-US" dirty="0">
                  <a:solidFill>
                    <a:srgbClr val="FFFFFF"/>
                  </a:solidFill>
                  <a:latin typeface="Arial" panose="020B0604020202020204"/>
                </a:rPr>
                <a:t>Spring 2028</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749040"/>
            <a:chOff x="6514611" y="3156348"/>
            <a:chExt cx="2318983" cy="1846370"/>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84637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1" y="3687742"/>
              <a:ext cx="2271169" cy="1265670"/>
            </a:xfrm>
            <a:prstGeom prst="rect">
              <a:avLst/>
            </a:prstGeom>
            <a:noFill/>
          </p:spPr>
          <p:txBody>
            <a:bodyPr wrap="square" rtlCol="0">
              <a:spAutoFit/>
            </a:bodyPr>
            <a:lstStyle/>
            <a:p>
              <a:pPr marL="285750" indent="-285750">
                <a:spcBef>
                  <a:spcPts val="600"/>
                </a:spcBef>
                <a:spcAft>
                  <a:spcPts val="600"/>
                </a:spcAft>
                <a:buFont typeface="Courier New" panose="02070309020205020404" pitchFamily="49" charset="0"/>
                <a:buChar char="o"/>
                <a:defRPr/>
              </a:pPr>
              <a:r>
                <a:rPr lang="en-US" sz="1400" dirty="0">
                  <a:solidFill>
                    <a:srgbClr val="FFFFFF"/>
                  </a:solidFill>
                  <a:latin typeface="Arial" panose="020B0604020202020204" pitchFamily="34" charset="0"/>
                </a:rPr>
                <a:t>Support the mentoring efforts in our education programs</a:t>
              </a:r>
            </a:p>
            <a:p>
              <a:pPr marL="285750" indent="-285750">
                <a:spcBef>
                  <a:spcPts val="600"/>
                </a:spcBef>
                <a:spcAft>
                  <a:spcPts val="600"/>
                </a:spcAft>
                <a:buFont typeface="Courier New" panose="02070309020205020404" pitchFamily="49" charset="0"/>
                <a:buChar char="o"/>
                <a:defRPr/>
              </a:pPr>
              <a:r>
                <a:rPr lang="en-US" sz="1400" dirty="0">
                  <a:solidFill>
                    <a:srgbClr val="FFFFFF"/>
                  </a:solidFill>
                  <a:latin typeface="Arial" panose="020B0604020202020204" pitchFamily="34" charset="0"/>
                </a:rPr>
                <a:t>Enhance faculty mentoring and professional development opportunities</a:t>
              </a:r>
            </a:p>
            <a:p>
              <a:pPr marL="285750" indent="-285750">
                <a:spcBef>
                  <a:spcPts val="600"/>
                </a:spcBef>
                <a:spcAft>
                  <a:spcPts val="600"/>
                </a:spcAft>
                <a:buFont typeface="Courier New" panose="02070309020205020404" pitchFamily="49" charset="0"/>
                <a:buChar char="o"/>
                <a:defRPr/>
              </a:pPr>
              <a:r>
                <a:rPr lang="en-US" sz="1400" dirty="0">
                  <a:solidFill>
                    <a:srgbClr val="FFFFFF"/>
                  </a:solidFill>
                  <a:latin typeface="Arial" panose="020B0604020202020204" pitchFamily="34" charset="0"/>
                </a:rPr>
                <a:t>Improve efficiency of hiring UB graduates</a:t>
              </a:r>
            </a:p>
            <a:p>
              <a:pPr marL="285750" indent="-285750">
                <a:spcBef>
                  <a:spcPts val="600"/>
                </a:spcBef>
                <a:spcAft>
                  <a:spcPts val="600"/>
                </a:spcAft>
                <a:buFont typeface="Courier New" panose="02070309020205020404" pitchFamily="49" charset="0"/>
                <a:buChar char="o"/>
                <a:defRPr/>
              </a:pPr>
              <a:r>
                <a:rPr lang="en-US" sz="1400" dirty="0">
                  <a:solidFill>
                    <a:srgbClr val="FFFFFF"/>
                  </a:solidFill>
                  <a:latin typeface="Arial" panose="020B0604020202020204" pitchFamily="34" charset="0"/>
                </a:rPr>
                <a:t>Support efforts to improve the learning and working environment, making staying in Buffalo even more desirable </a:t>
              </a:r>
            </a:p>
            <a:p>
              <a:pPr marL="285750" indent="-285750">
                <a:buFont typeface="Courier New" panose="02070309020205020404" pitchFamily="49" charset="0"/>
                <a:buChar char="o"/>
                <a:defRPr/>
              </a:pPr>
              <a:endParaRPr lang="en-US" sz="1400" dirty="0">
                <a:solidFill>
                  <a:srgbClr val="FFFFFF"/>
                </a:solidFill>
                <a:latin typeface="Arial" panose="020B0604020202020204"/>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09160"/>
            <a:ext cx="5074921" cy="1920240"/>
            <a:chOff x="6535142" y="3130222"/>
            <a:chExt cx="2884845" cy="192024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35142" y="3130222"/>
              <a:ext cx="2884844" cy="19202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2" name="TextBox 21">
              <a:extLst>
                <a:ext uri="{FF2B5EF4-FFF2-40B4-BE49-F238E27FC236}">
                  <a16:creationId xmlns:a16="http://schemas.microsoft.com/office/drawing/2014/main" id="{A589653A-3C50-D790-4FD7-538D66C77B46}"/>
                </a:ext>
              </a:extLst>
            </p:cNvPr>
            <p:cNvSpPr txBox="1"/>
            <p:nvPr/>
          </p:nvSpPr>
          <p:spPr>
            <a:xfrm>
              <a:off x="6847018" y="3404542"/>
              <a:ext cx="2572969" cy="1246495"/>
            </a:xfrm>
            <a:prstGeom prst="rect">
              <a:avLst/>
            </a:prstGeom>
            <a:grpFill/>
          </p:spPr>
          <p:txBody>
            <a:bodyPr wrap="square" rtlCol="0">
              <a:spAutoFit/>
            </a:bodyPr>
            <a:lstStyle/>
            <a:p>
              <a:pPr marL="285750" indent="-285750">
                <a:buFont typeface="Wingdings" panose="05000000000000000000" pitchFamily="2" charset="2"/>
                <a:buChar char="ü"/>
                <a:defRPr/>
              </a:pPr>
              <a:r>
                <a:rPr lang="en-US" sz="1500" dirty="0">
                  <a:solidFill>
                    <a:srgbClr val="FFFFFF"/>
                  </a:solidFill>
                  <a:latin typeface="Arial" panose="020B0604020202020204"/>
                </a:rPr>
                <a:t>Increased resources allocated to trainee mentoring programs</a:t>
              </a:r>
            </a:p>
            <a:p>
              <a:pPr marL="285750" indent="-285750">
                <a:buFont typeface="Wingdings" panose="05000000000000000000" pitchFamily="2" charset="2"/>
                <a:buChar char="ü"/>
                <a:defRPr/>
              </a:pPr>
              <a:r>
                <a:rPr lang="en-US" sz="1500" dirty="0">
                  <a:solidFill>
                    <a:srgbClr val="FFFFFF"/>
                  </a:solidFill>
                  <a:latin typeface="Arial" panose="020B0604020202020204"/>
                </a:rPr>
                <a:t>Increase resources allocated to faculty mentoring programs</a:t>
              </a:r>
            </a:p>
            <a:p>
              <a:pPr marL="285750" indent="-285750">
                <a:buFont typeface="Wingdings" panose="05000000000000000000" pitchFamily="2" charset="2"/>
                <a:buChar char="ü"/>
                <a:defRPr/>
              </a:pPr>
              <a:r>
                <a:rPr lang="en-US" sz="1500" dirty="0">
                  <a:solidFill>
                    <a:srgbClr val="FFFFFF"/>
                  </a:solidFill>
                  <a:latin typeface="Arial" panose="020B0604020202020204"/>
                </a:rPr>
                <a:t>Increased retention of trainees as faculty</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1"/>
            <a:ext cx="2971800" cy="1699620"/>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49699"/>
              <a:ext cx="2140600" cy="745014"/>
            </a:xfrm>
            <a:prstGeom prst="rect">
              <a:avLst/>
            </a:prstGeom>
            <a:grpFill/>
          </p:spPr>
          <p:txBody>
            <a:bodyPr wrap="square" rtlCol="0">
              <a:spAutoFit/>
            </a:bodyPr>
            <a:lstStyle/>
            <a:p>
              <a:pPr algn="ctr">
                <a:defRPr/>
              </a:pPr>
              <a:r>
                <a:rPr lang="en-US" dirty="0">
                  <a:solidFill>
                    <a:srgbClr val="FFFFFF"/>
                  </a:solidFill>
                  <a:latin typeface="Arial" panose="020B0604020202020204"/>
                </a:rPr>
                <a:t>Office of Resource Management</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28600"/>
            <a:ext cx="621792" cy="621792"/>
          </a:xfrm>
          <a:prstGeom prst="rect">
            <a:avLst/>
          </a:prstGeom>
        </p:spPr>
      </p:pic>
      <p:pic>
        <p:nvPicPr>
          <p:cNvPr id="8" name="Graphic 7" descr="Medical with solid fill">
            <a:extLst>
              <a:ext uri="{FF2B5EF4-FFF2-40B4-BE49-F238E27FC236}">
                <a16:creationId xmlns:a16="http://schemas.microsoft.com/office/drawing/2014/main" id="{001DB95B-459B-C00F-3982-399AB0F3974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65208" y="228600"/>
            <a:ext cx="621792" cy="621792"/>
          </a:xfrm>
          <a:prstGeom prst="rect">
            <a:avLst/>
          </a:prstGeom>
        </p:spPr>
      </p:pic>
      <p:pic>
        <p:nvPicPr>
          <p:cNvPr id="7" name="Graphic 6" descr="Scientific Thought with solid fill">
            <a:extLst>
              <a:ext uri="{FF2B5EF4-FFF2-40B4-BE49-F238E27FC236}">
                <a16:creationId xmlns:a16="http://schemas.microsoft.com/office/drawing/2014/main" id="{B95D0ADD-E0A9-C50B-0282-235C87D4DC2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9074594" y="228600"/>
            <a:ext cx="621792" cy="623098"/>
          </a:xfrm>
          <a:prstGeom prst="rect">
            <a:avLst/>
          </a:prstGeom>
        </p:spPr>
      </p:pic>
    </p:spTree>
    <p:extLst>
      <p:ext uri="{BB962C8B-B14F-4D97-AF65-F5344CB8AC3E}">
        <p14:creationId xmlns:p14="http://schemas.microsoft.com/office/powerpoint/2010/main" val="1920037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672" y="1188720"/>
            <a:ext cx="10607040" cy="914400"/>
          </a:xfrm>
          <a:ln w="19050">
            <a:solidFill>
              <a:schemeClr val="accent1">
                <a:shade val="50000"/>
              </a:schemeClr>
            </a:solidFill>
          </a:ln>
        </p:spPr>
        <p:txBody>
          <a:bodyPr anchor="ctr" anchorCtr="0"/>
          <a:lstStyle/>
          <a:p>
            <a:pPr lvl="0" algn="ctr"/>
            <a:r>
              <a:rPr lang="en-US" sz="1800" dirty="0">
                <a:solidFill>
                  <a:schemeClr val="accent6"/>
                </a:solidFill>
                <a:latin typeface="Arial" panose="020B0604020202020204" pitchFamily="34" charset="0"/>
              </a:rPr>
              <a:t>GOAL 4</a:t>
            </a:r>
          </a:p>
          <a:p>
            <a:pPr lvl="0" algn="ctr"/>
            <a:r>
              <a:rPr lang="en-US" sz="1800" dirty="0">
                <a:solidFill>
                  <a:schemeClr val="accent6"/>
                </a:solidFill>
                <a:latin typeface="Arial" panose="020B0604020202020204" pitchFamily="34" charset="0"/>
              </a:rPr>
              <a:t>Develop strategies to retain trainees, faculty, and staff</a:t>
            </a:r>
          </a:p>
        </p:txBody>
      </p:sp>
      <p:sp>
        <p:nvSpPr>
          <p:cNvPr id="3" name="Text Placeholder 2"/>
          <p:cNvSpPr>
            <a:spLocks noGrp="1"/>
          </p:cNvSpPr>
          <p:nvPr>
            <p:ph type="body" idx="11"/>
          </p:nvPr>
        </p:nvSpPr>
        <p:spPr>
          <a:xfrm>
            <a:off x="804672" y="2148840"/>
            <a:ext cx="10607040" cy="914400"/>
          </a:xfrm>
        </p:spPr>
        <p:txBody>
          <a:bodyPr/>
          <a:lstStyle/>
          <a:p>
            <a:pPr>
              <a:lnSpc>
                <a:spcPct val="100000"/>
              </a:lnSpc>
              <a:spcBef>
                <a:spcPts val="0"/>
              </a:spcBef>
            </a:pPr>
            <a:r>
              <a:rPr lang="en-US" sz="1500" dirty="0">
                <a:solidFill>
                  <a:schemeClr val="accent5"/>
                </a:solidFill>
                <a:latin typeface="Arial" panose="020B0604020202020204" pitchFamily="34" charset="0"/>
              </a:rPr>
              <a:t>The Jacobs School will implement a data-driven plan to increase retention of those we train and recruit, including recognizing community work beyond teaching, research, clinical care, and service to the school.</a:t>
            </a:r>
          </a:p>
        </p:txBody>
      </p:sp>
      <p:sp>
        <p:nvSpPr>
          <p:cNvPr id="4" name="Title 3"/>
          <p:cNvSpPr>
            <a:spLocks noGrp="1"/>
          </p:cNvSpPr>
          <p:nvPr>
            <p:ph type="title"/>
          </p:nvPr>
        </p:nvSpPr>
        <p:spPr>
          <a:xfrm>
            <a:off x="6400800" y="320040"/>
            <a:ext cx="2971800" cy="457200"/>
          </a:xfrm>
        </p:spPr>
        <p:txBody>
          <a:bodyPr/>
          <a:lstStyle/>
          <a:p>
            <a:r>
              <a:rPr lang="en-US" dirty="0"/>
              <a:t>Pathway Programs</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99694" cy="1719072"/>
            <a:chOff x="6514611" y="3156348"/>
            <a:chExt cx="2350324"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1461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6902" y="3156348"/>
              <a:ext cx="914400" cy="914400"/>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30282" y="4236671"/>
              <a:ext cx="2334653" cy="392845"/>
            </a:xfrm>
            <a:prstGeom prst="rect">
              <a:avLst/>
            </a:prstGeom>
            <a:noFill/>
          </p:spPr>
          <p:txBody>
            <a:bodyPr wrap="square" rtlCol="0">
              <a:spAutoFit/>
            </a:bodyPr>
            <a:lstStyle/>
            <a:p>
              <a:pPr algn="ctr">
                <a:defRPr/>
              </a:pPr>
              <a:r>
                <a:rPr lang="en-US" dirty="0">
                  <a:solidFill>
                    <a:srgbClr val="FFFFFF"/>
                  </a:solidFill>
                  <a:latin typeface="Arial" panose="020B0604020202020204"/>
                </a:rPr>
                <a:t>Spring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4672" y="2880360"/>
            <a:ext cx="4434840" cy="3985658"/>
            <a:chOff x="6514611" y="3156348"/>
            <a:chExt cx="2318983" cy="2092785"/>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56348"/>
              <a:ext cx="2318983" cy="196854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18" name="TextBox 17">
              <a:extLst>
                <a:ext uri="{FF2B5EF4-FFF2-40B4-BE49-F238E27FC236}">
                  <a16:creationId xmlns:a16="http://schemas.microsoft.com/office/drawing/2014/main" id="{67314848-ED75-9EC6-793E-15D21F128BDE}"/>
                </a:ext>
              </a:extLst>
            </p:cNvPr>
            <p:cNvSpPr txBox="1"/>
            <p:nvPr/>
          </p:nvSpPr>
          <p:spPr>
            <a:xfrm>
              <a:off x="6548080" y="3722904"/>
              <a:ext cx="2271169" cy="1526229"/>
            </a:xfrm>
            <a:prstGeom prst="rect">
              <a:avLst/>
            </a:prstGeom>
            <a:noFill/>
          </p:spPr>
          <p:txBody>
            <a:bodyPr wrap="square" rtlCol="0">
              <a:spAutoFit/>
            </a:bodyPr>
            <a:lstStyle/>
            <a:p>
              <a:pPr marL="285750" indent="-285750">
                <a:buFont typeface="Courier New" panose="02070309020205020404" pitchFamily="49" charset="0"/>
                <a:buChar char="o"/>
                <a:defRPr/>
              </a:pPr>
              <a:r>
                <a:rPr lang="en-US" sz="1400" dirty="0">
                  <a:solidFill>
                    <a:srgbClr val="FFFFFF"/>
                  </a:solidFill>
                  <a:latin typeface="Arial" panose="020B0604020202020204"/>
                </a:rPr>
                <a:t>Implement exit interviews for all to gather attrition data</a:t>
              </a:r>
            </a:p>
            <a:p>
              <a:pPr marL="285750" indent="-285750">
                <a:buFont typeface="Courier New" panose="02070309020205020404" pitchFamily="49" charset="0"/>
                <a:buChar char="o"/>
                <a:defRPr/>
              </a:pPr>
              <a:endParaRPr lang="en-US" sz="1400" dirty="0">
                <a:solidFill>
                  <a:srgbClr val="FFFFFF"/>
                </a:solidFill>
                <a:latin typeface="Arial" panose="020B0604020202020204"/>
              </a:endParaRPr>
            </a:p>
            <a:p>
              <a:pPr marL="285750" indent="-285750">
                <a:buFont typeface="Courier New" panose="02070309020205020404" pitchFamily="49" charset="0"/>
                <a:buChar char="o"/>
                <a:defRPr/>
              </a:pPr>
              <a:r>
                <a:rPr lang="en-US" sz="1400" dirty="0">
                  <a:solidFill>
                    <a:srgbClr val="FFFFFF"/>
                  </a:solidFill>
                  <a:latin typeface="Arial" panose="020B0604020202020204"/>
                </a:rPr>
                <a:t>Address causes for attrition based on exit interview data</a:t>
              </a:r>
            </a:p>
            <a:p>
              <a:pPr marL="285750" indent="-285750">
                <a:buFont typeface="Courier New" panose="02070309020205020404" pitchFamily="49" charset="0"/>
                <a:buChar char="o"/>
                <a:defRPr/>
              </a:pPr>
              <a:endParaRPr lang="en-US" sz="1400" dirty="0">
                <a:solidFill>
                  <a:srgbClr val="FFFFFF"/>
                </a:solidFill>
                <a:latin typeface="Arial" panose="020B0604020202020204"/>
              </a:endParaRPr>
            </a:p>
            <a:p>
              <a:pPr marL="285750" indent="-285750">
                <a:buFont typeface="Courier New" panose="02070309020205020404" pitchFamily="49" charset="0"/>
                <a:buChar char="o"/>
                <a:defRPr/>
              </a:pPr>
              <a:r>
                <a:rPr lang="en-US" sz="1400" dirty="0">
                  <a:solidFill>
                    <a:srgbClr val="FFFFFF"/>
                  </a:solidFill>
                  <a:latin typeface="Arial" panose="020B0604020202020204"/>
                </a:rPr>
                <a:t>Increase public celebration of achievements made possible by increased diversity</a:t>
              </a:r>
            </a:p>
            <a:p>
              <a:pPr marL="285750" indent="-285750">
                <a:buFont typeface="Courier New" panose="02070309020205020404" pitchFamily="49" charset="0"/>
                <a:buChar char="o"/>
                <a:defRPr/>
              </a:pPr>
              <a:endParaRPr lang="en-US" sz="1400" dirty="0">
                <a:solidFill>
                  <a:srgbClr val="FFFFFF"/>
                </a:solidFill>
                <a:latin typeface="Arial" panose="020B0604020202020204"/>
              </a:endParaRPr>
            </a:p>
            <a:p>
              <a:pPr marL="285750" indent="-285750">
                <a:buFont typeface="Courier New" panose="02070309020205020404" pitchFamily="49" charset="0"/>
                <a:buChar char="o"/>
                <a:defRPr/>
              </a:pPr>
              <a:r>
                <a:rPr lang="en-US" sz="1400" dirty="0">
                  <a:solidFill>
                    <a:srgbClr val="FFFFFF"/>
                  </a:solidFill>
                  <a:latin typeface="Arial" panose="020B0604020202020204"/>
                </a:rPr>
                <a:t>Enhance recognition of those who participate in meaningful social justice work in WNY</a:t>
              </a:r>
            </a:p>
            <a:p>
              <a:pPr marL="285750" indent="-285750">
                <a:buFont typeface="Courier New" panose="02070309020205020404" pitchFamily="49" charset="0"/>
                <a:buChar char="o"/>
                <a:defRPr/>
              </a:pPr>
              <a:endParaRPr lang="en-US" sz="1400" dirty="0">
                <a:solidFill>
                  <a:srgbClr val="FFFFFF"/>
                </a:solidFill>
                <a:latin typeface="Arial" panose="020B0604020202020204"/>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3" y="4709160"/>
            <a:ext cx="5074920" cy="1920240"/>
            <a:chOff x="6531115" y="3131227"/>
            <a:chExt cx="2318983" cy="184637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31115" y="3131227"/>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2" name="TextBox 21">
              <a:extLst>
                <a:ext uri="{FF2B5EF4-FFF2-40B4-BE49-F238E27FC236}">
                  <a16:creationId xmlns:a16="http://schemas.microsoft.com/office/drawing/2014/main" id="{A589653A-3C50-D790-4FD7-538D66C77B46}"/>
                </a:ext>
              </a:extLst>
            </p:cNvPr>
            <p:cNvSpPr txBox="1"/>
            <p:nvPr/>
          </p:nvSpPr>
          <p:spPr>
            <a:xfrm>
              <a:off x="6781815" y="3394994"/>
              <a:ext cx="2068282" cy="1346511"/>
            </a:xfrm>
            <a:prstGeom prst="rect">
              <a:avLst/>
            </a:prstGeom>
            <a:grpFill/>
          </p:spPr>
          <p:txBody>
            <a:bodyPr wrap="square" rtlCol="0">
              <a:spAutoFit/>
            </a:bodyPr>
            <a:lstStyle/>
            <a:p>
              <a:pPr marL="285750" indent="-285750">
                <a:spcAft>
                  <a:spcPts val="600"/>
                </a:spcAft>
                <a:buFont typeface="Wingdings" panose="05000000000000000000" pitchFamily="2" charset="2"/>
                <a:buChar char="ü"/>
                <a:defRPr/>
              </a:pPr>
              <a:r>
                <a:rPr lang="en-US" sz="1500" dirty="0">
                  <a:solidFill>
                    <a:srgbClr val="FFFFFF"/>
                  </a:solidFill>
                  <a:latin typeface="Arial" panose="020B0604020202020204"/>
                </a:rPr>
                <a:t>Reduced attrition</a:t>
              </a:r>
            </a:p>
            <a:p>
              <a:pPr marL="285750" indent="-285750">
                <a:spcAft>
                  <a:spcPts val="600"/>
                </a:spcAft>
                <a:buFont typeface="Wingdings" panose="05000000000000000000" pitchFamily="2" charset="2"/>
                <a:buChar char="ü"/>
                <a:defRPr/>
              </a:pPr>
              <a:r>
                <a:rPr lang="en-US" sz="1500" dirty="0">
                  <a:solidFill>
                    <a:srgbClr val="FFFFFF"/>
                  </a:solidFill>
                  <a:latin typeface="Arial" panose="020B0604020202020204"/>
                </a:rPr>
                <a:t>Increased understanding of the importance of diversity and the advantages of diverse perspectives in medicine and science</a:t>
              </a:r>
            </a:p>
            <a:p>
              <a:pPr marL="285750" indent="-285750">
                <a:spcAft>
                  <a:spcPts val="600"/>
                </a:spcAft>
                <a:buFont typeface="Wingdings" panose="05000000000000000000" pitchFamily="2" charset="2"/>
                <a:buChar char="ü"/>
                <a:defRPr/>
              </a:pPr>
              <a:r>
                <a:rPr lang="en-US" sz="1500" dirty="0">
                  <a:solidFill>
                    <a:srgbClr val="FFFFFF"/>
                  </a:solidFill>
                  <a:latin typeface="Arial" panose="020B0604020202020204"/>
                </a:rPr>
                <a:t>Increased involvement in social justice work </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9020286">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7180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1"/>
            <a:ext cx="2971800" cy="1699620"/>
            <a:chOff x="6514611" y="3156348"/>
            <a:chExt cx="2318983"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14611" y="3156348"/>
              <a:ext cx="2318983"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9" name="TextBox 28">
              <a:extLst>
                <a:ext uri="{FF2B5EF4-FFF2-40B4-BE49-F238E27FC236}">
                  <a16:creationId xmlns:a16="http://schemas.microsoft.com/office/drawing/2014/main" id="{A9179736-190E-2125-CA0E-10CBAA07D4FC}"/>
                </a:ext>
              </a:extLst>
            </p:cNvPr>
            <p:cNvSpPr txBox="1"/>
            <p:nvPr/>
          </p:nvSpPr>
          <p:spPr>
            <a:xfrm>
              <a:off x="6585964" y="4149699"/>
              <a:ext cx="2140600" cy="745014"/>
            </a:xfrm>
            <a:prstGeom prst="rect">
              <a:avLst/>
            </a:prstGeom>
            <a:grpFill/>
          </p:spPr>
          <p:txBody>
            <a:bodyPr wrap="square" rtlCol="0">
              <a:spAutoFit/>
            </a:bodyPr>
            <a:lstStyle/>
            <a:p>
              <a:pPr algn="ctr">
                <a:defRPr/>
              </a:pPr>
              <a:r>
                <a:rPr lang="en-US" dirty="0">
                  <a:solidFill>
                    <a:srgbClr val="FFFFFF"/>
                  </a:solidFill>
                  <a:latin typeface="Arial" panose="020B0604020202020204"/>
                </a:rPr>
                <a:t>Office of Resource Management</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71800"/>
            <a:ext cx="837025" cy="837025"/>
          </a:xfrm>
          <a:prstGeom prst="rect">
            <a:avLst/>
          </a:prstGeom>
        </p:spPr>
      </p:pic>
      <p:pic>
        <p:nvPicPr>
          <p:cNvPr id="5" name="Graphic 4" descr="Neighborhood with solid fill">
            <a:extLst>
              <a:ext uri="{FF2B5EF4-FFF2-40B4-BE49-F238E27FC236}">
                <a16:creationId xmlns:a16="http://schemas.microsoft.com/office/drawing/2014/main" id="{150E4B06-7A75-3CBD-755C-32BFD43A8E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87000" y="228600"/>
            <a:ext cx="621792" cy="621792"/>
          </a:xfrm>
          <a:prstGeom prst="rect">
            <a:avLst/>
          </a:prstGeom>
        </p:spPr>
      </p:pic>
      <p:pic>
        <p:nvPicPr>
          <p:cNvPr id="8" name="Graphic 7" descr="Medical with solid fill">
            <a:extLst>
              <a:ext uri="{FF2B5EF4-FFF2-40B4-BE49-F238E27FC236}">
                <a16:creationId xmlns:a16="http://schemas.microsoft.com/office/drawing/2014/main" id="{001DB95B-459B-C00F-3982-399AB0F3974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65208" y="228600"/>
            <a:ext cx="621792" cy="621792"/>
          </a:xfrm>
          <a:prstGeom prst="rect">
            <a:avLst/>
          </a:prstGeom>
        </p:spPr>
      </p:pic>
      <p:pic>
        <p:nvPicPr>
          <p:cNvPr id="7" name="Graphic 6" descr="Scientific Thought with solid fill">
            <a:extLst>
              <a:ext uri="{FF2B5EF4-FFF2-40B4-BE49-F238E27FC236}">
                <a16:creationId xmlns:a16="http://schemas.microsoft.com/office/drawing/2014/main" id="{726806DD-F7F1-235E-9FED-69AA2ACAABB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9061704" y="237091"/>
            <a:ext cx="621792" cy="623098"/>
          </a:xfrm>
          <a:prstGeom prst="rect">
            <a:avLst/>
          </a:prstGeom>
        </p:spPr>
      </p:pic>
    </p:spTree>
    <p:extLst>
      <p:ext uri="{BB962C8B-B14F-4D97-AF65-F5344CB8AC3E}">
        <p14:creationId xmlns:p14="http://schemas.microsoft.com/office/powerpoint/2010/main" val="266514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58367" y="1717258"/>
            <a:ext cx="6571773" cy="2386584"/>
          </a:xfrm>
        </p:spPr>
        <p:txBody>
          <a:bodyPr>
            <a:normAutofit/>
          </a:bodyPr>
          <a:lstStyle/>
          <a:p>
            <a:pPr>
              <a:lnSpc>
                <a:spcPct val="100000"/>
              </a:lnSpc>
            </a:pPr>
            <a:r>
              <a:rPr lang="en-US" dirty="0">
                <a:latin typeface="Arial"/>
                <a:cs typeface="Arial"/>
              </a:rPr>
              <a:t>Education </a:t>
            </a:r>
            <a:br>
              <a:rPr lang="en-US" dirty="0">
                <a:latin typeface="Arial"/>
                <a:cs typeface="Arial"/>
              </a:rPr>
            </a:br>
            <a:br>
              <a:rPr kumimoji="0" lang="en-US" sz="1400" b="0" i="0" u="none" strike="noStrike" kern="1200" cap="none" spc="0" normalizeH="0" baseline="0" noProof="0" dirty="0">
                <a:ln>
                  <a:noFill/>
                </a:ln>
                <a:solidFill>
                  <a:srgbClr val="FFFFFF"/>
                </a:solidFill>
                <a:effectLst/>
                <a:uLnTx/>
                <a:uFillTx/>
                <a:latin typeface="Arial" panose="020B0604020202020204" pitchFamily="34" charset="0"/>
              </a:rPr>
            </a:br>
            <a:r>
              <a:rPr kumimoji="0" lang="en-US" sz="1800" b="0" i="0" u="none" strike="noStrike" kern="1200" cap="none" spc="0" normalizeH="0" baseline="0" noProof="0" dirty="0">
                <a:ln>
                  <a:noFill/>
                </a:ln>
                <a:solidFill>
                  <a:srgbClr val="FFFF00"/>
                </a:solidFill>
                <a:effectLst/>
                <a:uLnTx/>
                <a:uFillTx/>
                <a:latin typeface="Arial" panose="020B0604020202020204" pitchFamily="34" charset="0"/>
              </a:rPr>
              <a:t>Meeting community needs by training a diverse workforce using innovative curricula designed to train the future generations of physicians and research scientists. </a:t>
            </a:r>
            <a:endParaRPr lang="en-US" sz="4000" i="1" dirty="0">
              <a:solidFill>
                <a:srgbClr val="FFFF00"/>
              </a:solidFill>
              <a:latin typeface="Georgia"/>
              <a:cs typeface="Arial"/>
            </a:endParaRPr>
          </a:p>
        </p:txBody>
      </p:sp>
    </p:spTree>
    <p:extLst>
      <p:ext uri="{BB962C8B-B14F-4D97-AF65-F5344CB8AC3E}">
        <p14:creationId xmlns:p14="http://schemas.microsoft.com/office/powerpoint/2010/main" val="391960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061" y="1380055"/>
            <a:ext cx="4978908" cy="2387600"/>
          </a:xfrm>
        </p:spPr>
        <p:txBody>
          <a:bodyPr/>
          <a:lstStyle/>
          <a:p>
            <a:r>
              <a:rPr lang="en-US" dirty="0"/>
              <a:t>Biomedical Education</a:t>
            </a:r>
          </a:p>
        </p:txBody>
      </p:sp>
      <p:sp>
        <p:nvSpPr>
          <p:cNvPr id="3" name="TextBox 2">
            <a:extLst>
              <a:ext uri="{FF2B5EF4-FFF2-40B4-BE49-F238E27FC236}">
                <a16:creationId xmlns:a16="http://schemas.microsoft.com/office/drawing/2014/main" id="{C3A0EA0C-C4D2-9EAD-3840-2824DDDAFF41}"/>
              </a:ext>
            </a:extLst>
          </p:cNvPr>
          <p:cNvSpPr txBox="1"/>
          <p:nvPr/>
        </p:nvSpPr>
        <p:spPr>
          <a:xfrm>
            <a:off x="657061" y="4000617"/>
            <a:ext cx="7126225" cy="1200329"/>
          </a:xfrm>
          <a:prstGeom prst="rect">
            <a:avLst/>
          </a:prstGeom>
          <a:noFill/>
        </p:spPr>
        <p:txBody>
          <a:bodyPr wrap="square" rtlCol="0">
            <a:spAutoFit/>
          </a:bodyPr>
          <a:lstStyle/>
          <a:p>
            <a:r>
              <a:rPr lang="en-US" dirty="0"/>
              <a:t>Building capacity in our programs to increase the number of graduates ready to tackle the increasing needs in academia, industry, and education, and eager to contribute to the health of our communities through scientific innovation.</a:t>
            </a:r>
          </a:p>
        </p:txBody>
      </p:sp>
    </p:spTree>
    <p:extLst>
      <p:ext uri="{BB962C8B-B14F-4D97-AF65-F5344CB8AC3E}">
        <p14:creationId xmlns:p14="http://schemas.microsoft.com/office/powerpoint/2010/main" val="60088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5543" y="1188720"/>
            <a:ext cx="10607040" cy="914400"/>
          </a:xfrm>
          <a:ln w="19050">
            <a:solidFill>
              <a:schemeClr val="accent5">
                <a:lumMod val="75000"/>
              </a:schemeClr>
            </a:solidFill>
          </a:ln>
        </p:spPr>
        <p:txBody>
          <a:bodyPr anchor="ctr" anchorCtr="0"/>
          <a:lstStyle/>
          <a:p>
            <a:pPr lvl="0" algn="ctr"/>
            <a:r>
              <a:rPr lang="en-US" sz="1800" dirty="0">
                <a:solidFill>
                  <a:schemeClr val="accent6"/>
                </a:solidFill>
                <a:latin typeface="Arial" panose="020B0604020202020204" pitchFamily="34" charset="0"/>
              </a:rPr>
              <a:t>GOAL 1</a:t>
            </a:r>
          </a:p>
          <a:p>
            <a:pPr lvl="0" algn="ctr"/>
            <a:r>
              <a:rPr lang="en-US" sz="1800" dirty="0">
                <a:solidFill>
                  <a:schemeClr val="accent6"/>
                </a:solidFill>
                <a:latin typeface="Arial" panose="020B0604020202020204" pitchFamily="34" charset="0"/>
              </a:rPr>
              <a:t>Establish standard minimum outcome tracking procedures for all graduate programs and postdoctoral candidates in the Jacobs School with central reporting</a:t>
            </a:r>
            <a:endParaRPr lang="en-US" dirty="0">
              <a:solidFill>
                <a:schemeClr val="accent6"/>
              </a:solidFill>
            </a:endParaRPr>
          </a:p>
        </p:txBody>
      </p:sp>
      <p:sp>
        <p:nvSpPr>
          <p:cNvPr id="3" name="Text Placeholder 2"/>
          <p:cNvSpPr>
            <a:spLocks noGrp="1"/>
          </p:cNvSpPr>
          <p:nvPr>
            <p:ph type="body" idx="11"/>
          </p:nvPr>
        </p:nvSpPr>
        <p:spPr>
          <a:xfrm>
            <a:off x="805542" y="2183771"/>
            <a:ext cx="10607040" cy="623098"/>
          </a:xfrm>
        </p:spPr>
        <p:txBody>
          <a:bodyPr/>
          <a:lstStyle/>
          <a:p>
            <a:pPr lvl="0"/>
            <a:r>
              <a:rPr lang="en-US" sz="1800" dirty="0">
                <a:solidFill>
                  <a:schemeClr val="accent5"/>
                </a:solidFill>
                <a:latin typeface="Arial" panose="020B0604020202020204" pitchFamily="34" charset="0"/>
              </a:rPr>
              <a:t>The Office of Biomedical Education will </a:t>
            </a:r>
            <a:r>
              <a:rPr lang="en-US" sz="1800" dirty="0">
                <a:solidFill>
                  <a:srgbClr val="007681"/>
                </a:solidFill>
                <a:latin typeface="Arial" panose="020B0604020202020204" pitchFamily="34" charset="0"/>
              </a:rPr>
              <a:t>leverage</a:t>
            </a:r>
            <a:r>
              <a:rPr lang="en-US" sz="1800" dirty="0">
                <a:solidFill>
                  <a:schemeClr val="accent5"/>
                </a:solidFill>
                <a:latin typeface="Arial" panose="020B0604020202020204" pitchFamily="34" charset="0"/>
              </a:rPr>
              <a:t> established University of Buffalo resources to harvest and examine alumni data.</a:t>
            </a:r>
            <a:endParaRPr lang="en-US" dirty="0">
              <a:solidFill>
                <a:schemeClr val="accent5"/>
              </a:solidFill>
            </a:endParaRPr>
          </a:p>
        </p:txBody>
      </p:sp>
      <p:sp>
        <p:nvSpPr>
          <p:cNvPr id="4" name="Title 3"/>
          <p:cNvSpPr>
            <a:spLocks noGrp="1"/>
          </p:cNvSpPr>
          <p:nvPr>
            <p:ph type="title"/>
          </p:nvPr>
        </p:nvSpPr>
        <p:spPr>
          <a:xfrm>
            <a:off x="7310813" y="320040"/>
            <a:ext cx="3017520" cy="502920"/>
          </a:xfrm>
        </p:spPr>
        <p:txBody>
          <a:bodyPr/>
          <a:lstStyle/>
          <a:p>
            <a:r>
              <a:rPr lang="en-US" dirty="0"/>
              <a:t>Biomedical Education</a:t>
            </a:r>
          </a:p>
        </p:txBody>
      </p:sp>
      <p:grpSp>
        <p:nvGrpSpPr>
          <p:cNvPr id="14" name="Group 13">
            <a:extLst>
              <a:ext uri="{FF2B5EF4-FFF2-40B4-BE49-F238E27FC236}">
                <a16:creationId xmlns:a16="http://schemas.microsoft.com/office/drawing/2014/main" id="{BA405AA2-E240-4BA0-27D5-02A8E062F3D5}"/>
              </a:ext>
            </a:extLst>
          </p:cNvPr>
          <p:cNvGrpSpPr/>
          <p:nvPr/>
        </p:nvGrpSpPr>
        <p:grpSpPr>
          <a:xfrm>
            <a:off x="5422392" y="2880360"/>
            <a:ext cx="2880360" cy="1719072"/>
            <a:chOff x="6506831" y="3156348"/>
            <a:chExt cx="2342433" cy="1846370"/>
          </a:xfrm>
        </p:grpSpPr>
        <p:sp>
          <p:nvSpPr>
            <p:cNvPr id="13" name="Rectangle 12">
              <a:extLst>
                <a:ext uri="{FF2B5EF4-FFF2-40B4-BE49-F238E27FC236}">
                  <a16:creationId xmlns:a16="http://schemas.microsoft.com/office/drawing/2014/main" id="{1A4EA82A-E7CE-71C1-BB2C-189EF8A3B120}"/>
                </a:ext>
              </a:extLst>
            </p:cNvPr>
            <p:cNvSpPr/>
            <p:nvPr/>
          </p:nvSpPr>
          <p:spPr>
            <a:xfrm>
              <a:off x="6506831" y="3156348"/>
              <a:ext cx="2318983" cy="1846370"/>
            </a:xfrm>
            <a:prstGeom prst="rect">
              <a:avLst/>
            </a:prstGeom>
            <a:solidFill>
              <a:srgbClr val="00C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aily calendar outline">
              <a:extLst>
                <a:ext uri="{FF2B5EF4-FFF2-40B4-BE49-F238E27FC236}">
                  <a16:creationId xmlns:a16="http://schemas.microsoft.com/office/drawing/2014/main" id="{F44B27C1-F193-F3D3-71BC-1FE30DFD2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8152" y="3254559"/>
              <a:ext cx="929537" cy="929537"/>
            </a:xfrm>
            <a:prstGeom prst="rect">
              <a:avLst/>
            </a:prstGeom>
          </p:spPr>
        </p:pic>
        <p:sp>
          <p:nvSpPr>
            <p:cNvPr id="11" name="TextBox 10">
              <a:extLst>
                <a:ext uri="{FF2B5EF4-FFF2-40B4-BE49-F238E27FC236}">
                  <a16:creationId xmlns:a16="http://schemas.microsoft.com/office/drawing/2014/main" id="{00757468-A5F7-695F-05D5-9D6310F26E59}"/>
                </a:ext>
              </a:extLst>
            </p:cNvPr>
            <p:cNvSpPr txBox="1"/>
            <p:nvPr/>
          </p:nvSpPr>
          <p:spPr>
            <a:xfrm>
              <a:off x="6521704" y="4236671"/>
              <a:ext cx="2327560" cy="392845"/>
            </a:xfrm>
            <a:prstGeom prst="rect">
              <a:avLst/>
            </a:prstGeom>
            <a:noFill/>
          </p:spPr>
          <p:txBody>
            <a:bodyPr wrap="square" rtlCol="0">
              <a:spAutoFit/>
            </a:bodyPr>
            <a:lstStyle/>
            <a:p>
              <a:pPr algn="ctr"/>
              <a:r>
                <a:rPr lang="en-US" dirty="0">
                  <a:solidFill>
                    <a:schemeClr val="bg1"/>
                  </a:solidFill>
                </a:rPr>
                <a:t>Fall 2024</a:t>
              </a:r>
            </a:p>
          </p:txBody>
        </p:sp>
      </p:grpSp>
      <p:grpSp>
        <p:nvGrpSpPr>
          <p:cNvPr id="15" name="Group 14">
            <a:extLst>
              <a:ext uri="{FF2B5EF4-FFF2-40B4-BE49-F238E27FC236}">
                <a16:creationId xmlns:a16="http://schemas.microsoft.com/office/drawing/2014/main" id="{07331A64-3163-CDF3-3652-1A742D86B74F}"/>
              </a:ext>
            </a:extLst>
          </p:cNvPr>
          <p:cNvGrpSpPr/>
          <p:nvPr/>
        </p:nvGrpSpPr>
        <p:grpSpPr>
          <a:xfrm>
            <a:off x="805542" y="2880361"/>
            <a:ext cx="4434840" cy="3776472"/>
            <a:chOff x="6514611" y="3124009"/>
            <a:chExt cx="2318983" cy="1906377"/>
          </a:xfrm>
        </p:grpSpPr>
        <p:sp>
          <p:nvSpPr>
            <p:cNvPr id="16" name="Rectangle 15">
              <a:extLst>
                <a:ext uri="{FF2B5EF4-FFF2-40B4-BE49-F238E27FC236}">
                  <a16:creationId xmlns:a16="http://schemas.microsoft.com/office/drawing/2014/main" id="{E5459025-25DE-3D65-0FDD-76EC87394C7D}"/>
                </a:ext>
              </a:extLst>
            </p:cNvPr>
            <p:cNvSpPr/>
            <p:nvPr/>
          </p:nvSpPr>
          <p:spPr>
            <a:xfrm>
              <a:off x="6514611" y="3124009"/>
              <a:ext cx="2318983" cy="190637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314848-ED75-9EC6-793E-15D21F128BDE}"/>
                </a:ext>
              </a:extLst>
            </p:cNvPr>
            <p:cNvSpPr txBox="1"/>
            <p:nvPr/>
          </p:nvSpPr>
          <p:spPr>
            <a:xfrm>
              <a:off x="6553820" y="3624216"/>
              <a:ext cx="2271169" cy="1336154"/>
            </a:xfrm>
            <a:prstGeom prst="rect">
              <a:avLst/>
            </a:prstGeom>
            <a:noFill/>
          </p:spPr>
          <p:txBody>
            <a:bodyPr wrap="square" rtlCol="0">
              <a:spAutoFit/>
            </a:bodyPr>
            <a:lstStyle/>
            <a:p>
              <a:pPr marL="285750" indent="-285750">
                <a:spcBef>
                  <a:spcPts val="600"/>
                </a:spcBef>
                <a:buFont typeface="Courier New" panose="02070309020205020404" pitchFamily="49" charset="0"/>
                <a:buChar char="o"/>
              </a:pPr>
              <a:r>
                <a:rPr lang="en-US" dirty="0">
                  <a:solidFill>
                    <a:schemeClr val="bg1"/>
                  </a:solidFill>
                  <a:latin typeface="Arial" panose="020B0604020202020204" pitchFamily="34" charset="0"/>
                </a:rPr>
                <a:t>Build a shareable database of the alumni data, in a format conducive to analysis and reporting</a:t>
              </a:r>
            </a:p>
            <a:p>
              <a:pPr marL="285750" indent="-285750">
                <a:spcBef>
                  <a:spcPts val="600"/>
                </a:spcBef>
                <a:buFont typeface="Courier New" panose="02070309020205020404" pitchFamily="49" charset="0"/>
                <a:buChar char="o"/>
              </a:pPr>
              <a:endParaRPr lang="en-US" sz="1000" dirty="0">
                <a:solidFill>
                  <a:schemeClr val="bg1"/>
                </a:solidFill>
                <a:latin typeface="Arial" panose="020B0604020202020204" pitchFamily="34" charset="0"/>
              </a:endParaRPr>
            </a:p>
            <a:p>
              <a:pPr marL="285750" indent="-285750">
                <a:spcBef>
                  <a:spcPts val="600"/>
                </a:spcBef>
                <a:buFont typeface="Courier New" panose="02070309020205020404" pitchFamily="49" charset="0"/>
                <a:buChar char="o"/>
              </a:pPr>
              <a:r>
                <a:rPr lang="en-US" dirty="0">
                  <a:solidFill>
                    <a:schemeClr val="bg1"/>
                  </a:solidFill>
                  <a:latin typeface="Arial" panose="020B0604020202020204" pitchFamily="34" charset="0"/>
                </a:rPr>
                <a:t>Communicate alumni success to the broader community</a:t>
              </a:r>
            </a:p>
            <a:p>
              <a:pPr marL="285750" indent="-285750">
                <a:spcBef>
                  <a:spcPts val="600"/>
                </a:spcBef>
                <a:buFont typeface="Courier New" panose="02070309020205020404" pitchFamily="49" charset="0"/>
                <a:buChar char="o"/>
              </a:pPr>
              <a:endParaRPr lang="en-US" sz="1000" dirty="0">
                <a:solidFill>
                  <a:schemeClr val="bg1"/>
                </a:solidFill>
                <a:latin typeface="Arial" panose="020B0604020202020204" pitchFamily="34" charset="0"/>
              </a:endParaRPr>
            </a:p>
            <a:p>
              <a:pPr marL="285750" indent="-285750">
                <a:spcBef>
                  <a:spcPts val="600"/>
                </a:spcBef>
                <a:buFont typeface="Courier New" panose="02070309020205020404" pitchFamily="49" charset="0"/>
                <a:buChar char="o"/>
              </a:pPr>
              <a:r>
                <a:rPr lang="en-US" dirty="0">
                  <a:solidFill>
                    <a:schemeClr val="bg1"/>
                  </a:solidFill>
                  <a:latin typeface="Arial" panose="020B0604020202020204" pitchFamily="34" charset="0"/>
                </a:rPr>
                <a:t>Utilize data for continuous quality improvement (CQI)</a:t>
              </a:r>
              <a:endParaRPr lang="en-US" dirty="0">
                <a:solidFill>
                  <a:schemeClr val="bg1"/>
                </a:solidFill>
              </a:endParaRPr>
            </a:p>
          </p:txBody>
        </p:sp>
      </p:grpSp>
      <p:grpSp>
        <p:nvGrpSpPr>
          <p:cNvPr id="19" name="Group 18">
            <a:extLst>
              <a:ext uri="{FF2B5EF4-FFF2-40B4-BE49-F238E27FC236}">
                <a16:creationId xmlns:a16="http://schemas.microsoft.com/office/drawing/2014/main" id="{E0C3BF20-5B5C-C1AA-6ACB-CBB2D13F6E26}"/>
              </a:ext>
            </a:extLst>
          </p:cNvPr>
          <p:cNvGrpSpPr/>
          <p:nvPr/>
        </p:nvGrpSpPr>
        <p:grpSpPr>
          <a:xfrm>
            <a:off x="5422392" y="4736592"/>
            <a:ext cx="5049121" cy="1920240"/>
            <a:chOff x="6514611" y="3138931"/>
            <a:chExt cx="2307194" cy="1828800"/>
          </a:xfrm>
          <a:solidFill>
            <a:srgbClr val="4DC3EC"/>
          </a:solidFill>
        </p:grpSpPr>
        <p:sp>
          <p:nvSpPr>
            <p:cNvPr id="20" name="Rectangle 19">
              <a:extLst>
                <a:ext uri="{FF2B5EF4-FFF2-40B4-BE49-F238E27FC236}">
                  <a16:creationId xmlns:a16="http://schemas.microsoft.com/office/drawing/2014/main" id="{50A9786E-F7B5-D28A-16EB-B2611CDB8D8A}"/>
                </a:ext>
              </a:extLst>
            </p:cNvPr>
            <p:cNvSpPr/>
            <p:nvPr/>
          </p:nvSpPr>
          <p:spPr>
            <a:xfrm>
              <a:off x="6514611" y="3138931"/>
              <a:ext cx="2307194" cy="1828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89653A-3C50-D790-4FD7-538D66C77B46}"/>
                </a:ext>
              </a:extLst>
            </p:cNvPr>
            <p:cNvSpPr txBox="1"/>
            <p:nvPr/>
          </p:nvSpPr>
          <p:spPr>
            <a:xfrm>
              <a:off x="6782772" y="3430668"/>
              <a:ext cx="2039033" cy="1287532"/>
            </a:xfrm>
            <a:prstGeom prst="rect">
              <a:avLst/>
            </a:prstGeom>
            <a:grpFill/>
          </p:spPr>
          <p:txBody>
            <a:bodyPr wrap="square" rtlCol="0">
              <a:spAutoFit/>
            </a:bodyPr>
            <a:lstStyle/>
            <a:p>
              <a:pPr marL="285750" indent="-285750">
                <a:lnSpc>
                  <a:spcPct val="150000"/>
                </a:lnSpc>
                <a:buFont typeface="Wingdings" panose="05000000000000000000" pitchFamily="2" charset="2"/>
                <a:buChar char="ü"/>
              </a:pPr>
              <a:r>
                <a:rPr lang="en-US" dirty="0">
                  <a:solidFill>
                    <a:schemeClr val="bg1"/>
                  </a:solidFill>
                </a:rPr>
                <a:t>Alumni database is established</a:t>
              </a:r>
            </a:p>
            <a:p>
              <a:pPr marL="285750" indent="-285750">
                <a:lnSpc>
                  <a:spcPct val="150000"/>
                </a:lnSpc>
                <a:buFont typeface="Wingdings" panose="05000000000000000000" pitchFamily="2" charset="2"/>
                <a:buChar char="ü"/>
              </a:pPr>
              <a:r>
                <a:rPr lang="en-US" dirty="0">
                  <a:solidFill>
                    <a:schemeClr val="bg1"/>
                  </a:solidFill>
                </a:rPr>
                <a:t>Improvement of graduate outcomes</a:t>
              </a:r>
            </a:p>
            <a:p>
              <a:pPr marL="285750" indent="-285750">
                <a:lnSpc>
                  <a:spcPct val="150000"/>
                </a:lnSpc>
                <a:buFont typeface="Wingdings" panose="05000000000000000000" pitchFamily="2" charset="2"/>
                <a:buChar char="ü"/>
              </a:pPr>
              <a:r>
                <a:rPr lang="en-US" dirty="0">
                  <a:solidFill>
                    <a:schemeClr val="bg1"/>
                  </a:solidFill>
                </a:rPr>
                <a:t>Alumni data drives program CQI</a:t>
              </a:r>
            </a:p>
          </p:txBody>
        </p:sp>
      </p:grpSp>
      <p:pic>
        <p:nvPicPr>
          <p:cNvPr id="6" name="Graphic 5" descr="Ruler outline">
            <a:extLst>
              <a:ext uri="{FF2B5EF4-FFF2-40B4-BE49-F238E27FC236}">
                <a16:creationId xmlns:a16="http://schemas.microsoft.com/office/drawing/2014/main" id="{427FF36E-5128-7FD9-6EDE-D4572BAA61BE}"/>
              </a:ext>
            </a:extLst>
          </p:cNvPr>
          <p:cNvPicPr preferRelativeResize="0">
            <a:picLocks/>
          </p:cNvPicPr>
          <p:nvPr/>
        </p:nvPicPr>
        <p:blipFill>
          <a:blip r:embed="rId5">
            <a:extLst>
              <a:ext uri="{96DAC541-7B7A-43D3-8B79-37D633B846F1}">
                <asvg:svgBlip xmlns:asvg="http://schemas.microsoft.com/office/drawing/2016/SVG/main" r:embed="rId6"/>
              </a:ext>
            </a:extLst>
          </a:blip>
          <a:stretch>
            <a:fillRect/>
          </a:stretch>
        </p:blipFill>
        <p:spPr>
          <a:xfrm rot="18960000">
            <a:off x="5102352" y="5029200"/>
            <a:ext cx="1371600" cy="1371600"/>
          </a:xfrm>
          <a:prstGeom prst="rect">
            <a:avLst/>
          </a:prstGeom>
        </p:spPr>
      </p:pic>
      <p:pic>
        <p:nvPicPr>
          <p:cNvPr id="24" name="Graphic 23" descr="Clipboard Checked outline">
            <a:extLst>
              <a:ext uri="{FF2B5EF4-FFF2-40B4-BE49-F238E27FC236}">
                <a16:creationId xmlns:a16="http://schemas.microsoft.com/office/drawing/2014/main" id="{3D4FE8F3-DCAA-A76E-1535-560365521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6040" y="2926080"/>
            <a:ext cx="914400" cy="914400"/>
          </a:xfrm>
          <a:prstGeom prst="rect">
            <a:avLst/>
          </a:prstGeom>
        </p:spPr>
      </p:pic>
      <p:grpSp>
        <p:nvGrpSpPr>
          <p:cNvPr id="26" name="Group 25">
            <a:extLst>
              <a:ext uri="{FF2B5EF4-FFF2-40B4-BE49-F238E27FC236}">
                <a16:creationId xmlns:a16="http://schemas.microsoft.com/office/drawing/2014/main" id="{2E501791-3419-53C0-4FB1-4997309CDB03}"/>
              </a:ext>
            </a:extLst>
          </p:cNvPr>
          <p:cNvGrpSpPr/>
          <p:nvPr/>
        </p:nvGrpSpPr>
        <p:grpSpPr>
          <a:xfrm>
            <a:off x="8458200" y="2880360"/>
            <a:ext cx="2971800" cy="1719072"/>
            <a:chOff x="6564554" y="3156348"/>
            <a:chExt cx="2272970" cy="1846370"/>
          </a:xfrm>
          <a:solidFill>
            <a:schemeClr val="bg1">
              <a:lumMod val="75000"/>
            </a:schemeClr>
          </a:solidFill>
        </p:grpSpPr>
        <p:sp>
          <p:nvSpPr>
            <p:cNvPr id="27" name="Rectangle 26">
              <a:extLst>
                <a:ext uri="{FF2B5EF4-FFF2-40B4-BE49-F238E27FC236}">
                  <a16:creationId xmlns:a16="http://schemas.microsoft.com/office/drawing/2014/main" id="{D502EB33-4540-F5E0-5486-7FFFD565025D}"/>
                </a:ext>
              </a:extLst>
            </p:cNvPr>
            <p:cNvSpPr/>
            <p:nvPr/>
          </p:nvSpPr>
          <p:spPr>
            <a:xfrm>
              <a:off x="6564554" y="3156348"/>
              <a:ext cx="2272970" cy="184637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179736-190E-2125-CA0E-10CBAA07D4FC}"/>
                </a:ext>
              </a:extLst>
            </p:cNvPr>
            <p:cNvSpPr txBox="1"/>
            <p:nvPr/>
          </p:nvSpPr>
          <p:spPr>
            <a:xfrm>
              <a:off x="6649665" y="4059891"/>
              <a:ext cx="2103711" cy="736584"/>
            </a:xfrm>
            <a:prstGeom prst="rect">
              <a:avLst/>
            </a:prstGeom>
            <a:grpFill/>
          </p:spPr>
          <p:txBody>
            <a:bodyPr wrap="square" rtlCol="0">
              <a:spAutoFit/>
            </a:bodyPr>
            <a:lstStyle/>
            <a:p>
              <a:pPr algn="ctr"/>
              <a:r>
                <a:rPr lang="en-US" dirty="0">
                  <a:solidFill>
                    <a:schemeClr val="bg1"/>
                  </a:solidFill>
                </a:rPr>
                <a:t>Office of Biomedical Education</a:t>
              </a:r>
            </a:p>
          </p:txBody>
        </p:sp>
      </p:grpSp>
      <p:pic>
        <p:nvPicPr>
          <p:cNvPr id="33" name="Graphic 32" descr="User outline">
            <a:extLst>
              <a:ext uri="{FF2B5EF4-FFF2-40B4-BE49-F238E27FC236}">
                <a16:creationId xmlns:a16="http://schemas.microsoft.com/office/drawing/2014/main" id="{4E6FFF8B-5FD2-2577-0C46-F2806689B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9760" y="2924116"/>
            <a:ext cx="837025" cy="837025"/>
          </a:xfrm>
          <a:prstGeom prst="rect">
            <a:avLst/>
          </a:prstGeom>
        </p:spPr>
      </p:pic>
      <p:pic>
        <p:nvPicPr>
          <p:cNvPr id="34" name="Graphic 33" descr="Scientific Thought with solid fill">
            <a:extLst>
              <a:ext uri="{FF2B5EF4-FFF2-40B4-BE49-F238E27FC236}">
                <a16:creationId xmlns:a16="http://schemas.microsoft.com/office/drawing/2014/main" id="{7E3C7A13-0FED-AC2C-B5A3-5578C25E890C}"/>
              </a:ext>
            </a:extLst>
          </p:cNvPr>
          <p:cNvPicPr preferRelativeResize="0">
            <a:picLocks/>
          </p:cNvPicPr>
          <p:nvPr/>
        </p:nvPicPr>
        <p:blipFill>
          <a:blip r:embed="rId11">
            <a:extLst>
              <a:ext uri="{96DAC541-7B7A-43D3-8B79-37D633B846F1}">
                <asvg:svgBlip xmlns:asvg="http://schemas.microsoft.com/office/drawing/2016/SVG/main" r:embed="rId12"/>
              </a:ext>
            </a:extLst>
          </a:blip>
          <a:stretch>
            <a:fillRect/>
          </a:stretch>
        </p:blipFill>
        <p:spPr>
          <a:xfrm flipH="1">
            <a:off x="10451592" y="228169"/>
            <a:ext cx="621792" cy="623098"/>
          </a:xfrm>
          <a:prstGeom prst="rect">
            <a:avLst/>
          </a:prstGeom>
        </p:spPr>
      </p:pic>
    </p:spTree>
    <p:extLst>
      <p:ext uri="{BB962C8B-B14F-4D97-AF65-F5344CB8AC3E}">
        <p14:creationId xmlns:p14="http://schemas.microsoft.com/office/powerpoint/2010/main" val="1938888222"/>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1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3.xml><?xml version="1.0" encoding="utf-8"?>
<a:theme xmlns:a="http://schemas.openxmlformats.org/drawingml/2006/main" name="2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3DA83EE9F25D4A8E458FF8449C399C" ma:contentTypeVersion="0" ma:contentTypeDescription="Create a new document." ma:contentTypeScope="" ma:versionID="f0a169e056069c8c16afcc8062a9703b">
  <xsd:schema xmlns:xsd="http://www.w3.org/2001/XMLSchema" xmlns:xs="http://www.w3.org/2001/XMLSchema" xmlns:p="http://schemas.microsoft.com/office/2006/metadata/properties" targetNamespace="http://schemas.microsoft.com/office/2006/metadata/properties" ma:root="true" ma:fieldsID="df49bdb51b7bc47b9f79e10f076f8a1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AF98A4-1740-4E14-8145-1720B6307881}">
  <ds:schemaRefs>
    <ds:schemaRef ds:uri="http://schemas.microsoft.com/sharepoint/v3/contenttype/forms"/>
  </ds:schemaRefs>
</ds:datastoreItem>
</file>

<file path=customXml/itemProps2.xml><?xml version="1.0" encoding="utf-8"?>
<ds:datastoreItem xmlns:ds="http://schemas.openxmlformats.org/officeDocument/2006/customXml" ds:itemID="{AB5ED2F3-8165-4A38-8037-CDACC3D26C56}">
  <ds:schemaRefs>
    <ds:schemaRef ds:uri="http://schemas.microsoft.com/office/2006/documentManagement/types"/>
    <ds:schemaRef ds:uri="http://purl.org/dc/dcmitype/"/>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A494EBC-1706-4878-B037-8F67DE4A1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44839</TotalTime>
  <Words>6854</Words>
  <Application>Microsoft Macintosh PowerPoint</Application>
  <PresentationFormat>Widescreen</PresentationFormat>
  <Paragraphs>841</Paragraphs>
  <Slides>65</Slides>
  <Notes>52</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65</vt:i4>
      </vt:variant>
    </vt:vector>
  </HeadingPairs>
  <TitlesOfParts>
    <vt:vector size="73" baseType="lpstr">
      <vt:lpstr>Arial</vt:lpstr>
      <vt:lpstr>Courier New</vt:lpstr>
      <vt:lpstr>Georgia</vt:lpstr>
      <vt:lpstr>LucidaGrande</vt:lpstr>
      <vt:lpstr>Wingdings</vt:lpstr>
      <vt:lpstr>UB Powerpoint Template</vt:lpstr>
      <vt:lpstr>1_UB Powerpoint Template</vt:lpstr>
      <vt:lpstr>2_UB Powerpoint Template</vt:lpstr>
      <vt:lpstr>Strategic  Plan  2023-2028</vt:lpstr>
      <vt:lpstr>PowerPoint Presentation</vt:lpstr>
      <vt:lpstr>PowerPoint Presentation</vt:lpstr>
      <vt:lpstr>PowerPoint Presentation</vt:lpstr>
      <vt:lpstr>Meet the needs of the workforce to advance the understanding and practice of medicine and improve the health of our community</vt:lpstr>
      <vt:lpstr>Secure UBMD as the academic cornerstone and premier service for Value-Based Care Medicine in Buffalo</vt:lpstr>
      <vt:lpstr>Education   Meeting community needs by training a diverse workforce using innovative curricula designed to train the future generations of physicians and research scientists. </vt:lpstr>
      <vt:lpstr>Biomedical Education</vt:lpstr>
      <vt:lpstr>Biomedical Education</vt:lpstr>
      <vt:lpstr>Biomedical Education</vt:lpstr>
      <vt:lpstr>Biomedical Education</vt:lpstr>
      <vt:lpstr>Biomedical Education</vt:lpstr>
      <vt:lpstr>Biomedical Education</vt:lpstr>
      <vt:lpstr>Undergraduate Medical Education</vt:lpstr>
      <vt:lpstr>UME</vt:lpstr>
      <vt:lpstr>UME</vt:lpstr>
      <vt:lpstr>UME</vt:lpstr>
      <vt:lpstr>UME</vt:lpstr>
      <vt:lpstr>UME</vt:lpstr>
      <vt:lpstr>UME</vt:lpstr>
      <vt:lpstr>UME</vt:lpstr>
      <vt:lpstr>Graduate Medical Education</vt:lpstr>
      <vt:lpstr>GME</vt:lpstr>
      <vt:lpstr>GME</vt:lpstr>
      <vt:lpstr>GME</vt:lpstr>
      <vt:lpstr>Research   Build upon UB’s strengths in basic science, translational, and clinical research to deliver improved outcomes to patients using hubs of innovation that will fund the economic recovery of Western NY</vt:lpstr>
      <vt:lpstr>Basic Science, Clinical, &amp; Translational Research</vt:lpstr>
      <vt:lpstr>Research</vt:lpstr>
      <vt:lpstr>Research</vt:lpstr>
      <vt:lpstr>Research</vt:lpstr>
      <vt:lpstr>Research</vt:lpstr>
      <vt:lpstr>Research</vt:lpstr>
      <vt:lpstr>Research</vt:lpstr>
      <vt:lpstr>Research</vt:lpstr>
      <vt:lpstr>Research</vt:lpstr>
      <vt:lpstr>Research</vt:lpstr>
      <vt:lpstr>Research</vt:lpstr>
      <vt:lpstr>Research</vt:lpstr>
      <vt:lpstr>Clinical Care  Through innovation and collaboration, improve the health of the community through models of care that address health disparities, access, quality, and cost of care in our region.</vt:lpstr>
      <vt:lpstr>Service Lines and Hospital System Collaborations</vt:lpstr>
      <vt:lpstr>Service Lines</vt:lpstr>
      <vt:lpstr>Service Lines</vt:lpstr>
      <vt:lpstr>Service Lines</vt:lpstr>
      <vt:lpstr>Service Lines</vt:lpstr>
      <vt:lpstr>Service Lines</vt:lpstr>
      <vt:lpstr>New Models of care – reimbursement – patient care</vt:lpstr>
      <vt:lpstr>New Models of Care</vt:lpstr>
      <vt:lpstr>New Models of Care</vt:lpstr>
      <vt:lpstr>New Models of Care</vt:lpstr>
      <vt:lpstr>New Models of Care</vt:lpstr>
      <vt:lpstr>New Models of Care</vt:lpstr>
      <vt:lpstr>New Models of Care</vt:lpstr>
      <vt:lpstr>Community engagement, dei &amp; Workforce development  To ensure ongoing, coordinated and meaningful community engagement, focusing on alleviating health disparities in our community.</vt:lpstr>
      <vt:lpstr>Community Engagement</vt:lpstr>
      <vt:lpstr>Community Engagement</vt:lpstr>
      <vt:lpstr>Community Engagement</vt:lpstr>
      <vt:lpstr>Community Engagement</vt:lpstr>
      <vt:lpstr>Community Engagement</vt:lpstr>
      <vt:lpstr>Community Engagement</vt:lpstr>
      <vt:lpstr>Community Engagement</vt:lpstr>
      <vt:lpstr>Pathway programs for workforce development/recruitment/retention</vt:lpstr>
      <vt:lpstr>Pathway Programs</vt:lpstr>
      <vt:lpstr>Pathway Programs</vt:lpstr>
      <vt:lpstr>Pathway Programs</vt:lpstr>
      <vt:lpstr>Pathway Programs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Shannon Connor</cp:lastModifiedBy>
  <cp:revision>713</cp:revision>
  <cp:lastPrinted>2016-07-18T17:32:49Z</cp:lastPrinted>
  <dcterms:created xsi:type="dcterms:W3CDTF">2016-06-28T14:05:07Z</dcterms:created>
  <dcterms:modified xsi:type="dcterms:W3CDTF">2024-10-29T20:39:15Z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0x0101005F3DA83EE9F25D4A8E458FF8449C399C</vt:lpwstr>
  </property>
</Properties>
</file>